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3"/>
    <p:sldId id="257" r:id="rId4"/>
    <p:sldId id="258" r:id="rId5"/>
    <p:sldId id="262" r:id="rId6"/>
    <p:sldId id="259" r:id="rId7"/>
    <p:sldId id="260" r:id="rId8"/>
    <p:sldId id="261" r:id="rId10"/>
    <p:sldId id="263" r:id="rId11"/>
    <p:sldId id="264" r:id="rId12"/>
    <p:sldId id="265" r:id="rId13"/>
    <p:sldId id="303" r:id="rId14"/>
    <p:sldId id="304" r:id="rId15"/>
    <p:sldId id="284" r:id="rId16"/>
    <p:sldId id="305" r:id="rId17"/>
    <p:sldId id="298" r:id="rId18"/>
    <p:sldId id="306" r:id="rId19"/>
    <p:sldId id="270" r:id="rId20"/>
    <p:sldId id="297" r:id="rId21"/>
    <p:sldId id="307" r:id="rId22"/>
    <p:sldId id="271" r:id="rId23"/>
    <p:sldId id="272" r:id="rId24"/>
    <p:sldId id="299" r:id="rId25"/>
    <p:sldId id="273" r:id="rId26"/>
    <p:sldId id="296" r:id="rId27"/>
    <p:sldId id="300" r:id="rId28"/>
    <p:sldId id="280" r:id="rId29"/>
    <p:sldId id="301" r:id="rId30"/>
    <p:sldId id="302" r:id="rId31"/>
    <p:sldId id="308" r:id="rId32"/>
    <p:sldId id="268" r:id="rId33"/>
    <p:sldId id="269" r:id="rId34"/>
    <p:sldId id="277" r:id="rId35"/>
  </p:sldIdLst>
  <p:sldSz cx="12192000" cy="6858000"/>
  <p:notesSz cx="6797675" cy="9926955"/>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219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ton Luiz Carrão" initial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F9C300"/>
    <a:srgbClr val="DB231B"/>
    <a:srgbClr val="00923E"/>
    <a:srgbClr val="2612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04"/>
    <p:restoredTop sz="91971"/>
  </p:normalViewPr>
  <p:slideViewPr>
    <p:cSldViewPr snapToGrid="0" showGuides="1">
      <p:cViewPr varScale="1">
        <p:scale>
          <a:sx n="104" d="100"/>
          <a:sy n="104" d="100"/>
        </p:scale>
        <p:origin x="858" y="108"/>
      </p:cViewPr>
      <p:guideLst>
        <p:guide orient="horz" pos="2193"/>
        <p:guide pos="384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commentAuthors" Target="commentAuthors.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1-10T14:41:02.582" idx="1">
    <p:pos x="10" y="10"/>
    <p:text>sss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Espaço Reservado para Cabeçalho 1"/>
          <p:cNvSpPr>
            <a:spLocks noGrp="1"/>
          </p:cNvSpPr>
          <p:nvPr>
            <p:ph type="hdr" sz="quarter"/>
          </p:nvPr>
        </p:nvSpPr>
        <p:spPr>
          <a:xfrm>
            <a:off x="0" y="0"/>
            <a:ext cx="2946400" cy="498475"/>
          </a:xfrm>
          <a:prstGeom prst="rect">
            <a:avLst/>
          </a:prstGeom>
        </p:spPr>
        <p:txBody>
          <a:bodyPr vert="horz" lIns="91440" tIns="45720" rIns="91440" bIns="45720" rtlCol="0"/>
          <a:p>
            <a:pPr lvl="0" eaLnBrk="1" hangingPunct="1">
              <a:buNone/>
            </a:pPr>
            <a:endParaRPr lang="" altLang="x-none" sz="1200" dirty="0">
              <a:latin typeface="Calibri" panose="020F0502020204030204" pitchFamily="34" charset="0"/>
            </a:endParaRPr>
          </a:p>
        </p:txBody>
      </p:sp>
      <p:sp>
        <p:nvSpPr>
          <p:cNvPr id="3" name="Espaço Reservado para Data 2"/>
          <p:cNvSpPr>
            <a:spLocks noGrp="1"/>
          </p:cNvSpPr>
          <p:nvPr>
            <p:ph type="dt" idx="1"/>
          </p:nvPr>
        </p:nvSpPr>
        <p:spPr>
          <a:xfrm>
            <a:off x="3849688" y="0"/>
            <a:ext cx="2946400" cy="498475"/>
          </a:xfrm>
          <a:prstGeom prst="rect">
            <a:avLst/>
          </a:prstGeom>
        </p:spPr>
        <p:txBody>
          <a:bodyPr vert="horz" lIns="91440" tIns="45720" rIns="91440" bIns="45720" rtlCol="0"/>
          <a:p>
            <a:pPr lvl="0" algn="r" eaLnBrk="1" hangingPunct="1">
              <a:buNone/>
            </a:pPr>
            <a:fld id="{BB962C8B-B14F-4D97-AF65-F5344CB8AC3E}" type="datetimeFigureOut">
              <a:rPr lang="" altLang="x-none" sz="1200" dirty="0">
                <a:latin typeface="Calibri" panose="020F0502020204030204" pitchFamily="34" charset="0"/>
              </a:rPr>
            </a:fld>
            <a:endParaRPr lang="" altLang="x-none" sz="1200" dirty="0">
              <a:latin typeface="Calibri" panose="020F0502020204030204" pitchFamily="34" charset="0"/>
            </a:endParaRPr>
          </a:p>
        </p:txBody>
      </p:sp>
      <p:sp>
        <p:nvSpPr>
          <p:cNvPr id="18436" name="Espaço Reservado para Imagem de Slide 3"/>
          <p:cNvSpPr>
            <a:spLocks noGrp="1" noRot="1" noChangeAspect="1"/>
          </p:cNvSpPr>
          <p:nvPr>
            <p:ph type="sldImg"/>
          </p:nvPr>
        </p:nvSpPr>
        <p:spPr>
          <a:xfrm>
            <a:off x="422275" y="1241425"/>
            <a:ext cx="5953125" cy="3349625"/>
          </a:xfrm>
          <a:prstGeom prst="rect">
            <a:avLst/>
          </a:prstGeom>
          <a:noFill/>
          <a:ln w="12700" cap="flat" cmpd="sng">
            <a:solidFill>
              <a:srgbClr val="000000"/>
            </a:solidFill>
            <a:prstDash val="solid"/>
            <a:round/>
            <a:headEnd type="none" w="med" len="med"/>
            <a:tailEnd type="none" w="med" len="med"/>
          </a:ln>
        </p:spPr>
      </p:sp>
      <p:sp>
        <p:nvSpPr>
          <p:cNvPr id="50181" name="Espaço Reservado para Anotações 4"/>
          <p:cNvSpPr>
            <a:spLocks noGrp="1" noChangeArrowheads="1"/>
          </p:cNvSpPr>
          <p:nvPr>
            <p:ph type="body" sz="quarter" idx="4294967295"/>
          </p:nvPr>
        </p:nvSpPr>
        <p:spPr bwMode="auto">
          <a:xfrm>
            <a:off x="679450" y="4776788"/>
            <a:ext cx="5438775" cy="3908425"/>
          </a:xfrm>
          <a:prstGeom prst="rect">
            <a:avLst/>
          </a:prstGeom>
          <a:no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pt-BR" altLang="zh-CN" sz="1200" b="0" i="0" u="none" strike="noStrike" kern="1200" cap="none" spc="0" normalizeH="0" baseline="0" noProof="0">
                <a:ln>
                  <a:noFill/>
                </a:ln>
                <a:solidFill>
                  <a:schemeClr val="tx1"/>
                </a:solidFill>
                <a:effectLst/>
                <a:uLnTx/>
                <a:uFillTx/>
                <a:latin typeface="+mn-lt"/>
                <a:ea typeface="+mn-ea"/>
                <a:cs typeface="+mn-cs"/>
              </a:rPr>
              <a:t>Editar estilos de texto Mestre</a:t>
            </a:r>
            <a:endParaRPr kumimoji="0" lang="pt-BR" altLang="zh-CN"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0"/>
              </a:spcBef>
              <a:spcAft>
                <a:spcPct val="0"/>
              </a:spcAft>
              <a:buClrTx/>
              <a:buSzTx/>
              <a:buFontTx/>
              <a:buNone/>
              <a:defRPr/>
            </a:pPr>
            <a:r>
              <a:rPr kumimoji="0" lang="pt-BR" altLang="zh-CN" sz="1200" b="0" i="0" u="none" strike="noStrike" kern="1200" cap="none" spc="0" normalizeH="0" baseline="0" noProof="0">
                <a:ln>
                  <a:noFill/>
                </a:ln>
                <a:solidFill>
                  <a:schemeClr val="tx1"/>
                </a:solidFill>
                <a:effectLst/>
                <a:uLnTx/>
                <a:uFillTx/>
                <a:latin typeface="+mn-lt"/>
                <a:ea typeface="+mn-ea"/>
                <a:cs typeface="+mn-cs"/>
              </a:rPr>
              <a:t>Segundo nível</a:t>
            </a:r>
            <a:endParaRPr kumimoji="0" lang="pt-BR" altLang="zh-CN"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0"/>
              </a:spcBef>
              <a:spcAft>
                <a:spcPct val="0"/>
              </a:spcAft>
              <a:buClrTx/>
              <a:buSzTx/>
              <a:buFontTx/>
              <a:buNone/>
              <a:defRPr/>
            </a:pPr>
            <a:r>
              <a:rPr kumimoji="0" lang="pt-BR" altLang="zh-CN" sz="1200" b="0" i="0" u="none" strike="noStrike" kern="1200" cap="none" spc="0" normalizeH="0" baseline="0" noProof="0">
                <a:ln>
                  <a:noFill/>
                </a:ln>
                <a:solidFill>
                  <a:schemeClr val="tx1"/>
                </a:solidFill>
                <a:effectLst/>
                <a:uLnTx/>
                <a:uFillTx/>
                <a:latin typeface="+mn-lt"/>
                <a:ea typeface="+mn-ea"/>
                <a:cs typeface="+mn-cs"/>
              </a:rPr>
              <a:t>Terceiro nível</a:t>
            </a:r>
            <a:endParaRPr kumimoji="0" lang="pt-BR" altLang="zh-CN"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0"/>
              </a:spcBef>
              <a:spcAft>
                <a:spcPct val="0"/>
              </a:spcAft>
              <a:buClrTx/>
              <a:buSzTx/>
              <a:buFontTx/>
              <a:buNone/>
              <a:defRPr/>
            </a:pPr>
            <a:r>
              <a:rPr kumimoji="0" lang="pt-BR" altLang="zh-CN" sz="1200" b="0" i="0" u="none" strike="noStrike" kern="1200" cap="none" spc="0" normalizeH="0" baseline="0" noProof="0">
                <a:ln>
                  <a:noFill/>
                </a:ln>
                <a:solidFill>
                  <a:schemeClr val="tx1"/>
                </a:solidFill>
                <a:effectLst/>
                <a:uLnTx/>
                <a:uFillTx/>
                <a:latin typeface="+mn-lt"/>
                <a:ea typeface="+mn-ea"/>
                <a:cs typeface="+mn-cs"/>
              </a:rPr>
              <a:t>Quarto nível</a:t>
            </a:r>
            <a:endParaRPr kumimoji="0" lang="pt-BR" altLang="zh-CN"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0"/>
              </a:spcBef>
              <a:spcAft>
                <a:spcPct val="0"/>
              </a:spcAft>
              <a:buClrTx/>
              <a:buSzTx/>
              <a:buFontTx/>
              <a:buNone/>
              <a:defRPr/>
            </a:pPr>
            <a:r>
              <a:rPr kumimoji="0" lang="pt-BR" altLang="zh-CN" sz="1200" b="0" i="0" u="none" strike="noStrike" kern="1200" cap="none" spc="0" normalizeH="0" baseline="0" noProof="0">
                <a:ln>
                  <a:noFill/>
                </a:ln>
                <a:solidFill>
                  <a:schemeClr val="tx1"/>
                </a:solidFill>
                <a:effectLst/>
                <a:uLnTx/>
                <a:uFillTx/>
                <a:latin typeface="+mn-lt"/>
                <a:ea typeface="+mn-ea"/>
                <a:cs typeface="+mn-cs"/>
              </a:rPr>
              <a:t>Quinto nível</a:t>
            </a:r>
            <a:endParaRPr kumimoji="0" lang="pt-BR"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6" name="Espaço Reservado para Rodapé 5"/>
          <p:cNvSpPr>
            <a:spLocks noGrp="1"/>
          </p:cNvSpPr>
          <p:nvPr>
            <p:ph type="ftr" sz="quarter" idx="4"/>
          </p:nvPr>
        </p:nvSpPr>
        <p:spPr>
          <a:xfrm>
            <a:off x="0" y="9428163"/>
            <a:ext cx="2946400" cy="498475"/>
          </a:xfrm>
          <a:prstGeom prst="rect">
            <a:avLst/>
          </a:prstGeom>
        </p:spPr>
        <p:txBody>
          <a:bodyPr vert="horz" lIns="91440" tIns="45720" rIns="91440" bIns="45720" rtlCol="0" anchor="b"/>
          <a:p>
            <a:pPr lvl="0" eaLnBrk="1" hangingPunct="1">
              <a:buNone/>
            </a:pPr>
            <a:endParaRPr lang="" altLang="x-none" sz="1200" dirty="0">
              <a:latin typeface="Calibri" panose="020F0502020204030204" pitchFamily="34" charset="0"/>
            </a:endParaRPr>
          </a:p>
        </p:txBody>
      </p:sp>
      <p:sp>
        <p:nvSpPr>
          <p:cNvPr id="7" name="Espaço Reservado para Número de Slide 6"/>
          <p:cNvSpPr>
            <a:spLocks noGrp="1"/>
          </p:cNvSpPr>
          <p:nvPr>
            <p:ph type="sldNum" sz="quarter" idx="5"/>
          </p:nvPr>
        </p:nvSpPr>
        <p:spPr>
          <a:xfrm>
            <a:off x="3849688" y="9428163"/>
            <a:ext cx="2946400" cy="498475"/>
          </a:xfrm>
          <a:prstGeom prst="rect">
            <a:avLst/>
          </a:prstGeom>
        </p:spPr>
        <p:txBody>
          <a:bodyPr vert="horz" wrap="square" lIns="91440" tIns="45720" rIns="91440" bIns="45720" numCol="1" anchor="b" anchorCtr="0" compatLnSpc="1"/>
          <a:p>
            <a:pPr lvl="0" algn="r" eaLnBrk="1" hangingPunct="1">
              <a:buNone/>
            </a:pPr>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Espaço Reservado para Imagem de Slide 1"/>
          <p:cNvSpPr>
            <a:spLocks noGrp="1" noRot="1" noChangeAspect="1" noTextEdit="1"/>
          </p:cNvSpPr>
          <p:nvPr>
            <p:ph type="sldImg"/>
          </p:nvPr>
        </p:nvSpPr>
        <p:spPr>
          <a:ln/>
        </p:spPr>
      </p:sp>
      <p:sp>
        <p:nvSpPr>
          <p:cNvPr id="25603" name="Espaço Reservado para Anotações 2"/>
          <p:cNvSpPr>
            <a:spLocks noGrp="1"/>
          </p:cNvSpPr>
          <p:nvPr>
            <p:ph type="body" idx="1"/>
          </p:nvPr>
        </p:nvSpPr>
        <p:spPr>
          <a:ln/>
        </p:spPr>
        <p:txBody>
          <a:bodyPr wrap="square" lIns="91440" tIns="45720" rIns="91440" bIns="45720" anchor="t" anchorCtr="0"/>
          <a:p>
            <a:pPr lvl="0"/>
            <a:endParaRPr lang="pt-BR" altLang="pt-BR" dirty="0"/>
          </a:p>
        </p:txBody>
      </p:sp>
      <p:sp>
        <p:nvSpPr>
          <p:cNvPr id="25604" name="Espaço Reservado para Número de Slide 3"/>
          <p:cNvSpPr txBox="1">
            <a:spLocks noGrp="1"/>
          </p:cNvSpPr>
          <p:nvPr>
            <p:ph type="sldNum" sz="quarter"/>
          </p:nvPr>
        </p:nvSpPr>
        <p:spPr>
          <a:xfrm>
            <a:off x="3849688" y="9428163"/>
            <a:ext cx="2946400" cy="498475"/>
          </a:xfrm>
          <a:prstGeom prst="rect">
            <a:avLst/>
          </a:prstGeom>
          <a:noFill/>
          <a:ln w="9525">
            <a:noFill/>
          </a:ln>
        </p:spPr>
        <p:txBody>
          <a:bodyPr anchor="b" anchorCtr="0"/>
          <a:p>
            <a:pPr lvl="0" algn="r" eaLnBrk="1" hangingPunct="1"/>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Espaço Reservado para Imagem de Slide 1"/>
          <p:cNvSpPr>
            <a:spLocks noGrp="1" noRot="1" noTextEdit="1"/>
          </p:cNvSpPr>
          <p:nvPr>
            <p:ph type="sldImg"/>
          </p:nvPr>
        </p:nvSpPr>
        <p:spPr>
          <a:ln>
            <a:miter lim="800000"/>
          </a:ln>
        </p:spPr>
      </p:sp>
      <p:sp>
        <p:nvSpPr>
          <p:cNvPr id="27651" name="Espaço Reservado para Texto 2"/>
          <p:cNvSpPr>
            <a:spLocks noGrp="1"/>
          </p:cNvSpPr>
          <p:nvPr>
            <p:ph type="body"/>
          </p:nvPr>
        </p:nvSpPr>
        <p:spPr>
          <a:ln/>
        </p:spPr>
        <p:txBody>
          <a:bodyPr wrap="square" lIns="91440" tIns="45720" rIns="91440" bIns="45720" anchor="t" anchorCtr="0"/>
          <a:p>
            <a:pPr lvl="0" eaLnBrk="1" hangingPunct="1"/>
            <a:endParaRPr lang="pt-BR"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Espaço Reservado para Imagem de Slide 1"/>
          <p:cNvSpPr>
            <a:spLocks noGrp="1" noRot="1" noChangeAspect="1" noTextEdit="1"/>
          </p:cNvSpPr>
          <p:nvPr>
            <p:ph type="sldImg"/>
          </p:nvPr>
        </p:nvSpPr>
        <p:spPr>
          <a:ln/>
        </p:spPr>
      </p:sp>
      <p:sp>
        <p:nvSpPr>
          <p:cNvPr id="29699" name="Espaço Reservado para Anotações 2"/>
          <p:cNvSpPr>
            <a:spLocks noGrp="1"/>
          </p:cNvSpPr>
          <p:nvPr>
            <p:ph type="body" idx="1"/>
          </p:nvPr>
        </p:nvSpPr>
        <p:spPr>
          <a:ln/>
        </p:spPr>
        <p:txBody>
          <a:bodyPr wrap="square" lIns="91440" tIns="45720" rIns="91440" bIns="45720" anchor="t" anchorCtr="0"/>
          <a:p>
            <a:pPr lvl="0"/>
            <a:endParaRPr lang="pt-BR" altLang="pt-BR" dirty="0"/>
          </a:p>
        </p:txBody>
      </p:sp>
      <p:sp>
        <p:nvSpPr>
          <p:cNvPr id="29700" name="Espaço Reservado para Número de Slide 3"/>
          <p:cNvSpPr txBox="1">
            <a:spLocks noGrp="1"/>
          </p:cNvSpPr>
          <p:nvPr>
            <p:ph type="sldNum" sz="quarter"/>
          </p:nvPr>
        </p:nvSpPr>
        <p:spPr>
          <a:xfrm>
            <a:off x="3849688" y="9428163"/>
            <a:ext cx="2946400" cy="498475"/>
          </a:xfrm>
          <a:prstGeom prst="rect">
            <a:avLst/>
          </a:prstGeom>
          <a:noFill/>
          <a:ln w="9525">
            <a:noFill/>
          </a:ln>
        </p:spPr>
        <p:txBody>
          <a:bodyPr anchor="b" anchorCtr="0"/>
          <a:p>
            <a:pPr lvl="0" algn="r" eaLnBrk="1" hangingPunct="1"/>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Espaço Reservado para Imagem de Slide 1"/>
          <p:cNvSpPr>
            <a:spLocks noGrp="1" noRot="1" noChangeAspect="1" noTextEdit="1"/>
          </p:cNvSpPr>
          <p:nvPr>
            <p:ph type="sldImg"/>
          </p:nvPr>
        </p:nvSpPr>
        <p:spPr>
          <a:ln/>
        </p:spPr>
      </p:sp>
      <p:sp>
        <p:nvSpPr>
          <p:cNvPr id="39939" name="Espaço Reservado para Anotações 2"/>
          <p:cNvSpPr>
            <a:spLocks noGrp="1"/>
          </p:cNvSpPr>
          <p:nvPr>
            <p:ph type="body" idx="1"/>
          </p:nvPr>
        </p:nvSpPr>
        <p:spPr>
          <a:ln/>
        </p:spPr>
        <p:txBody>
          <a:bodyPr wrap="square" lIns="91440" tIns="45720" rIns="91440" bIns="45720" anchor="t" anchorCtr="0"/>
          <a:p>
            <a:pPr lvl="0"/>
            <a:endParaRPr lang="pt-BR" altLang="pt-BR" dirty="0"/>
          </a:p>
        </p:txBody>
      </p:sp>
      <p:sp>
        <p:nvSpPr>
          <p:cNvPr id="39940" name="Espaço Reservado para Número de Slide 3"/>
          <p:cNvSpPr txBox="1">
            <a:spLocks noGrp="1"/>
          </p:cNvSpPr>
          <p:nvPr>
            <p:ph type="sldNum" sz="quarter"/>
          </p:nvPr>
        </p:nvSpPr>
        <p:spPr>
          <a:xfrm>
            <a:off x="3849688" y="9428163"/>
            <a:ext cx="2946400" cy="498475"/>
          </a:xfrm>
          <a:prstGeom prst="rect">
            <a:avLst/>
          </a:prstGeom>
          <a:noFill/>
          <a:ln w="9525">
            <a:noFill/>
          </a:ln>
        </p:spPr>
        <p:txBody>
          <a:bodyPr anchor="b" anchorCtr="0"/>
          <a:p>
            <a:pPr lvl="0" algn="r" eaLnBrk="1" hangingPunct="1"/>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Espaço Reservado para Imagem de Slide 1"/>
          <p:cNvSpPr>
            <a:spLocks noGrp="1" noRot="1" noChangeAspect="1" noTextEdit="1"/>
          </p:cNvSpPr>
          <p:nvPr>
            <p:ph type="sldImg"/>
          </p:nvPr>
        </p:nvSpPr>
        <p:spPr>
          <a:ln/>
        </p:spPr>
      </p:sp>
      <p:sp>
        <p:nvSpPr>
          <p:cNvPr id="41987" name="Espaço Reservado para Anotações 2"/>
          <p:cNvSpPr>
            <a:spLocks noGrp="1"/>
          </p:cNvSpPr>
          <p:nvPr>
            <p:ph type="body" idx="1"/>
          </p:nvPr>
        </p:nvSpPr>
        <p:spPr>
          <a:ln/>
        </p:spPr>
        <p:txBody>
          <a:bodyPr wrap="square" lIns="91440" tIns="45720" rIns="91440" bIns="45720" anchor="t" anchorCtr="0"/>
          <a:p>
            <a:pPr lvl="0"/>
            <a:endParaRPr lang="pt-BR" altLang="pt-BR" dirty="0"/>
          </a:p>
        </p:txBody>
      </p:sp>
      <p:sp>
        <p:nvSpPr>
          <p:cNvPr id="41988" name="Espaço Reservado para Número de Slide 3"/>
          <p:cNvSpPr txBox="1">
            <a:spLocks noGrp="1"/>
          </p:cNvSpPr>
          <p:nvPr>
            <p:ph type="sldNum" sz="quarter"/>
          </p:nvPr>
        </p:nvSpPr>
        <p:spPr>
          <a:xfrm>
            <a:off x="3849688" y="9428163"/>
            <a:ext cx="2946400" cy="498475"/>
          </a:xfrm>
          <a:prstGeom prst="rect">
            <a:avLst/>
          </a:prstGeom>
          <a:noFill/>
          <a:ln w="9525">
            <a:noFill/>
          </a:ln>
        </p:spPr>
        <p:txBody>
          <a:bodyPr anchor="b" anchorCtr="0"/>
          <a:p>
            <a:pPr lvl="0" algn="r" eaLnBrk="1" hangingPunct="1"/>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Espaço Reservado para Imagem de Slide 1"/>
          <p:cNvSpPr>
            <a:spLocks noGrp="1" noRot="1" noChangeAspect="1" noTextEdit="1"/>
          </p:cNvSpPr>
          <p:nvPr>
            <p:ph type="sldImg"/>
          </p:nvPr>
        </p:nvSpPr>
        <p:spPr>
          <a:ln/>
        </p:spPr>
      </p:sp>
      <p:sp>
        <p:nvSpPr>
          <p:cNvPr id="44035" name="Espaço Reservado para Anotações 2"/>
          <p:cNvSpPr>
            <a:spLocks noGrp="1"/>
          </p:cNvSpPr>
          <p:nvPr>
            <p:ph type="body" idx="1"/>
          </p:nvPr>
        </p:nvSpPr>
        <p:spPr>
          <a:ln/>
        </p:spPr>
        <p:txBody>
          <a:bodyPr wrap="square" lIns="91440" tIns="45720" rIns="91440" bIns="45720" anchor="t" anchorCtr="0"/>
          <a:p>
            <a:pPr lvl="0"/>
            <a:endParaRPr lang="pt-BR" altLang="pt-BR" dirty="0"/>
          </a:p>
        </p:txBody>
      </p:sp>
      <p:sp>
        <p:nvSpPr>
          <p:cNvPr id="44036" name="Espaço Reservado para Número de Slide 3"/>
          <p:cNvSpPr txBox="1">
            <a:spLocks noGrp="1"/>
          </p:cNvSpPr>
          <p:nvPr>
            <p:ph type="sldNum" sz="quarter"/>
          </p:nvPr>
        </p:nvSpPr>
        <p:spPr>
          <a:xfrm>
            <a:off x="3849688" y="9428163"/>
            <a:ext cx="2946400" cy="498475"/>
          </a:xfrm>
          <a:prstGeom prst="rect">
            <a:avLst/>
          </a:prstGeom>
          <a:noFill/>
          <a:ln w="9525">
            <a:noFill/>
          </a:ln>
        </p:spPr>
        <p:txBody>
          <a:bodyPr anchor="b" anchorCtr="0"/>
          <a:p>
            <a:pPr lvl="0" algn="r" eaLnBrk="1" hangingPunct="1"/>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Espaço Reservado para Imagem de Slide 1"/>
          <p:cNvSpPr>
            <a:spLocks noGrp="1" noRot="1" noChangeAspect="1" noTextEdit="1"/>
          </p:cNvSpPr>
          <p:nvPr>
            <p:ph type="sldImg"/>
          </p:nvPr>
        </p:nvSpPr>
        <p:spPr>
          <a:ln/>
        </p:spPr>
      </p:sp>
      <p:sp>
        <p:nvSpPr>
          <p:cNvPr id="50179" name="Espaço Reservado para Anotações 2"/>
          <p:cNvSpPr>
            <a:spLocks noGrp="1"/>
          </p:cNvSpPr>
          <p:nvPr>
            <p:ph type="body" idx="1"/>
          </p:nvPr>
        </p:nvSpPr>
        <p:spPr>
          <a:ln/>
        </p:spPr>
        <p:txBody>
          <a:bodyPr wrap="square" lIns="91440" tIns="45720" rIns="91440" bIns="45720" anchor="t" anchorCtr="0"/>
          <a:p>
            <a:pPr lvl="0"/>
            <a:endParaRPr lang="pt-BR" altLang="pt-BR" dirty="0"/>
          </a:p>
        </p:txBody>
      </p:sp>
      <p:sp>
        <p:nvSpPr>
          <p:cNvPr id="50180" name="Espaço Reservado para Número de Slide 3"/>
          <p:cNvSpPr txBox="1">
            <a:spLocks noGrp="1"/>
          </p:cNvSpPr>
          <p:nvPr>
            <p:ph type="sldNum" sz="quarter"/>
          </p:nvPr>
        </p:nvSpPr>
        <p:spPr>
          <a:xfrm>
            <a:off x="3849688" y="9428163"/>
            <a:ext cx="2946400" cy="498475"/>
          </a:xfrm>
          <a:prstGeom prst="rect">
            <a:avLst/>
          </a:prstGeom>
          <a:noFill/>
          <a:ln w="9525">
            <a:noFill/>
          </a:ln>
        </p:spPr>
        <p:txBody>
          <a:bodyPr anchor="b" anchorCtr="0"/>
          <a:p>
            <a:pPr lvl="0" algn="r" eaLnBrk="1" hangingPunct="1"/>
            <a:fld id="{9A0DB2DC-4C9A-4742-B13C-FB6460FD3503}" type="slidenum">
              <a:rPr lang="pt-BR" altLang="zh-CN" sz="1200" dirty="0">
                <a:latin typeface="Calibri" panose="020F0502020204030204" pitchFamily="34" charset="0"/>
                <a:ea typeface="SimSun" panose="02010600030101010101" pitchFamily="2" charset="-122"/>
              </a:rPr>
            </a:fld>
            <a:endParaRPr lang="pt-BR" altLang="zh-CN" sz="1200" dirty="0">
              <a:latin typeface="Calibri" panose="020F0502020204030204" pitchFamily="34" charset="0"/>
              <a:ea typeface="SimSun"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Espaço Reservado para Imagem de Slide 1"/>
          <p:cNvSpPr>
            <a:spLocks noGrp="1" noRot="1" noTextEdit="1"/>
          </p:cNvSpPr>
          <p:nvPr>
            <p:ph type="sldImg"/>
          </p:nvPr>
        </p:nvSpPr>
        <p:spPr>
          <a:ln>
            <a:miter lim="800000"/>
          </a:ln>
        </p:spPr>
      </p:sp>
      <p:sp>
        <p:nvSpPr>
          <p:cNvPr id="58371" name="Espaço Reservado para Texto 2"/>
          <p:cNvSpPr>
            <a:spLocks noGrp="1"/>
          </p:cNvSpPr>
          <p:nvPr>
            <p:ph type="body"/>
          </p:nvPr>
        </p:nvSpPr>
        <p:spPr>
          <a:ln/>
        </p:spPr>
        <p:txBody>
          <a:bodyPr wrap="square" lIns="91440" tIns="45720" rIns="91440" bIns="45720" anchor="t" anchorCtr="0"/>
          <a:p>
            <a:pPr lvl="0" eaLnBrk="1" hangingPunct="1"/>
            <a:endParaRPr lang="pt-BR"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Pr>
        <a:blipFill rotWithShape="0">
          <a:blip r:embed="rId2"/>
          <a:stretch>
            <a:fillRect/>
          </a:stretch>
        </a:blipFill>
        <a:effectLst/>
      </p:bgPr>
    </p:bg>
    <p:spTree>
      <p:nvGrpSpPr>
        <p:cNvPr id="1" name=""/>
        <p:cNvGrpSpPr/>
        <p:nvPr/>
      </p:nvGrpSpPr>
      <p:grpSpPr>
        <a:xfrm>
          <a:off x="0" y="0"/>
          <a:ext cx="0" cy="0"/>
          <a:chOff x="0" y="0"/>
          <a:chExt cx="0" cy="0"/>
        </a:xfrm>
      </p:grpSpPr>
      <p:sp>
        <p:nvSpPr>
          <p:cNvPr id="2055" name="Freeform 6"/>
          <p:cNvSpPr/>
          <p:nvPr/>
        </p:nvSpPr>
        <p:spPr>
          <a:xfrm>
            <a:off x="0" y="4324350"/>
            <a:ext cx="1744663" cy="7778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0"/>
              </a:cxn>
              <a:cxn ang="0">
                <a:pos x="0" y="2147483646"/>
              </a:cxn>
              <a:cxn ang="0">
                <a:pos x="2147483646" y="2147483646"/>
              </a:cxn>
            </a:cxnLst>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ctrTitle" hasCustomPrompt="1"/>
          </p:nvPr>
        </p:nvSpPr>
        <p:spPr>
          <a:xfrm>
            <a:off x="2589213" y="2514600"/>
            <a:ext cx="8915399" cy="2262781"/>
          </a:xfrm>
        </p:spPr>
        <p:txBody>
          <a:bodyPr anchor="b">
            <a:normAutofit/>
          </a:bodyPr>
          <a:lstStyle>
            <a:lvl1pPr>
              <a:defRPr sz="5400"/>
            </a:lvl1pPr>
          </a:lstStyle>
          <a:p>
            <a:r>
              <a:rPr lang="pt-BR"/>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1">
              <a:rPr lang="pt-BR" altLang="x-none" dirty="0"/>
            </a:fld>
            <a:endParaRPr lang="pt-BR" altLang="x-none" dirty="0"/>
          </a:p>
        </p:txBody>
      </p:sp>
      <p:sp>
        <p:nvSpPr>
          <p:cNvPr id="8"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4"/>
          </p:nvPr>
        </p:nvSpPr>
        <p:spPr bwMode="gray">
          <a:xfrm>
            <a:off x="531813" y="4529138"/>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bg>
      <p:bgPr>
        <a:blipFill rotWithShape="0">
          <a:blip r:embed="rId2"/>
          <a:stretch>
            <a:fillRect/>
          </a:stretch>
        </a:blipFill>
        <a:effectLst/>
      </p:bgPr>
    </p:bg>
    <p:spTree>
      <p:nvGrpSpPr>
        <p:cNvPr id="1" name=""/>
        <p:cNvGrpSpPr/>
        <p:nvPr/>
      </p:nvGrpSpPr>
      <p:grpSpPr>
        <a:xfrm>
          <a:off x="0" y="0"/>
          <a:ext cx="0" cy="0"/>
          <a:chOff x="0" y="0"/>
          <a:chExt cx="0" cy="0"/>
        </a:xfrm>
      </p:grpSpPr>
      <p:sp>
        <p:nvSpPr>
          <p:cNvPr id="3079"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92925" y="624110"/>
            <a:ext cx="8911687" cy="1280890"/>
          </a:xfrm>
        </p:spPr>
        <p:txBody>
          <a:bodyPr/>
          <a:lstStyle/>
          <a:p>
            <a:r>
              <a:rPr lang="pt-BR"/>
              <a:t>Clique para editar o título Mestre</a:t>
            </a:r>
            <a:endParaRPr lang="en-US" dirty="0"/>
          </a:p>
        </p:txBody>
      </p:sp>
      <p:sp>
        <p:nvSpPr>
          <p:cNvPr id="3" name="Content Placeholder 2"/>
          <p:cNvSpPr>
            <a:spLocks noGrp="1"/>
          </p:cNvSpPr>
          <p:nvPr>
            <p:ph idx="1" hasCustomPrompt="1"/>
          </p:nvPr>
        </p:nvSpPr>
        <p:spPr>
          <a:xfrm>
            <a:off x="2589212" y="2133600"/>
            <a:ext cx="8915400" cy="3777622"/>
          </a:xfrm>
        </p:spPr>
        <p:txBody>
          <a:bodyPr/>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Pr>
        <a:blipFill rotWithShape="0">
          <a:blip r:embed="rId2"/>
          <a:stretch>
            <a:fillRect/>
          </a:stretch>
        </a:blipFill>
        <a:effectLst/>
      </p:bgPr>
    </p:bg>
    <p:spTree>
      <p:nvGrpSpPr>
        <p:cNvPr id="1" name=""/>
        <p:cNvGrpSpPr/>
        <p:nvPr/>
      </p:nvGrpSpPr>
      <p:grpSpPr>
        <a:xfrm>
          <a:off x="0" y="0"/>
          <a:ext cx="0" cy="0"/>
          <a:chOff x="0" y="0"/>
          <a:chExt cx="0" cy="0"/>
        </a:xfrm>
      </p:grpSpPr>
      <p:sp>
        <p:nvSpPr>
          <p:cNvPr id="4103" name="Freeform 11"/>
          <p:cNvSpPr/>
          <p:nvPr/>
        </p:nvSpPr>
        <p:spPr>
          <a:xfrm flipV="1">
            <a:off x="-4762" y="31781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89212" y="2058750"/>
            <a:ext cx="8915399" cy="146880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hasCustomPrompt="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endParaRPr lang="pt-BR"/>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4"/>
          </p:nvPr>
        </p:nvSpPr>
        <p:spPr bwMode="gray">
          <a:xfrm>
            <a:off x="531813" y="324485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bg>
      <p:bgPr>
        <a:blipFill rotWithShape="0">
          <a:blip r:embed="rId2"/>
          <a:stretch>
            <a:fillRect/>
          </a:stretch>
        </a:blipFill>
        <a:effectLst/>
      </p:bgPr>
    </p:bg>
    <p:spTree>
      <p:nvGrpSpPr>
        <p:cNvPr id="1" name=""/>
        <p:cNvGrpSpPr/>
        <p:nvPr/>
      </p:nvGrpSpPr>
      <p:grpSpPr>
        <a:xfrm>
          <a:off x="0" y="0"/>
          <a:ext cx="0" cy="0"/>
          <a:chOff x="0" y="0"/>
          <a:chExt cx="0" cy="0"/>
        </a:xfrm>
      </p:grpSpPr>
      <p:sp>
        <p:nvSpPr>
          <p:cNvPr id="5127"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8" name="Title 7"/>
          <p:cNvSpPr>
            <a:spLocks noGrp="1"/>
          </p:cNvSpPr>
          <p:nvPr>
            <p:ph type="title" hasCustomPrompt="1"/>
          </p:nvPr>
        </p:nvSpPr>
        <p:spPr/>
        <p:txBody>
          <a:bodyPr/>
          <a:lstStyle/>
          <a:p>
            <a:r>
              <a:rPr lang="pt-BR"/>
              <a:t>Clique para editar o título Mestre</a:t>
            </a:r>
            <a:endParaRPr lang="en-US" dirty="0"/>
          </a:p>
        </p:txBody>
      </p:sp>
      <p:sp>
        <p:nvSpPr>
          <p:cNvPr id="3" name="Content Placeholder 2"/>
          <p:cNvSpPr>
            <a:spLocks noGrp="1"/>
          </p:cNvSpPr>
          <p:nvPr>
            <p:ph sz="half" idx="1" hasCustomPrompt="1"/>
          </p:nvPr>
        </p:nvSpPr>
        <p:spPr>
          <a:xfrm>
            <a:off x="2589212" y="2133600"/>
            <a:ext cx="4313864" cy="3777622"/>
          </a:xfrm>
        </p:spPr>
        <p:txBody>
          <a:bodyPr>
            <a:normAutofit/>
          </a:bodyPr>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Content Placeholder 3"/>
          <p:cNvSpPr>
            <a:spLocks noGrp="1"/>
          </p:cNvSpPr>
          <p:nvPr>
            <p:ph sz="half" idx="2" hasCustomPrompt="1"/>
          </p:nvPr>
        </p:nvSpPr>
        <p:spPr>
          <a:xfrm>
            <a:off x="7190747" y="2126222"/>
            <a:ext cx="4313864" cy="3777622"/>
          </a:xfrm>
        </p:spPr>
        <p:txBody>
          <a:bodyPr>
            <a:normAutofit/>
          </a:bodyPr>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2" name="Date Placeholder 4"/>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5" name="Footer Placeholder 5"/>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bg>
      <p:bgPr>
        <a:blipFill rotWithShape="0">
          <a:blip r:embed="rId2"/>
          <a:stretch>
            <a:fillRect/>
          </a:stretch>
        </a:blipFill>
        <a:effectLst/>
      </p:bgPr>
    </p:bg>
    <p:spTree>
      <p:nvGrpSpPr>
        <p:cNvPr id="1" name=""/>
        <p:cNvGrpSpPr/>
        <p:nvPr/>
      </p:nvGrpSpPr>
      <p:grpSpPr>
        <a:xfrm>
          <a:off x="0" y="0"/>
          <a:ext cx="0" cy="0"/>
          <a:chOff x="0" y="0"/>
          <a:chExt cx="0" cy="0"/>
        </a:xfrm>
      </p:grpSpPr>
      <p:sp>
        <p:nvSpPr>
          <p:cNvPr id="6151"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10" name="Title 9"/>
          <p:cNvSpPr>
            <a:spLocks noGrp="1"/>
          </p:cNvSpPr>
          <p:nvPr>
            <p:ph type="title" hasCustomPrompt="1"/>
          </p:nvPr>
        </p:nvSpPr>
        <p:spPr/>
        <p:txBody>
          <a:bodyPr/>
          <a:lstStyle/>
          <a:p>
            <a:r>
              <a:rPr lang="pt-BR"/>
              <a:t>Clique para editar o título Mestre</a:t>
            </a:r>
            <a:endParaRPr lang="en-US" dirty="0"/>
          </a:p>
        </p:txBody>
      </p:sp>
      <p:sp>
        <p:nvSpPr>
          <p:cNvPr id="3" name="Text Placeholder 2"/>
          <p:cNvSpPr>
            <a:spLocks noGrp="1"/>
          </p:cNvSpPr>
          <p:nvPr>
            <p:ph type="body" idx="1" hasCustomPrompt="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endParaRPr lang="pt-BR"/>
          </a:p>
        </p:txBody>
      </p:sp>
      <p:sp>
        <p:nvSpPr>
          <p:cNvPr id="4" name="Content Placeholder 3"/>
          <p:cNvSpPr>
            <a:spLocks noGrp="1"/>
          </p:cNvSpPr>
          <p:nvPr>
            <p:ph sz="half" idx="2" hasCustomPrompt="1"/>
          </p:nvPr>
        </p:nvSpPr>
        <p:spPr>
          <a:xfrm>
            <a:off x="2589212" y="2548966"/>
            <a:ext cx="4342893" cy="3354060"/>
          </a:xfrm>
        </p:spPr>
        <p:txBody>
          <a:bodyPr>
            <a:normAutofit/>
          </a:bodyPr>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5" name="Text Placeholder 4"/>
          <p:cNvSpPr>
            <a:spLocks noGrp="1"/>
          </p:cNvSpPr>
          <p:nvPr>
            <p:ph type="body" sz="quarter" idx="3" hasCustomPrompt="1"/>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endParaRPr lang="pt-BR"/>
          </a:p>
        </p:txBody>
      </p:sp>
      <p:sp>
        <p:nvSpPr>
          <p:cNvPr id="6" name="Content Placeholder 5"/>
          <p:cNvSpPr>
            <a:spLocks noGrp="1"/>
          </p:cNvSpPr>
          <p:nvPr>
            <p:ph sz="quarter" idx="4" hasCustomPrompt="1"/>
          </p:nvPr>
        </p:nvSpPr>
        <p:spPr>
          <a:xfrm>
            <a:off x="7166957" y="2545738"/>
            <a:ext cx="4338674" cy="3354060"/>
          </a:xfrm>
        </p:spPr>
        <p:txBody>
          <a:bodyPr>
            <a:normAutofit/>
          </a:bodyPr>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2" name="Date Placeholder 6"/>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7"/>
          <p:cNvSpPr>
            <a:spLocks noGrp="1"/>
          </p:cNvSpPr>
          <p:nvPr>
            <p:ph type="ftr" sz="quarter" idx="1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1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Pr>
        <a:blipFill rotWithShape="0">
          <a:blip r:embed="rId2"/>
          <a:stretch>
            <a:fillRect/>
          </a:stretch>
        </a:blipFill>
        <a:effectLst/>
      </p:bgPr>
    </p:bg>
    <p:spTree>
      <p:nvGrpSpPr>
        <p:cNvPr id="1" name=""/>
        <p:cNvGrpSpPr/>
        <p:nvPr/>
      </p:nvGrpSpPr>
      <p:grpSpPr>
        <a:xfrm>
          <a:off x="0" y="0"/>
          <a:ext cx="0" cy="0"/>
          <a:chOff x="0" y="0"/>
          <a:chExt cx="0" cy="0"/>
        </a:xfrm>
      </p:grpSpPr>
      <p:sp>
        <p:nvSpPr>
          <p:cNvPr id="7175"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p:txBody>
          <a:bodyPr/>
          <a:lstStyle/>
          <a:p>
            <a:r>
              <a:rPr lang="pt-BR"/>
              <a:t>Clique para editar o título Mestre</a:t>
            </a:r>
            <a:endParaRPr lang="en-US" dirty="0"/>
          </a:p>
        </p:txBody>
      </p:sp>
      <p:sp>
        <p:nvSpPr>
          <p:cNvPr id="3" name="Date Placeholder 2"/>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3"/>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4"/>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bg>
      <p:bgPr>
        <a:blipFill rotWithShape="0">
          <a:blip r:embed="rId2"/>
          <a:stretch>
            <a:fillRect/>
          </a:stretch>
        </a:blipFill>
        <a:effectLst/>
      </p:bgPr>
    </p:bg>
    <p:spTree>
      <p:nvGrpSpPr>
        <p:cNvPr id="1" name=""/>
        <p:cNvGrpSpPr/>
        <p:nvPr/>
      </p:nvGrpSpPr>
      <p:grpSpPr>
        <a:xfrm>
          <a:off x="0" y="0"/>
          <a:ext cx="0" cy="0"/>
          <a:chOff x="0" y="0"/>
          <a:chExt cx="0" cy="0"/>
        </a:xfrm>
      </p:grpSpPr>
      <p:sp>
        <p:nvSpPr>
          <p:cNvPr id="8199"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3" name="Date Placeholder 1"/>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2"/>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3"/>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bg>
      <p:bgPr>
        <a:blipFill rotWithShape="0">
          <a:blip r:embed="rId2"/>
          <a:stretch>
            <a:fillRect/>
          </a:stretch>
        </a:blipFill>
        <a:effectLst/>
      </p:bgPr>
    </p:bg>
    <p:spTree>
      <p:nvGrpSpPr>
        <p:cNvPr id="1" name=""/>
        <p:cNvGrpSpPr/>
        <p:nvPr/>
      </p:nvGrpSpPr>
      <p:grpSpPr>
        <a:xfrm>
          <a:off x="0" y="0"/>
          <a:ext cx="0" cy="0"/>
          <a:chOff x="0" y="0"/>
          <a:chExt cx="0" cy="0"/>
        </a:xfrm>
      </p:grpSpPr>
      <p:sp>
        <p:nvSpPr>
          <p:cNvPr id="9223"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89212" y="446088"/>
            <a:ext cx="3505199" cy="976312"/>
          </a:xfrm>
        </p:spPr>
        <p:txBody>
          <a:bodyPr anchor="b"/>
          <a:lstStyle>
            <a:lvl1pPr algn="l">
              <a:defRPr sz="2000" b="0"/>
            </a:lvl1pPr>
          </a:lstStyle>
          <a:p>
            <a:r>
              <a:rPr lang="pt-BR"/>
              <a:t>Clique para editar o título Mestre</a:t>
            </a:r>
            <a:endParaRPr lang="en-US" dirty="0"/>
          </a:p>
        </p:txBody>
      </p:sp>
      <p:sp>
        <p:nvSpPr>
          <p:cNvPr id="3" name="Content Placeholder 2"/>
          <p:cNvSpPr>
            <a:spLocks noGrp="1"/>
          </p:cNvSpPr>
          <p:nvPr>
            <p:ph idx="1" hasCustomPrompt="1"/>
          </p:nvPr>
        </p:nvSpPr>
        <p:spPr>
          <a:xfrm>
            <a:off x="6323012" y="446088"/>
            <a:ext cx="5181600" cy="5414963"/>
          </a:xfrm>
        </p:spPr>
        <p:txBody>
          <a:bodyPr anchor="ctr">
            <a:normAutofit/>
          </a:bodyPr>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Text Placeholder 3"/>
          <p:cNvSpPr>
            <a:spLocks noGrp="1"/>
          </p:cNvSpPr>
          <p:nvPr>
            <p:ph type="body" sz="half" idx="2" hasCustomPrompt="1"/>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endParaRPr lang="pt-BR"/>
          </a:p>
        </p:txBody>
      </p:sp>
      <p:sp>
        <p:nvSpPr>
          <p:cNvPr id="5" name="Date Placeholder 4"/>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5"/>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6"/>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bg>
      <p:bgPr>
        <a:blipFill rotWithShape="0">
          <a:blip r:embed="rId2"/>
          <a:stretch>
            <a:fillRect/>
          </a:stretch>
        </a:blipFill>
        <a:effectLst/>
      </p:bgPr>
    </p:bg>
    <p:spTree>
      <p:nvGrpSpPr>
        <p:cNvPr id="1" name=""/>
        <p:cNvGrpSpPr/>
        <p:nvPr/>
      </p:nvGrpSpPr>
      <p:grpSpPr>
        <a:xfrm>
          <a:off x="0" y="0"/>
          <a:ext cx="0" cy="0"/>
          <a:chOff x="0" y="0"/>
          <a:chExt cx="0" cy="0"/>
        </a:xfrm>
      </p:grpSpPr>
      <p:sp>
        <p:nvSpPr>
          <p:cNvPr id="10247" name="Freeform 11"/>
          <p:cNvSpPr/>
          <p:nvPr/>
        </p:nvSpPr>
        <p:spPr>
          <a:xfrm flipV="1">
            <a:off x="-4762" y="491172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89213" y="4800600"/>
            <a:ext cx="8915400"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vert="horz" wrap="square" lIns="91440" tIns="45720" rIns="91440" bIns="45720" numCol="1" rtlCol="0" anchor="t" anchorCtr="0" compatLnSpc="1">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marR="0" lvl="0" indent="0" algn="ctr" defTabSz="457200" rtl="0" eaLnBrk="0" fontAlgn="base" latinLnBrk="0" hangingPunct="0">
              <a:lnSpc>
                <a:spcPct val="100000"/>
              </a:lnSpc>
              <a:spcBef>
                <a:spcPts val="1000"/>
              </a:spcBef>
              <a:spcAft>
                <a:spcPct val="0"/>
              </a:spcAft>
              <a:buClr>
                <a:schemeClr val="accent1"/>
              </a:buClr>
              <a:buSzTx/>
              <a:buFont typeface="Wingdings 3" panose="05040102010807070707" pitchFamily="18" charset="2"/>
              <a:buNone/>
              <a:defRPr/>
            </a:pPr>
            <a:r>
              <a:rPr kumimoji="0" lang="pt-BR" sz="1600" b="0" i="0" u="none" strike="noStrike" kern="1200" cap="none" spc="0" normalizeH="0" baseline="0" noProof="0">
                <a:ln>
                  <a:noFill/>
                </a:ln>
                <a:solidFill>
                  <a:srgbClr val="404040"/>
                </a:solidFill>
                <a:effectLst/>
                <a:uLnTx/>
                <a:uFillTx/>
                <a:latin typeface="+mn-lt"/>
                <a:ea typeface="+mn-ea"/>
                <a:cs typeface="+mn-cs"/>
              </a:rPr>
              <a:t>Clique no ícone para adicionar uma imagem</a:t>
            </a:r>
            <a:endParaRPr kumimoji="0" lang="en-US" sz="1600" b="0" i="0" u="none" strike="noStrike" kern="1200" cap="none" spc="0" normalizeH="0" baseline="0" noProof="0" dirty="0">
              <a:ln>
                <a:noFill/>
              </a:ln>
              <a:solidFill>
                <a:srgbClr val="404040"/>
              </a:solidFill>
              <a:effectLst/>
              <a:uLnTx/>
              <a:uFillTx/>
              <a:latin typeface="+mn-lt"/>
              <a:ea typeface="+mn-ea"/>
              <a:cs typeface="+mn-cs"/>
            </a:endParaRPr>
          </a:p>
        </p:txBody>
      </p:sp>
      <p:sp>
        <p:nvSpPr>
          <p:cNvPr id="4" name="Text Placeholder 3"/>
          <p:cNvSpPr>
            <a:spLocks noGrp="1"/>
          </p:cNvSpPr>
          <p:nvPr>
            <p:ph type="body" sz="half" idx="2" hasCustomPrompt="1"/>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endParaRPr lang="pt-BR"/>
          </a:p>
        </p:txBody>
      </p:sp>
      <p:sp>
        <p:nvSpPr>
          <p:cNvPr id="5" name="Date Placeholder 4"/>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5"/>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6"/>
          <p:cNvSpPr>
            <a:spLocks noGrp="1"/>
          </p:cNvSpPr>
          <p:nvPr>
            <p:ph type="sldNum" sz="quarter" idx="4"/>
          </p:nvPr>
        </p:nvSpPr>
        <p:spPr bwMode="gray">
          <a:xfrm>
            <a:off x="531813" y="4983163"/>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bg>
      <p:bgPr>
        <a:blipFill rotWithShape="0">
          <a:blip r:embed="rId2"/>
          <a:stretch>
            <a:fillRect/>
          </a:stretch>
        </a:blipFill>
        <a:effectLst/>
      </p:bgPr>
    </p:bg>
    <p:spTree>
      <p:nvGrpSpPr>
        <p:cNvPr id="1" name=""/>
        <p:cNvGrpSpPr/>
        <p:nvPr/>
      </p:nvGrpSpPr>
      <p:grpSpPr>
        <a:xfrm>
          <a:off x="0" y="0"/>
          <a:ext cx="0" cy="0"/>
          <a:chOff x="0" y="0"/>
          <a:chExt cx="0" cy="0"/>
        </a:xfrm>
      </p:grpSpPr>
      <p:sp>
        <p:nvSpPr>
          <p:cNvPr id="11271" name="Freeform 11"/>
          <p:cNvSpPr/>
          <p:nvPr/>
        </p:nvSpPr>
        <p:spPr>
          <a:xfrm flipV="1">
            <a:off x="-4762" y="31781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89212" y="609600"/>
            <a:ext cx="8915399" cy="3117040"/>
          </a:xfrm>
        </p:spPr>
        <p:txBody>
          <a:bodyPr anchor="ctr">
            <a:normAutofit/>
          </a:bodyPr>
          <a:lstStyle>
            <a:lvl1pPr algn="l">
              <a:defRPr sz="4800" b="0" cap="none"/>
            </a:lvl1pPr>
          </a:lstStyle>
          <a:p>
            <a:r>
              <a:rPr lang="pt-BR"/>
              <a:t>Clique para editar o título Mestre</a:t>
            </a:r>
            <a:endParaRPr lang="en-US" dirty="0"/>
          </a:p>
        </p:txBody>
      </p:sp>
      <p:sp>
        <p:nvSpPr>
          <p:cNvPr id="3" name="Text Placeholder 2"/>
          <p:cNvSpPr>
            <a:spLocks noGrp="1"/>
          </p:cNvSpPr>
          <p:nvPr>
            <p:ph type="body" idx="1" hasCustomPrompt="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endParaRPr lang="pt-BR"/>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en-US" dirty="0"/>
            </a:fld>
            <a:endParaRPr lang="en-US" dirty="0"/>
          </a:p>
        </p:txBody>
      </p:sp>
      <p:sp>
        <p:nvSpPr>
          <p:cNvPr id="8"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dirty="0"/>
          </a:p>
        </p:txBody>
      </p:sp>
      <p:sp>
        <p:nvSpPr>
          <p:cNvPr id="9" name="Slide Number Placeholder 5"/>
          <p:cNvSpPr>
            <a:spLocks noGrp="1"/>
          </p:cNvSpPr>
          <p:nvPr>
            <p:ph type="sldNum" sz="quarter" idx="4"/>
          </p:nvPr>
        </p:nvSpPr>
        <p:spPr bwMode="gray">
          <a:xfrm>
            <a:off x="531813" y="3244850"/>
            <a:ext cx="779463" cy="365125"/>
          </a:xfrm>
          <a:prstGeom prst="rect">
            <a:avLst/>
          </a:prstGeom>
        </p:spPr>
        <p:txBody>
          <a:bodyPr vert="horz" lIns="91440" tIns="45720" rIns="91440" bIns="45720" rtlCol="0" anchor="ctr"/>
          <a:p>
            <a:pPr algn="r" eaLnBrk="1" hangingPunct="1">
              <a:buNone/>
            </a:pPr>
            <a:fld id="{9A0DB2DC-4C9A-4742-B13C-FB6460FD3503}"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bg>
      <p:bgPr>
        <a:blipFill rotWithShape="0">
          <a:blip r:embed="rId2"/>
          <a:stretch>
            <a:fillRect/>
          </a:stretch>
        </a:blipFill>
        <a:effectLst/>
      </p:bgPr>
    </p:bg>
    <p:spTree>
      <p:nvGrpSpPr>
        <p:cNvPr id="1" name=""/>
        <p:cNvGrpSpPr/>
        <p:nvPr/>
      </p:nvGrpSpPr>
      <p:grpSpPr>
        <a:xfrm>
          <a:off x="0" y="0"/>
          <a:ext cx="0" cy="0"/>
          <a:chOff x="0" y="0"/>
          <a:chExt cx="0" cy="0"/>
        </a:xfrm>
      </p:grpSpPr>
      <p:sp>
        <p:nvSpPr>
          <p:cNvPr id="12295" name="Freeform 11"/>
          <p:cNvSpPr/>
          <p:nvPr/>
        </p:nvSpPr>
        <p:spPr>
          <a:xfrm flipV="1">
            <a:off x="-4762" y="31781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4" name="TextBox 13"/>
          <p:cNvSpPr txBox="1">
            <a:spLocks noChangeArrowheads="1"/>
          </p:cNvSpPr>
          <p:nvPr/>
        </p:nvSpPr>
        <p:spPr bwMode="auto">
          <a:xfrm>
            <a:off x="2466975" y="647700"/>
            <a:ext cx="609600" cy="585788"/>
          </a:xfrm>
          <a:prstGeom prst="rect">
            <a:avLst/>
          </a:prstGeom>
          <a:noFill/>
          <a:ln>
            <a:noFill/>
          </a:ln>
        </p:spPr>
        <p:txBody>
          <a:bodyPr anchor="ctr"/>
          <a:p>
            <a:pPr lvl="0" eaLnBrk="1" hangingPunct="1">
              <a:buNone/>
            </a:pPr>
            <a:r>
              <a:rPr lang="en-US" altLang="pt-BR" sz="8000" dirty="0">
                <a:solidFill>
                  <a:schemeClr val="accent1"/>
                </a:solidFill>
                <a:latin typeface="Arial" panose="020B0604020202020204" pitchFamily="34" charset="0"/>
              </a:rPr>
              <a:t>“</a:t>
            </a:r>
            <a:endParaRPr lang="en-US" altLang="pt-BR" sz="8000" dirty="0">
              <a:solidFill>
                <a:schemeClr val="accent1"/>
              </a:solidFill>
              <a:latin typeface="Arial" panose="020B0604020202020204" pitchFamily="34" charset="0"/>
            </a:endParaRPr>
          </a:p>
        </p:txBody>
      </p:sp>
      <p:sp>
        <p:nvSpPr>
          <p:cNvPr id="8" name="TextBox 14"/>
          <p:cNvSpPr txBox="1">
            <a:spLocks noChangeArrowheads="1"/>
          </p:cNvSpPr>
          <p:nvPr/>
        </p:nvSpPr>
        <p:spPr bwMode="auto">
          <a:xfrm>
            <a:off x="11114088" y="2905125"/>
            <a:ext cx="609600" cy="584200"/>
          </a:xfrm>
          <a:prstGeom prst="rect">
            <a:avLst/>
          </a:prstGeom>
          <a:noFill/>
          <a:ln>
            <a:noFill/>
          </a:ln>
        </p:spPr>
        <p:txBody>
          <a:bodyPr anchor="ctr"/>
          <a:p>
            <a:pPr lvl="0" eaLnBrk="1" hangingPunct="1">
              <a:buNone/>
            </a:pPr>
            <a:r>
              <a:rPr lang="en-US" altLang="pt-BR" sz="8000" dirty="0">
                <a:solidFill>
                  <a:schemeClr val="accent1"/>
                </a:solidFill>
                <a:latin typeface="Arial" panose="020B0604020202020204" pitchFamily="34" charset="0"/>
              </a:rPr>
              <a:t>”</a:t>
            </a:r>
            <a:endParaRPr lang="en-US" altLang="pt-BR" sz="8000" dirty="0">
              <a:solidFill>
                <a:schemeClr val="accent1"/>
              </a:solidFill>
              <a:latin typeface="Arial" panose="020B0604020202020204" pitchFamily="34" charset="0"/>
            </a:endParaRPr>
          </a:p>
        </p:txBody>
      </p:sp>
      <p:sp>
        <p:nvSpPr>
          <p:cNvPr id="2" name="Title 1"/>
          <p:cNvSpPr>
            <a:spLocks noGrp="1"/>
          </p:cNvSpPr>
          <p:nvPr>
            <p:ph type="title" hasCustomPrompt="1"/>
          </p:nvPr>
        </p:nvSpPr>
        <p:spPr>
          <a:xfrm>
            <a:off x="2849949" y="609600"/>
            <a:ext cx="8393926" cy="2895600"/>
          </a:xfrm>
        </p:spPr>
        <p:txBody>
          <a:bodyPr anchor="ctr">
            <a:normAutofit/>
          </a:bodyPr>
          <a:lstStyle>
            <a:lvl1pPr algn="l">
              <a:defRPr sz="4800" b="0" cap="none"/>
            </a:lvl1pPr>
          </a:lstStyle>
          <a:p>
            <a:r>
              <a:rPr lang="pt-BR"/>
              <a:t>Clique para editar o título Mestre</a:t>
            </a:r>
            <a:endParaRPr lang="en-US" dirty="0"/>
          </a:p>
        </p:txBody>
      </p:sp>
      <p:sp>
        <p:nvSpPr>
          <p:cNvPr id="13" name="Text Placeholder 9"/>
          <p:cNvSpPr>
            <a:spLocks noGrp="1"/>
          </p:cNvSpPr>
          <p:nvPr>
            <p:ph type="body" sz="quarter" idx="13" hasCustomPrompt="1"/>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endParaRPr lang="pt-BR"/>
          </a:p>
        </p:txBody>
      </p:sp>
      <p:sp>
        <p:nvSpPr>
          <p:cNvPr id="3" name="Text Placeholder 2"/>
          <p:cNvSpPr>
            <a:spLocks noGrp="1"/>
          </p:cNvSpPr>
          <p:nvPr>
            <p:ph type="body" idx="1" hasCustomPrompt="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endParaRPr lang="pt-BR"/>
          </a:p>
        </p:txBody>
      </p:sp>
      <p:sp>
        <p:nvSpPr>
          <p:cNvPr id="9"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en-US" dirty="0"/>
            </a:fld>
            <a:endParaRPr lang="en-US" dirty="0"/>
          </a:p>
        </p:txBody>
      </p:sp>
      <p:sp>
        <p:nvSpPr>
          <p:cNvPr id="10"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dirty="0"/>
          </a:p>
        </p:txBody>
      </p:sp>
      <p:sp>
        <p:nvSpPr>
          <p:cNvPr id="11" name="Slide Number Placeholder 5"/>
          <p:cNvSpPr>
            <a:spLocks noGrp="1"/>
          </p:cNvSpPr>
          <p:nvPr>
            <p:ph type="sldNum" sz="quarter" idx="4"/>
          </p:nvPr>
        </p:nvSpPr>
        <p:spPr bwMode="gray">
          <a:xfrm>
            <a:off x="531813" y="3244850"/>
            <a:ext cx="779463" cy="365125"/>
          </a:xfrm>
          <a:prstGeom prst="rect">
            <a:avLst/>
          </a:prstGeom>
        </p:spPr>
        <p:txBody>
          <a:bodyPr vert="horz" lIns="91440" tIns="45720" rIns="91440" bIns="45720" rtlCol="0" anchor="ctr"/>
          <a:p>
            <a:pPr algn="r" eaLnBrk="1" hangingPunct="1">
              <a:buNone/>
            </a:pPr>
            <a:fld id="{9A0DB2DC-4C9A-4742-B13C-FB6460FD3503}"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bg>
      <p:bgPr>
        <a:blipFill rotWithShape="0">
          <a:blip r:embed="rId2"/>
          <a:stretch>
            <a:fillRect/>
          </a:stretch>
        </a:blipFill>
        <a:effectLst/>
      </p:bgPr>
    </p:bg>
    <p:spTree>
      <p:nvGrpSpPr>
        <p:cNvPr id="1" name=""/>
        <p:cNvGrpSpPr/>
        <p:nvPr/>
      </p:nvGrpSpPr>
      <p:grpSpPr>
        <a:xfrm>
          <a:off x="0" y="0"/>
          <a:ext cx="0" cy="0"/>
          <a:chOff x="0" y="0"/>
          <a:chExt cx="0" cy="0"/>
        </a:xfrm>
      </p:grpSpPr>
      <p:sp>
        <p:nvSpPr>
          <p:cNvPr id="13319" name="Freeform 11"/>
          <p:cNvSpPr/>
          <p:nvPr/>
        </p:nvSpPr>
        <p:spPr>
          <a:xfrm flipV="1">
            <a:off x="-4762" y="491172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89213" y="2438400"/>
            <a:ext cx="8915400" cy="2724845"/>
          </a:xfrm>
        </p:spPr>
        <p:txBody>
          <a:bodyPr anchor="b">
            <a:normAutofit/>
          </a:bodyPr>
          <a:lstStyle>
            <a:lvl1pPr algn="l">
              <a:defRPr sz="4800" b="0"/>
            </a:lvl1pPr>
          </a:lstStyle>
          <a:p>
            <a:r>
              <a:rPr lang="pt-BR"/>
              <a:t>Clique para editar o título Mestre</a:t>
            </a:r>
            <a:endParaRPr lang="en-US" dirty="0"/>
          </a:p>
        </p:txBody>
      </p:sp>
      <p:sp>
        <p:nvSpPr>
          <p:cNvPr id="4" name="Text Placeholder 3"/>
          <p:cNvSpPr>
            <a:spLocks noGrp="1"/>
          </p:cNvSpPr>
          <p:nvPr>
            <p:ph type="body" sz="half" idx="2" hasCustomPrompt="1"/>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pt-BR"/>
              <a:t>Clique para editar os estilos de texto Mestres</a:t>
            </a:r>
            <a:endParaRPr lang="pt-BR"/>
          </a:p>
        </p:txBody>
      </p:sp>
      <p:sp>
        <p:nvSpPr>
          <p:cNvPr id="3" name="Date Placeholder 4"/>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en-US" dirty="0"/>
            </a:fld>
            <a:endParaRPr lang="en-US" dirty="0"/>
          </a:p>
        </p:txBody>
      </p:sp>
      <p:sp>
        <p:nvSpPr>
          <p:cNvPr id="8" name="Footer Placeholder 5"/>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dirty="0"/>
          </a:p>
        </p:txBody>
      </p:sp>
      <p:sp>
        <p:nvSpPr>
          <p:cNvPr id="9" name="Slide Number Placeholder 6"/>
          <p:cNvSpPr>
            <a:spLocks noGrp="1"/>
          </p:cNvSpPr>
          <p:nvPr>
            <p:ph type="sldNum" sz="quarter" idx="4"/>
          </p:nvPr>
        </p:nvSpPr>
        <p:spPr bwMode="gray">
          <a:xfrm>
            <a:off x="531813" y="4983163"/>
            <a:ext cx="779463" cy="365125"/>
          </a:xfrm>
          <a:prstGeom prst="rect">
            <a:avLst/>
          </a:prstGeom>
        </p:spPr>
        <p:txBody>
          <a:bodyPr vert="horz" lIns="91440" tIns="45720" rIns="91440" bIns="45720" rtlCol="0" anchor="ctr"/>
          <a:p>
            <a:pPr algn="r" eaLnBrk="1" hangingPunct="1">
              <a:buNone/>
            </a:pPr>
            <a:fld id="{9A0DB2DC-4C9A-4742-B13C-FB6460FD3503}" type="slidenum">
              <a:rPr lang="en-US" dirty="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bg>
      <p:bgPr>
        <a:blipFill rotWithShape="0">
          <a:blip r:embed="rId2"/>
          <a:stretch>
            <a:fillRect/>
          </a:stretch>
        </a:blipFill>
        <a:effectLst/>
      </p:bgPr>
    </p:bg>
    <p:spTree>
      <p:nvGrpSpPr>
        <p:cNvPr id="1" name=""/>
        <p:cNvGrpSpPr/>
        <p:nvPr/>
      </p:nvGrpSpPr>
      <p:grpSpPr>
        <a:xfrm>
          <a:off x="0" y="0"/>
          <a:ext cx="0" cy="0"/>
          <a:chOff x="0" y="0"/>
          <a:chExt cx="0" cy="0"/>
        </a:xfrm>
      </p:grpSpPr>
      <p:sp>
        <p:nvSpPr>
          <p:cNvPr id="14343" name="Freeform 11"/>
          <p:cNvSpPr/>
          <p:nvPr/>
        </p:nvSpPr>
        <p:spPr>
          <a:xfrm flipV="1">
            <a:off x="-4762" y="491172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3" name="TextBox 16"/>
          <p:cNvSpPr txBox="1">
            <a:spLocks noChangeArrowheads="1"/>
          </p:cNvSpPr>
          <p:nvPr/>
        </p:nvSpPr>
        <p:spPr bwMode="auto">
          <a:xfrm>
            <a:off x="2466975" y="647700"/>
            <a:ext cx="609600" cy="585788"/>
          </a:xfrm>
          <a:prstGeom prst="rect">
            <a:avLst/>
          </a:prstGeom>
          <a:noFill/>
          <a:ln>
            <a:noFill/>
          </a:ln>
        </p:spPr>
        <p:txBody>
          <a:bodyPr anchor="ctr"/>
          <a:p>
            <a:pPr lvl="0" eaLnBrk="1" hangingPunct="1">
              <a:buNone/>
            </a:pPr>
            <a:r>
              <a:rPr lang="en-US" altLang="pt-BR" sz="8000" dirty="0">
                <a:solidFill>
                  <a:schemeClr val="accent1"/>
                </a:solidFill>
                <a:latin typeface="Arial" panose="020B0604020202020204" pitchFamily="34" charset="0"/>
              </a:rPr>
              <a:t>“</a:t>
            </a:r>
            <a:endParaRPr lang="en-US" altLang="pt-BR" sz="8000" dirty="0">
              <a:solidFill>
                <a:schemeClr val="accent1"/>
              </a:solidFill>
              <a:latin typeface="Arial" panose="020B0604020202020204" pitchFamily="34" charset="0"/>
            </a:endParaRPr>
          </a:p>
        </p:txBody>
      </p:sp>
      <p:sp>
        <p:nvSpPr>
          <p:cNvPr id="8" name="TextBox 17"/>
          <p:cNvSpPr txBox="1">
            <a:spLocks noChangeArrowheads="1"/>
          </p:cNvSpPr>
          <p:nvPr/>
        </p:nvSpPr>
        <p:spPr bwMode="auto">
          <a:xfrm>
            <a:off x="11114088" y="2905125"/>
            <a:ext cx="609600" cy="584200"/>
          </a:xfrm>
          <a:prstGeom prst="rect">
            <a:avLst/>
          </a:prstGeom>
          <a:noFill/>
          <a:ln>
            <a:noFill/>
          </a:ln>
        </p:spPr>
        <p:txBody>
          <a:bodyPr anchor="ctr"/>
          <a:p>
            <a:pPr lvl="0" eaLnBrk="1" hangingPunct="1">
              <a:buNone/>
            </a:pPr>
            <a:r>
              <a:rPr lang="en-US" altLang="pt-BR" sz="8000" dirty="0">
                <a:solidFill>
                  <a:schemeClr val="accent1"/>
                </a:solidFill>
                <a:latin typeface="Arial" panose="020B0604020202020204" pitchFamily="34" charset="0"/>
              </a:rPr>
              <a:t>”</a:t>
            </a:r>
            <a:endParaRPr lang="en-US" altLang="pt-BR" sz="8000" dirty="0">
              <a:solidFill>
                <a:schemeClr val="accent1"/>
              </a:solidFill>
              <a:latin typeface="Arial" panose="020B0604020202020204" pitchFamily="34" charset="0"/>
            </a:endParaRPr>
          </a:p>
        </p:txBody>
      </p:sp>
      <p:sp>
        <p:nvSpPr>
          <p:cNvPr id="12" name="Title 1"/>
          <p:cNvSpPr>
            <a:spLocks noGrp="1"/>
          </p:cNvSpPr>
          <p:nvPr>
            <p:ph type="title" hasCustomPrompt="1"/>
          </p:nvPr>
        </p:nvSpPr>
        <p:spPr>
          <a:xfrm>
            <a:off x="2849949" y="609600"/>
            <a:ext cx="8393926" cy="2895600"/>
          </a:xfrm>
        </p:spPr>
        <p:txBody>
          <a:bodyPr anchor="ctr">
            <a:normAutofit/>
          </a:bodyPr>
          <a:lstStyle>
            <a:lvl1pPr algn="l">
              <a:defRPr sz="4800" b="0" cap="none"/>
            </a:lvl1pPr>
          </a:lstStyle>
          <a:p>
            <a:r>
              <a:rPr lang="pt-BR"/>
              <a:t>Clique para editar o título Mestre</a:t>
            </a:r>
            <a:endParaRPr lang="en-US" dirty="0"/>
          </a:p>
        </p:txBody>
      </p:sp>
      <p:sp>
        <p:nvSpPr>
          <p:cNvPr id="21" name="Text Placeholder 9"/>
          <p:cNvSpPr>
            <a:spLocks noGrp="1"/>
          </p:cNvSpPr>
          <p:nvPr>
            <p:ph type="body" sz="quarter" idx="13" hasCustomPrompt="1"/>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endParaRPr lang="pt-BR"/>
          </a:p>
        </p:txBody>
      </p:sp>
      <p:sp>
        <p:nvSpPr>
          <p:cNvPr id="4" name="Text Placeholder 3"/>
          <p:cNvSpPr>
            <a:spLocks noGrp="1"/>
          </p:cNvSpPr>
          <p:nvPr>
            <p:ph type="body" sz="half" idx="2" hasCustomPrompt="1"/>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pt-BR"/>
              <a:t>Clique para editar os estilos de texto Mestres</a:t>
            </a:r>
            <a:endParaRPr lang="pt-BR"/>
          </a:p>
        </p:txBody>
      </p:sp>
      <p:sp>
        <p:nvSpPr>
          <p:cNvPr id="9" name="Date Placeholder 4"/>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en-US" dirty="0"/>
            </a:fld>
            <a:endParaRPr lang="en-US" dirty="0"/>
          </a:p>
        </p:txBody>
      </p:sp>
      <p:sp>
        <p:nvSpPr>
          <p:cNvPr id="10" name="Footer Placeholder 5"/>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dirty="0"/>
          </a:p>
        </p:txBody>
      </p:sp>
      <p:sp>
        <p:nvSpPr>
          <p:cNvPr id="11" name="Slide Number Placeholder 6"/>
          <p:cNvSpPr>
            <a:spLocks noGrp="1"/>
          </p:cNvSpPr>
          <p:nvPr>
            <p:ph type="sldNum" sz="quarter" idx="4"/>
          </p:nvPr>
        </p:nvSpPr>
        <p:spPr bwMode="gray">
          <a:xfrm>
            <a:off x="531813" y="4983163"/>
            <a:ext cx="779463" cy="365125"/>
          </a:xfrm>
          <a:prstGeom prst="rect">
            <a:avLst/>
          </a:prstGeom>
        </p:spPr>
        <p:txBody>
          <a:bodyPr vert="horz" lIns="91440" tIns="45720" rIns="91440" bIns="45720" rtlCol="0" anchor="ctr"/>
          <a:p>
            <a:pPr algn="r" eaLnBrk="1" hangingPunct="1">
              <a:buNone/>
            </a:pPr>
            <a:fld id="{9A0DB2DC-4C9A-4742-B13C-FB6460FD3503}" type="slidenum">
              <a:rPr lang="en-US" dirty="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bg>
      <p:bgPr>
        <a:blipFill rotWithShape="0">
          <a:blip r:embed="rId2"/>
          <a:stretch>
            <a:fillRect/>
          </a:stretch>
        </a:blipFill>
        <a:effectLst/>
      </p:bgPr>
    </p:bg>
    <p:spTree>
      <p:nvGrpSpPr>
        <p:cNvPr id="1" name=""/>
        <p:cNvGrpSpPr/>
        <p:nvPr/>
      </p:nvGrpSpPr>
      <p:grpSpPr>
        <a:xfrm>
          <a:off x="0" y="0"/>
          <a:ext cx="0" cy="0"/>
          <a:chOff x="0" y="0"/>
          <a:chExt cx="0" cy="0"/>
        </a:xfrm>
      </p:grpSpPr>
      <p:sp>
        <p:nvSpPr>
          <p:cNvPr id="15367" name="Freeform 11"/>
          <p:cNvSpPr/>
          <p:nvPr/>
        </p:nvSpPr>
        <p:spPr>
          <a:xfrm flipV="1">
            <a:off x="-4762" y="491172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a:xfrm>
            <a:off x="2589212" y="627407"/>
            <a:ext cx="8915399" cy="2880020"/>
          </a:xfrm>
        </p:spPr>
        <p:txBody>
          <a:bodyPr anchor="ctr">
            <a:normAutofit/>
          </a:bodyPr>
          <a:lstStyle>
            <a:lvl1pPr algn="l">
              <a:defRPr sz="4800" b="0"/>
            </a:lvl1pPr>
          </a:lstStyle>
          <a:p>
            <a:r>
              <a:rPr lang="pt-BR"/>
              <a:t>Clique para editar o título Mestre</a:t>
            </a:r>
            <a:endParaRPr lang="en-US" dirty="0"/>
          </a:p>
        </p:txBody>
      </p:sp>
      <p:sp>
        <p:nvSpPr>
          <p:cNvPr id="21" name="Text Placeholder 9"/>
          <p:cNvSpPr>
            <a:spLocks noGrp="1"/>
          </p:cNvSpPr>
          <p:nvPr>
            <p:ph type="body" sz="quarter" idx="13" hasCustomPrompt="1"/>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os estilos de texto Mestres</a:t>
            </a:r>
            <a:endParaRPr lang="pt-BR"/>
          </a:p>
        </p:txBody>
      </p:sp>
      <p:sp>
        <p:nvSpPr>
          <p:cNvPr id="4" name="Text Placeholder 3"/>
          <p:cNvSpPr>
            <a:spLocks noGrp="1"/>
          </p:cNvSpPr>
          <p:nvPr>
            <p:ph type="body" sz="half" idx="2" hasCustomPrompt="1"/>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pt-BR"/>
              <a:t>Clique para editar os estilos de texto Mestres</a:t>
            </a:r>
            <a:endParaRPr lang="pt-BR"/>
          </a:p>
        </p:txBody>
      </p:sp>
      <p:sp>
        <p:nvSpPr>
          <p:cNvPr id="3" name="Date Placeholder 4"/>
          <p:cNvSpPr>
            <a:spLocks noGrp="1"/>
          </p:cNvSpPr>
          <p:nvPr>
            <p:ph type="dt" sz="half" idx="1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en-US" dirty="0"/>
            </a:fld>
            <a:endParaRPr lang="en-US" dirty="0"/>
          </a:p>
        </p:txBody>
      </p:sp>
      <p:sp>
        <p:nvSpPr>
          <p:cNvPr id="8" name="Footer Placeholder 5"/>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dirty="0"/>
          </a:p>
        </p:txBody>
      </p:sp>
      <p:sp>
        <p:nvSpPr>
          <p:cNvPr id="9" name="Slide Number Placeholder 6"/>
          <p:cNvSpPr>
            <a:spLocks noGrp="1"/>
          </p:cNvSpPr>
          <p:nvPr>
            <p:ph type="sldNum" sz="quarter" idx="4"/>
          </p:nvPr>
        </p:nvSpPr>
        <p:spPr bwMode="gray">
          <a:xfrm>
            <a:off x="531813" y="4983163"/>
            <a:ext cx="779463" cy="365125"/>
          </a:xfrm>
          <a:prstGeom prst="rect">
            <a:avLst/>
          </a:prstGeom>
        </p:spPr>
        <p:txBody>
          <a:bodyPr vert="horz" lIns="91440" tIns="45720" rIns="91440" bIns="45720" rtlCol="0" anchor="ctr"/>
          <a:p>
            <a:pPr algn="r" eaLnBrk="1" hangingPunct="1">
              <a:buNone/>
            </a:pPr>
            <a:fld id="{9A0DB2DC-4C9A-4742-B13C-FB6460FD3503}"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bg>
      <p:bgPr>
        <a:blipFill rotWithShape="0">
          <a:blip r:embed="rId2"/>
          <a:stretch>
            <a:fillRect/>
          </a:stretch>
        </a:blipFill>
        <a:effectLst/>
      </p:bgPr>
    </p:bg>
    <p:spTree>
      <p:nvGrpSpPr>
        <p:cNvPr id="1" name=""/>
        <p:cNvGrpSpPr/>
        <p:nvPr/>
      </p:nvGrpSpPr>
      <p:grpSpPr>
        <a:xfrm>
          <a:off x="0" y="0"/>
          <a:ext cx="0" cy="0"/>
          <a:chOff x="0" y="0"/>
          <a:chExt cx="0" cy="0"/>
        </a:xfrm>
      </p:grpSpPr>
      <p:sp>
        <p:nvSpPr>
          <p:cNvPr id="16391"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Title 1"/>
          <p:cNvSpPr>
            <a:spLocks noGrp="1"/>
          </p:cNvSpPr>
          <p:nvPr>
            <p:ph type="title" hasCustomPrompt="1"/>
          </p:nvPr>
        </p:nvSpPr>
        <p:spPr/>
        <p:txBody>
          <a:bodyPr/>
          <a:lstStyle/>
          <a:p>
            <a:r>
              <a:rPr lang="pt-BR"/>
              <a:t>Clique para editar o título Mestre</a:t>
            </a:r>
            <a:endParaRPr lang="en-US" dirty="0"/>
          </a:p>
        </p:txBody>
      </p:sp>
      <p:sp>
        <p:nvSpPr>
          <p:cNvPr id="3" name="Vertical Text Placeholder 2"/>
          <p:cNvSpPr>
            <a:spLocks noGrp="1"/>
          </p:cNvSpPr>
          <p:nvPr>
            <p:ph type="body" orient="vert" idx="1" hasCustomPrompt="1"/>
          </p:nvPr>
        </p:nvSpPr>
        <p:spPr/>
        <p:txBody>
          <a:bodyPr vert="eaVert"/>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bg>
      <p:bgPr>
        <a:blipFill rotWithShape="0">
          <a:blip r:embed="rId2"/>
          <a:stretch>
            <a:fillRect/>
          </a:stretch>
        </a:blipFill>
        <a:effectLst/>
      </p:bgPr>
    </p:bg>
    <p:spTree>
      <p:nvGrpSpPr>
        <p:cNvPr id="1" name=""/>
        <p:cNvGrpSpPr/>
        <p:nvPr/>
      </p:nvGrpSpPr>
      <p:grpSpPr>
        <a:xfrm>
          <a:off x="0" y="0"/>
          <a:ext cx="0" cy="0"/>
          <a:chOff x="0" y="0"/>
          <a:chExt cx="0" cy="0"/>
        </a:xfrm>
      </p:grpSpPr>
      <p:sp>
        <p:nvSpPr>
          <p:cNvPr id="17415" name="Freeform 11"/>
          <p:cNvSpPr/>
          <p:nvPr/>
        </p:nvSpPr>
        <p:spPr>
          <a:xfrm flipV="1">
            <a:off x="-4762" y="714375"/>
            <a:ext cx="1589087" cy="508000"/>
          </a:xfrm>
          <a:custGeom>
            <a:avLst/>
            <a:gdLst/>
            <a:ahLst/>
            <a:cxnLst>
              <a:cxn ang="0">
                <a:pos x="2147483646" y="616285229"/>
              </a:cxn>
              <a:cxn ang="0">
                <a:pos x="2147483646" y="24645112"/>
              </a:cxn>
              <a:cxn ang="0">
                <a:pos x="2147483646" y="12322556"/>
              </a:cxn>
              <a:cxn ang="0">
                <a:pos x="2147483646" y="0"/>
              </a:cxn>
              <a:cxn ang="0">
                <a:pos x="2147483646" y="0"/>
              </a:cxn>
              <a:cxn ang="0">
                <a:pos x="0" y="9176766"/>
              </a:cxn>
              <a:cxn ang="0">
                <a:pos x="126842489" y="1310965120"/>
              </a:cxn>
              <a:cxn ang="0">
                <a:pos x="2147483646" y="1306508334"/>
              </a:cxn>
              <a:cxn ang="0">
                <a:pos x="2147483646" y="1306508334"/>
              </a:cxn>
              <a:cxn ang="0">
                <a:pos x="2147483646" y="1294185778"/>
              </a:cxn>
              <a:cxn ang="0">
                <a:pos x="2147483646" y="1281860682"/>
              </a:cxn>
              <a:cxn ang="0">
                <a:pos x="2147483646" y="690223156"/>
              </a:cxn>
              <a:cxn ang="0">
                <a:pos x="2147483646" y="616285229"/>
              </a:cxn>
            </a:cxnLst>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alpha val="100000"/>
            </a:schemeClr>
          </a:solidFill>
          <a:ln w="9525">
            <a:noFill/>
          </a:ln>
        </p:spPr>
        <p:txBody>
          <a:bodyPr/>
          <a:p>
            <a:endParaRPr lang="pt-BR" altLang="en-US"/>
          </a:p>
        </p:txBody>
      </p:sp>
      <p:sp>
        <p:nvSpPr>
          <p:cNvPr id="2" name="Vertical Title 1"/>
          <p:cNvSpPr>
            <a:spLocks noGrp="1"/>
          </p:cNvSpPr>
          <p:nvPr>
            <p:ph type="title" orient="vert" hasCustomPrompt="1"/>
          </p:nvPr>
        </p:nvSpPr>
        <p:spPr>
          <a:xfrm>
            <a:off x="9294812" y="627405"/>
            <a:ext cx="2207601" cy="5283817"/>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hasCustomPrompt="1"/>
          </p:nvPr>
        </p:nvSpPr>
        <p:spPr>
          <a:xfrm>
            <a:off x="2589212" y="627405"/>
            <a:ext cx="6477000" cy="5283817"/>
          </a:xfrm>
        </p:spPr>
        <p:txBody>
          <a:bodyPr vert="eaVert"/>
          <a:lstStyle/>
          <a:p>
            <a:pPr lvl="0"/>
            <a:r>
              <a:rPr lang="pt-BR"/>
              <a:t>Clique para editar os estilos de texto Mestres</a:t>
            </a:r>
            <a:endParaRPr lang="pt-BR"/>
          </a:p>
          <a:p>
            <a:pPr lvl="1"/>
            <a:r>
              <a:rPr lang="pt-BR"/>
              <a:t>Segundo nível</a:t>
            </a:r>
            <a:endParaRPr lang="pt-BR"/>
          </a:p>
          <a:p>
            <a:pPr lvl="2"/>
            <a:r>
              <a:rPr lang="pt-BR"/>
              <a:t>Terceiro nível</a:t>
            </a:r>
            <a:endParaRPr lang="pt-BR"/>
          </a:p>
          <a:p>
            <a:pPr lvl="3"/>
            <a:r>
              <a:rPr lang="pt-BR"/>
              <a:t>Quarto nível</a:t>
            </a:r>
            <a:endParaRPr lang="pt-BR"/>
          </a:p>
          <a:p>
            <a:pPr lvl="4"/>
            <a:r>
              <a:rPr lang="pt-BR"/>
              <a:t>Quinto nível</a:t>
            </a:r>
            <a:endParaRPr lang="en-US" dirty="0"/>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p>
            <a:pPr algn="r" eaLnBrk="1" hangingPunct="1">
              <a:buNone/>
            </a:pPr>
            <a:fld id="{BB962C8B-B14F-4D97-AF65-F5344CB8AC3E}" type="datetimeFigureOut">
              <a:rPr lang="pt-BR" altLang="x-none" dirty="0"/>
            </a:fld>
            <a:endParaRPr lang="pt-BR" altLang="x-none" dirty="0"/>
          </a:p>
        </p:txBody>
      </p:sp>
      <p:sp>
        <p:nvSpPr>
          <p:cNvPr id="8"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p>
            <a:pPr eaLnBrk="1" hangingPunct="1">
              <a:buNone/>
            </a:pPr>
            <a:endParaRPr lang="pt-BR" altLang="x-none" dirty="0"/>
          </a:p>
        </p:txBody>
      </p:sp>
      <p:sp>
        <p:nvSpPr>
          <p:cNvPr id="9" name="Slide Number Placeholder 5"/>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p>
            <a:pPr algn="r" eaLnBrk="1" hangingPunct="1">
              <a:buNone/>
            </a:pPr>
            <a:fld id="{9A0DB2DC-4C9A-4742-B13C-FB6460FD3503}" type="slidenum">
              <a:rPr lang="pt-BR" altLang="zh-CN" dirty="0">
                <a:ea typeface="幼圆"/>
              </a:rPr>
            </a:fld>
            <a:endParaRPr lang="pt-BR" altLang="zh-CN" dirty="0">
              <a:ea typeface="幼圆"/>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3.png"/><Relationship Id="rId18" Type="http://schemas.openxmlformats.org/officeDocument/2006/relationships/image" Target="../media/image2.jpeg"/><Relationship Id="rId17" Type="http://schemas.openxmlformats.org/officeDocument/2006/relationships/image" Target="../media/image1.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7"/>
          <a:stretch>
            <a:fillRect/>
          </a:stretch>
        </a:blipFill>
        <a:effectLst/>
      </p:bgPr>
    </p:bg>
    <p:spTree>
      <p:nvGrpSpPr>
        <p:cNvPr id="1" name=""/>
        <p:cNvGrpSpPr/>
        <p:nvPr/>
      </p:nvGrpSpPr>
      <p:grpSpPr/>
      <p:grpSp>
        <p:nvGrpSpPr>
          <p:cNvPr id="1026" name="Group 22"/>
          <p:cNvGrpSpPr/>
          <p:nvPr/>
        </p:nvGrpSpPr>
        <p:grpSpPr>
          <a:xfrm>
            <a:off x="0" y="228600"/>
            <a:ext cx="2851150" cy="6638925"/>
            <a:chOff x="2487613" y="285750"/>
            <a:chExt cx="2428875" cy="5654676"/>
          </a:xfrm>
        </p:grpSpPr>
        <p:sp>
          <p:nvSpPr>
            <p:cNvPr id="1048" name="Freeform 11"/>
            <p:cNvSpPr/>
            <p:nvPr/>
          </p:nvSpPr>
          <p:spPr>
            <a:xfrm>
              <a:off x="2487613" y="2284413"/>
              <a:ext cx="85725" cy="533400"/>
            </a:xfrm>
            <a:custGeom>
              <a:avLst/>
              <a:gdLst/>
              <a:ahLst/>
              <a:cxnLst>
                <a:cxn ang="0">
                  <a:pos x="2147483646" y="2147483646"/>
                </a:cxn>
                <a:cxn ang="0">
                  <a:pos x="2147483646" y="2147483646"/>
                </a:cxn>
                <a:cxn ang="0">
                  <a:pos x="0" y="0"/>
                </a:cxn>
                <a:cxn ang="0">
                  <a:pos x="0" y="2147483646"/>
                </a:cxn>
                <a:cxn ang="0">
                  <a:pos x="2147483646" y="2147483646"/>
                </a:cxn>
                <a:cxn ang="0">
                  <a:pos x="2147483646" y="2147483646"/>
                </a:cxn>
              </a:cxnLst>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9525">
              <a:noFill/>
            </a:ln>
          </p:spPr>
          <p:txBody>
            <a:bodyPr/>
            <a:p>
              <a:endParaRPr lang="pt-BR" altLang="en-US"/>
            </a:p>
          </p:txBody>
        </p:sp>
        <p:sp>
          <p:nvSpPr>
            <p:cNvPr id="1049" name="Freeform 12"/>
            <p:cNvSpPr/>
            <p:nvPr/>
          </p:nvSpPr>
          <p:spPr>
            <a:xfrm>
              <a:off x="2597151" y="2779713"/>
              <a:ext cx="550863" cy="1978025"/>
            </a:xfrm>
            <a:custGeom>
              <a:avLst/>
              <a:gdLst/>
              <a:ahLst/>
              <a:cxnLst>
                <a:cxn ang="0">
                  <a:pos x="2147483646" y="2147483646"/>
                </a:cxn>
                <a:cxn ang="0">
                  <a:pos x="2147483646" y="2147483646"/>
                </a:cxn>
                <a:cxn ang="0">
                  <a:pos x="2147483646" y="2147483646"/>
                </a:cxn>
                <a:cxn ang="0">
                  <a:pos x="2147483646" y="2147483646"/>
                </a:cxn>
                <a:cxn ang="0">
                  <a:pos x="0" y="0"/>
                </a:cxn>
                <a:cxn ang="0">
                  <a:pos x="2147483646" y="2147483646"/>
                </a:cxn>
                <a:cxn ang="0">
                  <a:pos x="2147483646" y="2147483646"/>
                </a:cxn>
              </a:cxnLst>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9525">
              <a:noFill/>
            </a:ln>
          </p:spPr>
          <p:txBody>
            <a:bodyPr/>
            <a:p>
              <a:endParaRPr lang="pt-BR" altLang="en-US"/>
            </a:p>
          </p:txBody>
        </p:sp>
        <p:sp>
          <p:nvSpPr>
            <p:cNvPr id="1050" name="Freeform 13"/>
            <p:cNvSpPr/>
            <p:nvPr/>
          </p:nvSpPr>
          <p:spPr>
            <a:xfrm>
              <a:off x="3175001" y="4730750"/>
              <a:ext cx="519113" cy="1209675"/>
            </a:xfrm>
            <a:custGeom>
              <a:avLst/>
              <a:gdLst/>
              <a:ahLst/>
              <a:cxnLst>
                <a:cxn ang="0">
                  <a:pos x="2147483646" y="2147483646"/>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9525">
              <a:noFill/>
            </a:ln>
          </p:spPr>
          <p:txBody>
            <a:bodyPr/>
            <a:p>
              <a:endParaRPr lang="pt-BR" altLang="en-US"/>
            </a:p>
          </p:txBody>
        </p:sp>
        <p:sp>
          <p:nvSpPr>
            <p:cNvPr id="1051" name="Freeform 14"/>
            <p:cNvSpPr/>
            <p:nvPr/>
          </p:nvSpPr>
          <p:spPr>
            <a:xfrm>
              <a:off x="3305176" y="5630863"/>
              <a:ext cx="146050" cy="309563"/>
            </a:xfrm>
            <a:custGeom>
              <a:avLst/>
              <a:gdLst/>
              <a:ahLst/>
              <a:cxnLst>
                <a:cxn ang="0">
                  <a:pos x="2147483646" y="2147483646"/>
                </a:cxn>
                <a:cxn ang="0">
                  <a:pos x="2147483646" y="2147483646"/>
                </a:cxn>
                <a:cxn ang="0">
                  <a:pos x="0" y="0"/>
                </a:cxn>
                <a:cxn ang="0">
                  <a:pos x="2147483646" y="2147483646"/>
                </a:cxn>
              </a:cxnLst>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9525">
              <a:noFill/>
            </a:ln>
          </p:spPr>
          <p:txBody>
            <a:bodyPr/>
            <a:p>
              <a:endParaRPr lang="pt-BR" altLang="en-US"/>
            </a:p>
          </p:txBody>
        </p:sp>
        <p:sp>
          <p:nvSpPr>
            <p:cNvPr id="1052" name="Freeform 15"/>
            <p:cNvSpPr/>
            <p:nvPr/>
          </p:nvSpPr>
          <p:spPr>
            <a:xfrm>
              <a:off x="2573338" y="2817813"/>
              <a:ext cx="700088" cy="2835275"/>
            </a:xfrm>
            <a:custGeom>
              <a:avLst/>
              <a:gdLst/>
              <a:ahLst/>
              <a:cxnLst>
                <a:cxn ang="0">
                  <a:pos x="2147483646" y="2147483646"/>
                </a:cxn>
                <a:cxn ang="0">
                  <a:pos x="2147483646" y="2147483646"/>
                </a:cxn>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9525">
              <a:noFill/>
            </a:ln>
          </p:spPr>
          <p:txBody>
            <a:bodyPr/>
            <a:p>
              <a:endParaRPr lang="pt-BR" altLang="en-US"/>
            </a:p>
          </p:txBody>
        </p:sp>
        <p:sp>
          <p:nvSpPr>
            <p:cNvPr id="1053" name="Freeform 16"/>
            <p:cNvSpPr/>
            <p:nvPr/>
          </p:nvSpPr>
          <p:spPr>
            <a:xfrm>
              <a:off x="2506663" y="285750"/>
              <a:ext cx="90488" cy="24939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Lst>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9525">
              <a:noFill/>
            </a:ln>
          </p:spPr>
          <p:txBody>
            <a:bodyPr/>
            <a:p>
              <a:endParaRPr lang="pt-BR" altLang="en-US"/>
            </a:p>
          </p:txBody>
        </p:sp>
        <p:sp>
          <p:nvSpPr>
            <p:cNvPr id="1054" name="Freeform 17"/>
            <p:cNvSpPr/>
            <p:nvPr/>
          </p:nvSpPr>
          <p:spPr>
            <a:xfrm>
              <a:off x="2554288" y="2598738"/>
              <a:ext cx="66675" cy="420688"/>
            </a:xfrm>
            <a:custGeom>
              <a:avLst/>
              <a:gdLst/>
              <a:ahLst/>
              <a:cxnLst>
                <a:cxn ang="0">
                  <a:pos x="0" y="0"/>
                </a:cxn>
                <a:cxn ang="0">
                  <a:pos x="2147483646" y="2147483646"/>
                </a:cxn>
                <a:cxn ang="0">
                  <a:pos x="2147483646" y="2147483646"/>
                </a:cxn>
                <a:cxn ang="0">
                  <a:pos x="2147483646" y="2147483646"/>
                </a:cxn>
                <a:cxn ang="0">
                  <a:pos x="2147483646" y="2147483646"/>
                </a:cxn>
                <a:cxn ang="0">
                  <a:pos x="0" y="0"/>
                </a:cxn>
              </a:cxnLst>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9525">
              <a:noFill/>
            </a:ln>
          </p:spPr>
          <p:txBody>
            <a:bodyPr/>
            <a:p>
              <a:endParaRPr lang="pt-BR" altLang="en-US"/>
            </a:p>
          </p:txBody>
        </p:sp>
        <p:sp>
          <p:nvSpPr>
            <p:cNvPr id="1055" name="Freeform 18"/>
            <p:cNvSpPr/>
            <p:nvPr/>
          </p:nvSpPr>
          <p:spPr>
            <a:xfrm>
              <a:off x="3143251" y="4757738"/>
              <a:ext cx="161925" cy="873125"/>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9525">
              <a:noFill/>
            </a:ln>
          </p:spPr>
          <p:txBody>
            <a:bodyPr/>
            <a:p>
              <a:endParaRPr lang="pt-BR" altLang="en-US"/>
            </a:p>
          </p:txBody>
        </p:sp>
        <p:sp>
          <p:nvSpPr>
            <p:cNvPr id="1056" name="Freeform 19"/>
            <p:cNvSpPr/>
            <p:nvPr/>
          </p:nvSpPr>
          <p:spPr>
            <a:xfrm>
              <a:off x="3148013" y="1282700"/>
              <a:ext cx="1768475" cy="34480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Lst>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9525">
              <a:noFill/>
            </a:ln>
          </p:spPr>
          <p:txBody>
            <a:bodyPr/>
            <a:p>
              <a:endParaRPr lang="pt-BR" altLang="en-US"/>
            </a:p>
          </p:txBody>
        </p:sp>
        <p:sp>
          <p:nvSpPr>
            <p:cNvPr id="1057" name="Freeform 20"/>
            <p:cNvSpPr/>
            <p:nvPr/>
          </p:nvSpPr>
          <p:spPr>
            <a:xfrm>
              <a:off x="3273426" y="5653088"/>
              <a:ext cx="138113" cy="287338"/>
            </a:xfrm>
            <a:custGeom>
              <a:avLst/>
              <a:gdLst/>
              <a:ahLst/>
              <a:cxnLst>
                <a:cxn ang="0">
                  <a:pos x="0" y="0"/>
                </a:cxn>
                <a:cxn ang="0">
                  <a:pos x="2147483646" y="2147483646"/>
                </a:cxn>
                <a:cxn ang="0">
                  <a:pos x="2147483646" y="2147483646"/>
                </a:cxn>
                <a:cxn ang="0">
                  <a:pos x="0" y="0"/>
                </a:cxn>
              </a:cxnLst>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9525">
              <a:noFill/>
            </a:ln>
          </p:spPr>
          <p:txBody>
            <a:bodyPr/>
            <a:p>
              <a:endParaRPr lang="pt-BR" altLang="en-US"/>
            </a:p>
          </p:txBody>
        </p:sp>
        <p:sp>
          <p:nvSpPr>
            <p:cNvPr id="1058" name="Freeform 21"/>
            <p:cNvSpPr/>
            <p:nvPr/>
          </p:nvSpPr>
          <p:spPr>
            <a:xfrm>
              <a:off x="3143251" y="4656138"/>
              <a:ext cx="31750" cy="188913"/>
            </a:xfrm>
            <a:custGeom>
              <a:avLst/>
              <a:gdLst/>
              <a:ahLst/>
              <a:cxnLst>
                <a:cxn ang="0">
                  <a:pos x="2147483646" y="2147483646"/>
                </a:cxn>
                <a:cxn ang="0">
                  <a:pos x="2147483646" y="2147483646"/>
                </a:cxn>
                <a:cxn ang="0">
                  <a:pos x="2147483646" y="2147483646"/>
                </a:cxn>
                <a:cxn ang="0">
                  <a:pos x="2147483646" y="0"/>
                </a:cxn>
                <a:cxn ang="0">
                  <a:pos x="0" y="2147483646"/>
                </a:cxn>
                <a:cxn ang="0">
                  <a:pos x="2147483646" y="2147483646"/>
                </a:cxn>
              </a:cxnLst>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9525">
              <a:noFill/>
            </a:ln>
          </p:spPr>
          <p:txBody>
            <a:bodyPr/>
            <a:p>
              <a:endParaRPr lang="pt-BR" altLang="en-US"/>
            </a:p>
          </p:txBody>
        </p:sp>
        <p:sp>
          <p:nvSpPr>
            <p:cNvPr id="1059" name="Freeform 22"/>
            <p:cNvSpPr/>
            <p:nvPr/>
          </p:nvSpPr>
          <p:spPr>
            <a:xfrm>
              <a:off x="3211513" y="5410200"/>
              <a:ext cx="203200" cy="530225"/>
            </a:xfrm>
            <a:custGeom>
              <a:avLst/>
              <a:gdLst/>
              <a:ahLst/>
              <a:cxnLst>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9525">
              <a:noFill/>
            </a:ln>
          </p:spPr>
          <p:txBody>
            <a:bodyPr/>
            <a:p>
              <a:endParaRPr lang="pt-BR" altLang="en-US"/>
            </a:p>
          </p:txBody>
        </p:sp>
      </p:grpSp>
      <p:grpSp>
        <p:nvGrpSpPr>
          <p:cNvPr id="1027" name="Group 9"/>
          <p:cNvGrpSpPr/>
          <p:nvPr/>
        </p:nvGrpSpPr>
        <p:grpSpPr>
          <a:xfrm>
            <a:off x="26988" y="0"/>
            <a:ext cx="2357437" cy="6853238"/>
            <a:chOff x="6627813" y="194833"/>
            <a:chExt cx="1952625" cy="5678918"/>
          </a:xfrm>
        </p:grpSpPr>
        <p:sp>
          <p:nvSpPr>
            <p:cNvPr id="1036" name="Freeform 27"/>
            <p:cNvSpPr/>
            <p:nvPr/>
          </p:nvSpPr>
          <p:spPr>
            <a:xfrm>
              <a:off x="6627813" y="194833"/>
              <a:ext cx="409575" cy="36464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0"/>
                </a:cxn>
                <a:cxn ang="0">
                  <a:pos x="2147483646" y="2147483646"/>
                </a:cxn>
                <a:cxn ang="0">
                  <a:pos x="2147483646" y="2147483646"/>
                </a:cxn>
              </a:cxnLst>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alpha val="100000"/>
              </a:schemeClr>
            </a:solidFill>
            <a:ln w="9525">
              <a:noFill/>
            </a:ln>
          </p:spPr>
          <p:txBody>
            <a:bodyPr/>
            <a:p>
              <a:endParaRPr lang="pt-BR" altLang="en-US"/>
            </a:p>
          </p:txBody>
        </p:sp>
        <p:sp>
          <p:nvSpPr>
            <p:cNvPr id="1037" name="Freeform 28"/>
            <p:cNvSpPr/>
            <p:nvPr/>
          </p:nvSpPr>
          <p:spPr>
            <a:xfrm>
              <a:off x="7061201" y="3771900"/>
              <a:ext cx="350838" cy="13096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0"/>
                </a:cxn>
                <a:cxn ang="0">
                  <a:pos x="2147483646" y="2147483646"/>
                </a:cxn>
                <a:cxn ang="0">
                  <a:pos x="2147483646" y="2147483646"/>
                </a:cxn>
              </a:cxnLst>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alpha val="100000"/>
              </a:schemeClr>
            </a:solidFill>
            <a:ln w="9525">
              <a:noFill/>
            </a:ln>
          </p:spPr>
          <p:txBody>
            <a:bodyPr/>
            <a:p>
              <a:endParaRPr lang="pt-BR" altLang="en-US"/>
            </a:p>
          </p:txBody>
        </p:sp>
        <p:sp>
          <p:nvSpPr>
            <p:cNvPr id="1038" name="Freeform 29"/>
            <p:cNvSpPr/>
            <p:nvPr/>
          </p:nvSpPr>
          <p:spPr>
            <a:xfrm>
              <a:off x="7439026" y="5053013"/>
              <a:ext cx="357188" cy="820738"/>
            </a:xfrm>
            <a:custGeom>
              <a:avLst/>
              <a:gdLst/>
              <a:ahLst/>
              <a:cxnLst>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alpha val="100000"/>
              </a:schemeClr>
            </a:solidFill>
            <a:ln w="9525">
              <a:noFill/>
            </a:ln>
          </p:spPr>
          <p:txBody>
            <a:bodyPr/>
            <a:p>
              <a:endParaRPr lang="pt-BR" altLang="en-US"/>
            </a:p>
          </p:txBody>
        </p:sp>
        <p:sp>
          <p:nvSpPr>
            <p:cNvPr id="1039" name="Freeform 30"/>
            <p:cNvSpPr/>
            <p:nvPr/>
          </p:nvSpPr>
          <p:spPr>
            <a:xfrm>
              <a:off x="7037388" y="3811588"/>
              <a:ext cx="457200" cy="1852613"/>
            </a:xfrm>
            <a:custGeom>
              <a:avLst/>
              <a:gdLst/>
              <a:ahLst/>
              <a:cxnLst>
                <a:cxn ang="0">
                  <a:pos x="2147483646" y="2147483646"/>
                </a:cxn>
                <a:cxn ang="0">
                  <a:pos x="2147483646" y="2147483646"/>
                </a:cxn>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alpha val="100000"/>
              </a:schemeClr>
            </a:solidFill>
            <a:ln w="9525">
              <a:noFill/>
            </a:ln>
          </p:spPr>
          <p:txBody>
            <a:bodyPr/>
            <a:p>
              <a:endParaRPr lang="pt-BR" altLang="en-US"/>
            </a:p>
          </p:txBody>
        </p:sp>
        <p:sp>
          <p:nvSpPr>
            <p:cNvPr id="1040" name="Freeform 31"/>
            <p:cNvSpPr/>
            <p:nvPr/>
          </p:nvSpPr>
          <p:spPr>
            <a:xfrm>
              <a:off x="6992938" y="1263650"/>
              <a:ext cx="144463" cy="25082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alpha val="100000"/>
              </a:schemeClr>
            </a:solidFill>
            <a:ln w="9525">
              <a:noFill/>
            </a:ln>
          </p:spPr>
          <p:txBody>
            <a:bodyPr/>
            <a:p>
              <a:endParaRPr lang="pt-BR" altLang="en-US"/>
            </a:p>
          </p:txBody>
        </p:sp>
        <p:sp>
          <p:nvSpPr>
            <p:cNvPr id="1041" name="Freeform 32"/>
            <p:cNvSpPr/>
            <p:nvPr/>
          </p:nvSpPr>
          <p:spPr>
            <a:xfrm>
              <a:off x="7526338" y="5640388"/>
              <a:ext cx="111125" cy="233363"/>
            </a:xfrm>
            <a:custGeom>
              <a:avLst/>
              <a:gdLst/>
              <a:ahLst/>
              <a:cxnLst>
                <a:cxn ang="0">
                  <a:pos x="2147483646" y="2147483646"/>
                </a:cxn>
                <a:cxn ang="0">
                  <a:pos x="2147483646" y="2147483646"/>
                </a:cxn>
                <a:cxn ang="0">
                  <a:pos x="0" y="0"/>
                </a:cxn>
                <a:cxn ang="0">
                  <a:pos x="2147483646" y="2147483646"/>
                </a:cxn>
              </a:cxnLst>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alpha val="100000"/>
              </a:schemeClr>
            </a:solidFill>
            <a:ln w="9525">
              <a:noFill/>
            </a:ln>
          </p:spPr>
          <p:txBody>
            <a:bodyPr/>
            <a:p>
              <a:endParaRPr lang="pt-BR" altLang="en-US"/>
            </a:p>
          </p:txBody>
        </p:sp>
        <p:sp>
          <p:nvSpPr>
            <p:cNvPr id="1042" name="Freeform 33"/>
            <p:cNvSpPr/>
            <p:nvPr/>
          </p:nvSpPr>
          <p:spPr>
            <a:xfrm>
              <a:off x="7021513" y="3598863"/>
              <a:ext cx="68263" cy="423863"/>
            </a:xfrm>
            <a:custGeom>
              <a:avLst/>
              <a:gdLst/>
              <a:ahLst/>
              <a:cxnLst>
                <a:cxn ang="0">
                  <a:pos x="2147483646" y="2147483646"/>
                </a:cxn>
                <a:cxn ang="0">
                  <a:pos x="2147483646" y="2147483646"/>
                </a:cxn>
                <a:cxn ang="0">
                  <a:pos x="2147483646" y="2147483646"/>
                </a:cxn>
                <a:cxn ang="0">
                  <a:pos x="2147483646" y="2147483646"/>
                </a:cxn>
                <a:cxn ang="0">
                  <a:pos x="0" y="0"/>
                </a:cxn>
                <a:cxn ang="0">
                  <a:pos x="0" y="2147483646"/>
                </a:cxn>
                <a:cxn ang="0">
                  <a:pos x="2147483646" y="2147483646"/>
                </a:cxn>
              </a:cxnLst>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alpha val="100000"/>
              </a:schemeClr>
            </a:solidFill>
            <a:ln w="9525">
              <a:noFill/>
            </a:ln>
          </p:spPr>
          <p:txBody>
            <a:bodyPr/>
            <a:p>
              <a:endParaRPr lang="pt-BR" altLang="en-US"/>
            </a:p>
          </p:txBody>
        </p:sp>
        <p:sp>
          <p:nvSpPr>
            <p:cNvPr id="1043" name="Freeform 34"/>
            <p:cNvSpPr/>
            <p:nvPr/>
          </p:nvSpPr>
          <p:spPr>
            <a:xfrm>
              <a:off x="7412038" y="2801938"/>
              <a:ext cx="1168400" cy="22510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Lst>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alpha val="100000"/>
              </a:schemeClr>
            </a:solidFill>
            <a:ln w="9525">
              <a:noFill/>
            </a:ln>
          </p:spPr>
          <p:txBody>
            <a:bodyPr/>
            <a:p>
              <a:endParaRPr lang="pt-BR" altLang="en-US"/>
            </a:p>
          </p:txBody>
        </p:sp>
        <p:sp>
          <p:nvSpPr>
            <p:cNvPr id="1044" name="Freeform 35"/>
            <p:cNvSpPr/>
            <p:nvPr/>
          </p:nvSpPr>
          <p:spPr>
            <a:xfrm>
              <a:off x="7494588" y="5664200"/>
              <a:ext cx="100013" cy="209550"/>
            </a:xfrm>
            <a:custGeom>
              <a:avLst/>
              <a:gdLst/>
              <a:ahLst/>
              <a:cxnLst>
                <a:cxn ang="0">
                  <a:pos x="0" y="0"/>
                </a:cxn>
                <a:cxn ang="0">
                  <a:pos x="2147483646" y="2147483646"/>
                </a:cxn>
                <a:cxn ang="0">
                  <a:pos x="2147483646" y="2147483646"/>
                </a:cxn>
                <a:cxn ang="0">
                  <a:pos x="0" y="0"/>
                </a:cxn>
              </a:cxnLst>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alpha val="100000"/>
              </a:schemeClr>
            </a:solidFill>
            <a:ln w="9525">
              <a:noFill/>
            </a:ln>
          </p:spPr>
          <p:txBody>
            <a:bodyPr/>
            <a:p>
              <a:endParaRPr lang="pt-BR" altLang="en-US"/>
            </a:p>
          </p:txBody>
        </p:sp>
        <p:sp>
          <p:nvSpPr>
            <p:cNvPr id="1045" name="Freeform 36"/>
            <p:cNvSpPr/>
            <p:nvPr/>
          </p:nvSpPr>
          <p:spPr>
            <a:xfrm>
              <a:off x="7412038" y="5081588"/>
              <a:ext cx="114300" cy="558800"/>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alpha val="100000"/>
              </a:schemeClr>
            </a:solidFill>
            <a:ln w="9525">
              <a:noFill/>
            </a:ln>
          </p:spPr>
          <p:txBody>
            <a:bodyPr/>
            <a:p>
              <a:endParaRPr lang="pt-BR" altLang="en-US"/>
            </a:p>
          </p:txBody>
        </p:sp>
        <p:sp>
          <p:nvSpPr>
            <p:cNvPr id="1046" name="Freeform 37"/>
            <p:cNvSpPr/>
            <p:nvPr/>
          </p:nvSpPr>
          <p:spPr>
            <a:xfrm>
              <a:off x="7412038" y="4978400"/>
              <a:ext cx="31750" cy="188913"/>
            </a:xfrm>
            <a:custGeom>
              <a:avLst/>
              <a:gdLst/>
              <a:ahLst/>
              <a:cxnLst>
                <a:cxn ang="0">
                  <a:pos x="0" y="2147483646"/>
                </a:cxn>
                <a:cxn ang="0">
                  <a:pos x="2147483646" y="2147483646"/>
                </a:cxn>
                <a:cxn ang="0">
                  <a:pos x="2147483646" y="2147483646"/>
                </a:cxn>
                <a:cxn ang="0">
                  <a:pos x="2147483646" y="2147483646"/>
                </a:cxn>
                <a:cxn ang="0">
                  <a:pos x="0" y="0"/>
                </a:cxn>
                <a:cxn ang="0">
                  <a:pos x="0" y="2147483646"/>
                </a:cxn>
                <a:cxn ang="0">
                  <a:pos x="0" y="2147483646"/>
                </a:cxn>
              </a:cxnLst>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alpha val="100000"/>
              </a:schemeClr>
            </a:solidFill>
            <a:ln w="9525">
              <a:noFill/>
            </a:ln>
          </p:spPr>
          <p:txBody>
            <a:bodyPr/>
            <a:p>
              <a:endParaRPr lang="pt-BR" altLang="en-US"/>
            </a:p>
          </p:txBody>
        </p:sp>
        <p:sp>
          <p:nvSpPr>
            <p:cNvPr id="1047" name="Freeform 38"/>
            <p:cNvSpPr/>
            <p:nvPr/>
          </p:nvSpPr>
          <p:spPr>
            <a:xfrm>
              <a:off x="7439026" y="5434013"/>
              <a:ext cx="174625" cy="439738"/>
            </a:xfrm>
            <a:custGeom>
              <a:avLst/>
              <a:gdLst/>
              <a:ahLst/>
              <a:cxnLst>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alpha val="100000"/>
              </a:schemeClr>
            </a:solidFill>
            <a:ln w="9525">
              <a:noFill/>
            </a:ln>
          </p:spPr>
          <p:txBody>
            <a:bodyPr/>
            <a:p>
              <a:endParaRPr lang="pt-BR" altLang="en-US"/>
            </a:p>
          </p:txBody>
        </p:sp>
      </p:grpSp>
      <p:sp>
        <p:nvSpPr>
          <p:cNvPr id="7" name="Rectangle 6"/>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p:cNvSpPr>
            <a:spLocks noGrp="1"/>
          </p:cNvSpPr>
          <p:nvPr>
            <p:ph type="title"/>
          </p:nvPr>
        </p:nvSpPr>
        <p:spPr>
          <a:xfrm>
            <a:off x="2592388" y="623888"/>
            <a:ext cx="8912225" cy="1281112"/>
          </a:xfrm>
          <a:prstGeom prst="rect">
            <a:avLst/>
          </a:prstGeom>
          <a:noFill/>
          <a:ln w="9525">
            <a:noFill/>
          </a:ln>
        </p:spPr>
        <p:txBody>
          <a:bodyPr/>
          <a:p>
            <a:pPr lvl="0"/>
            <a:r>
              <a:rPr lang="pt-BR" altLang="pt-BR" dirty="0"/>
              <a:t>Clique para editar o título Mestre</a:t>
            </a:r>
            <a:endParaRPr lang="en-US" altLang="pt-BR" dirty="0"/>
          </a:p>
        </p:txBody>
      </p:sp>
      <p:sp>
        <p:nvSpPr>
          <p:cNvPr id="1030" name="Text Placeholder 2"/>
          <p:cNvSpPr>
            <a:spLocks noGrp="1"/>
          </p:cNvSpPr>
          <p:nvPr>
            <p:ph type="body" idx="1"/>
          </p:nvPr>
        </p:nvSpPr>
        <p:spPr>
          <a:xfrm>
            <a:off x="2589213" y="2133600"/>
            <a:ext cx="8915400" cy="3886200"/>
          </a:xfrm>
          <a:prstGeom prst="rect">
            <a:avLst/>
          </a:prstGeom>
          <a:noFill/>
          <a:ln w="9525">
            <a:noFill/>
          </a:ln>
        </p:spPr>
        <p:txBody>
          <a:bodyPr/>
          <a:p>
            <a:pPr lvl="0"/>
            <a:r>
              <a:rPr lang="pt-BR" altLang="pt-BR" dirty="0"/>
              <a:t>Clique para editar os estilos de texto Mestres</a:t>
            </a:r>
            <a:endParaRPr lang="pt-BR" altLang="pt-BR" dirty="0"/>
          </a:p>
          <a:p>
            <a:pPr lvl="1"/>
            <a:r>
              <a:rPr lang="pt-BR" altLang="pt-BR" dirty="0"/>
              <a:t>Segundo nível</a:t>
            </a:r>
            <a:endParaRPr lang="pt-BR" altLang="pt-BR" dirty="0"/>
          </a:p>
          <a:p>
            <a:pPr lvl="2"/>
            <a:r>
              <a:rPr lang="pt-BR" altLang="pt-BR" dirty="0"/>
              <a:t>Terceiro nível</a:t>
            </a:r>
            <a:endParaRPr lang="pt-BR" altLang="pt-BR" dirty="0"/>
          </a:p>
          <a:p>
            <a:pPr lvl="3"/>
            <a:r>
              <a:rPr lang="pt-BR" altLang="pt-BR" dirty="0"/>
              <a:t>Quarto nível</a:t>
            </a:r>
            <a:endParaRPr lang="pt-BR" altLang="pt-BR" dirty="0"/>
          </a:p>
          <a:p>
            <a:pPr lvl="4"/>
            <a:r>
              <a:rPr lang="pt-BR" altLang="pt-BR" dirty="0"/>
              <a:t>Quinto nível</a:t>
            </a:r>
            <a:endParaRPr lang="en-US" altLang="pt-BR" dirty="0"/>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lstStyle>
            <a:lvl1pPr algn="r">
              <a:defRPr sz="900">
                <a:solidFill>
                  <a:srgbClr val="898989"/>
                </a:solidFill>
              </a:defRPr>
            </a:lvl1pPr>
          </a:lstStyle>
          <a:p>
            <a:pPr lvl="0" eaLnBrk="1" hangingPunct="1">
              <a:buNone/>
            </a:pPr>
            <a:fld id="{BB962C8B-B14F-4D97-AF65-F5344CB8AC3E}" type="datetime1">
              <a:rPr lang="en-US" dirty="0">
                <a:latin typeface="Century Gothic" panose="020B0502020202020204" pitchFamily="34" charset="0"/>
              </a:rPr>
            </a:fld>
            <a:endParaRPr lang="en-US" dirty="0">
              <a:latin typeface="Century Gothic" panose="020B0502020202020204" pitchFamily="34" charset="0"/>
            </a:endParaRPr>
          </a:p>
        </p:txBody>
      </p:sp>
      <p:sp>
        <p:nvSpPr>
          <p:cNvPr id="5"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lstStyle>
            <a:lvl1pPr>
              <a:defRPr sz="900">
                <a:solidFill>
                  <a:srgbClr val="898989"/>
                </a:solidFill>
              </a:defRPr>
            </a:lvl1pPr>
          </a:lstStyle>
          <a:p>
            <a:pPr lvl="0" eaLnBrk="1" hangingPunct="1">
              <a:buNone/>
            </a:pPr>
            <a:endParaRPr dirty="0">
              <a:latin typeface="Century Gothic" panose="020B0502020202020204" pitchFamily="34" charset="0"/>
            </a:endParaRPr>
          </a:p>
        </p:txBody>
      </p:sp>
      <p:sp>
        <p:nvSpPr>
          <p:cNvPr id="6" name="Slide Number Placeholder 5"/>
          <p:cNvSpPr>
            <a:spLocks noGrp="1"/>
          </p:cNvSpPr>
          <p:nvPr>
            <p:ph type="sldNum" sz="quarter" idx="4"/>
          </p:nvPr>
        </p:nvSpPr>
        <p:spPr bwMode="gray">
          <a:xfrm>
            <a:off x="531813" y="787400"/>
            <a:ext cx="779463" cy="365125"/>
          </a:xfrm>
          <a:prstGeom prst="rect">
            <a:avLst/>
          </a:prstGeom>
        </p:spPr>
        <p:txBody>
          <a:bodyPr vert="horz" lIns="91440" tIns="45720" rIns="91440" bIns="45720" rtlCol="0" anchor="ctr"/>
          <a:lstStyle>
            <a:lvl1pPr algn="r">
              <a:defRPr sz="2000">
                <a:solidFill>
                  <a:srgbClr val="FEFFFF"/>
                </a:solidFill>
              </a:defRPr>
            </a:lvl1pPr>
          </a:lstStyle>
          <a:p>
            <a:pPr lvl="0" eaLnBrk="1" hangingPunct="1">
              <a:buNone/>
            </a:pPr>
            <a:fld id="{9A0DB2DC-4C9A-4742-B13C-FB6460FD3503}" type="slidenum">
              <a:rPr lang="en-US" dirty="0">
                <a:latin typeface="Century Gothic" panose="020B0502020202020204" pitchFamily="34" charset="0"/>
              </a:rPr>
            </a:fld>
            <a:endParaRPr lang="en-US" dirty="0">
              <a:latin typeface="Century Gothic" panose="020B0502020202020204" pitchFamily="34" charset="0"/>
            </a:endParaRPr>
          </a:p>
        </p:txBody>
      </p:sp>
      <p:pic>
        <p:nvPicPr>
          <p:cNvPr id="1034" name="Picture 2"/>
          <p:cNvPicPr>
            <a:picLocks noChangeAspect="1"/>
          </p:cNvPicPr>
          <p:nvPr userDrawn="1"/>
        </p:nvPicPr>
        <p:blipFill>
          <a:blip r:embed="rId18"/>
          <a:stretch>
            <a:fillRect/>
          </a:stretch>
        </p:blipFill>
        <p:spPr>
          <a:xfrm>
            <a:off x="10125075" y="5945188"/>
            <a:ext cx="1941513" cy="912812"/>
          </a:xfrm>
          <a:prstGeom prst="rect">
            <a:avLst/>
          </a:prstGeom>
          <a:solidFill>
            <a:srgbClr val="FFFFFF"/>
          </a:solidFill>
          <a:ln w="9525">
            <a:noFill/>
          </a:ln>
        </p:spPr>
      </p:pic>
      <p:pic>
        <p:nvPicPr>
          <p:cNvPr id="1035" name="Imagem 6"/>
          <p:cNvPicPr>
            <a:picLocks noChangeAspect="1"/>
          </p:cNvPicPr>
          <p:nvPr userDrawn="1"/>
        </p:nvPicPr>
        <p:blipFill>
          <a:blip r:embed="rId19"/>
          <a:srcRect l="42142" t="14291" b="14291"/>
          <a:stretch>
            <a:fillRect/>
          </a:stretch>
        </p:blipFill>
        <p:spPr>
          <a:xfrm>
            <a:off x="0" y="0"/>
            <a:ext cx="6099175"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pitchFamily="18"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pitchFamily="18"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pitchFamily="18"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pitchFamily="18"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7.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colomboprevidencia.com.br/plano-de-capacitacao/"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Retângulo 14"/>
          <p:cNvSpPr/>
          <p:nvPr/>
        </p:nvSpPr>
        <p:spPr>
          <a:xfrm>
            <a:off x="0" y="0"/>
            <a:ext cx="5945188" cy="68580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000000"/>
              </a:solidFill>
              <a:latin typeface="Century Gothic" panose="020B0502020202020204" pitchFamily="34" charset="0"/>
            </a:endParaRPr>
          </a:p>
        </p:txBody>
      </p:sp>
      <p:pic>
        <p:nvPicPr>
          <p:cNvPr id="19459" name="Imagem 5"/>
          <p:cNvPicPr>
            <a:picLocks noChangeAspect="1"/>
          </p:cNvPicPr>
          <p:nvPr/>
        </p:nvPicPr>
        <p:blipFill>
          <a:blip r:embed="rId1"/>
          <a:stretch>
            <a:fillRect/>
          </a:stretch>
        </p:blipFill>
        <p:spPr>
          <a:xfrm>
            <a:off x="5945188" y="1933575"/>
            <a:ext cx="3517900" cy="1504950"/>
          </a:xfrm>
          <a:prstGeom prst="rect">
            <a:avLst/>
          </a:prstGeom>
          <a:noFill/>
          <a:ln w="9525">
            <a:noFill/>
          </a:ln>
        </p:spPr>
      </p:pic>
      <p:grpSp>
        <p:nvGrpSpPr>
          <p:cNvPr id="19460" name="Agrupar 15"/>
          <p:cNvGrpSpPr/>
          <p:nvPr/>
        </p:nvGrpSpPr>
        <p:grpSpPr>
          <a:xfrm>
            <a:off x="5721350" y="1933575"/>
            <a:ext cx="73025" cy="2990850"/>
            <a:chOff x="5722125" y="1933024"/>
            <a:chExt cx="72013" cy="2991953"/>
          </a:xfrm>
        </p:grpSpPr>
        <p:sp>
          <p:nvSpPr>
            <p:cNvPr id="7" name="Retângulo 6"/>
            <p:cNvSpPr/>
            <p:nvPr/>
          </p:nvSpPr>
          <p:spPr>
            <a:xfrm>
              <a:off x="5722125" y="1933024"/>
              <a:ext cx="72013" cy="1008435"/>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10" name="Retângulo 9"/>
            <p:cNvSpPr/>
            <p:nvPr/>
          </p:nvSpPr>
          <p:spPr>
            <a:xfrm>
              <a:off x="5722125" y="2941459"/>
              <a:ext cx="70448" cy="1006846"/>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12" name="Retângulo 11"/>
            <p:cNvSpPr/>
            <p:nvPr/>
          </p:nvSpPr>
          <p:spPr>
            <a:xfrm>
              <a:off x="5723691" y="3916543"/>
              <a:ext cx="70447" cy="1008434"/>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19461" name="CaixaDeTexto 7"/>
          <p:cNvSpPr txBox="1"/>
          <p:nvPr/>
        </p:nvSpPr>
        <p:spPr>
          <a:xfrm>
            <a:off x="5945188" y="3816350"/>
            <a:ext cx="4491037" cy="1108075"/>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eaLnBrk="1" hangingPunct="1">
              <a:spcBef>
                <a:spcPct val="0"/>
              </a:spcBef>
              <a:buClrTx/>
              <a:buFontTx/>
              <a:buNone/>
            </a:pPr>
            <a:r>
              <a:rPr lang="pt-BR" altLang="zh-CN" sz="3200" b="1" dirty="0">
                <a:solidFill>
                  <a:schemeClr val="tx1"/>
                </a:solidFill>
                <a:latin typeface="Arial Nova" pitchFamily="34" charset="0"/>
                <a:ea typeface="SimSun" panose="02010600030101010101" pitchFamily="2" charset="-122"/>
              </a:rPr>
              <a:t>Plano de Ação</a:t>
            </a:r>
            <a:endParaRPr lang="pt-BR" altLang="zh-CN" sz="3200" b="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endParaRPr lang="pt-BR" altLang="zh-CN" sz="1600"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dirty="0">
                <a:solidFill>
                  <a:srgbClr val="26126C"/>
                </a:solidFill>
                <a:latin typeface="Arial Nova" pitchFamily="34" charset="0"/>
                <a:ea typeface="SimSun" panose="02010600030101010101" pitchFamily="2" charset="-122"/>
              </a:rPr>
              <a:t>Exercício de 2026 e 2027</a:t>
            </a:r>
            <a:endParaRPr lang="pt-BR" altLang="zh-CN" dirty="0">
              <a:solidFill>
                <a:srgbClr val="26126C"/>
              </a:solidFill>
              <a:latin typeface="Arial Nova" pitchFamily="34" charset="0"/>
              <a:ea typeface="SimSun" panose="02010600030101010101" pitchFamily="2" charset="-122"/>
            </a:endParaRPr>
          </a:p>
        </p:txBody>
      </p:sp>
      <p:pic>
        <p:nvPicPr>
          <p:cNvPr id="19462" name="Imagem 12"/>
          <p:cNvPicPr>
            <a:picLocks noChangeAspect="1"/>
          </p:cNvPicPr>
          <p:nvPr/>
        </p:nvPicPr>
        <p:blipFill>
          <a:blip r:embed="rId2"/>
          <a:stretch>
            <a:fillRect/>
          </a:stretch>
        </p:blipFill>
        <p:spPr>
          <a:xfrm>
            <a:off x="2452688" y="1933575"/>
            <a:ext cx="3162300" cy="299085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0482"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0483" name="CaixaDeTexto 7"/>
          <p:cNvSpPr txBox="1"/>
          <p:nvPr/>
        </p:nvSpPr>
        <p:spPr>
          <a:xfrm>
            <a:off x="8863013" y="311150"/>
            <a:ext cx="299243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INTRODUÇÃO</a:t>
            </a:r>
            <a:endParaRPr lang="pt-BR" altLang="zh-CN" sz="2400" b="1" dirty="0">
              <a:solidFill>
                <a:srgbClr val="26126C"/>
              </a:solidFill>
              <a:latin typeface="Arial Nova" pitchFamily="34" charset="0"/>
              <a:ea typeface="SimSun" panose="02010600030101010101" pitchFamily="2" charset="-122"/>
            </a:endParaRPr>
          </a:p>
        </p:txBody>
      </p:sp>
      <p:sp>
        <p:nvSpPr>
          <p:cNvPr id="9" name="CaixaDeTexto 8"/>
          <p:cNvSpPr txBox="1"/>
          <p:nvPr/>
        </p:nvSpPr>
        <p:spPr>
          <a:xfrm>
            <a:off x="1064070" y="1285666"/>
            <a:ext cx="10070776" cy="5354320"/>
          </a:xfrm>
          <a:prstGeom prst="rect">
            <a:avLst/>
          </a:prstGeom>
          <a:noFill/>
        </p:spPr>
        <p:txBody>
          <a:bodyPr numCol="2" spcCol="360000">
            <a:spAutoFit/>
          </a:bodyPr>
          <a:lstStyle/>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Na busca pelo atendimento institucional dos objetivos pretendidos no âmbito da gestão pública, se faz necessário maciça organização e para a conquista desses objetivos, a organização deve ser norteada pelo planejamento.</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A constituição de um Plano de Ação é uma forma organizada de planejar e definir as metas e objetivos, demonstrar os caminhos pelos os quais a COLOMBO PREVIDÊNCIA adotará no decorrer dos exercícios propostos.</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Este Plano de Ação, traz benefícios não apenas para a gestão da unidade gestora RPPS e seu ente federativo, como também para seus colaboradores, seus segurados e não menos importante, para a sociedade.</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Uma gestão baseada no planejamento proporciona uma boa gestão dos recursos públicos, que por consequência reflete na melhoria em realização aos serviços públicos. Além disso, uma boa gestão no RPPS incide na tranquilidade e segurança aos seus segurados, garantindo-lhes a demonstração de foco na qualidade do serviço público.</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A COLOMBO PREVIDÊNCIA vislumbrando de todos os benefícios trazidos, cria o Plano de Ação para o exercício de 2026 e 2027.</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1506"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1507" name="CaixaDeTexto 7"/>
          <p:cNvSpPr txBox="1"/>
          <p:nvPr/>
        </p:nvSpPr>
        <p:spPr>
          <a:xfrm>
            <a:off x="8863013" y="311150"/>
            <a:ext cx="299243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METODOLOGIA</a:t>
            </a:r>
            <a:endParaRPr lang="pt-BR" altLang="zh-CN" sz="2400" b="1" dirty="0">
              <a:solidFill>
                <a:srgbClr val="26126C"/>
              </a:solidFill>
              <a:latin typeface="Arial Nova" pitchFamily="34" charset="0"/>
              <a:ea typeface="SimSun" panose="02010600030101010101" pitchFamily="2" charset="-122"/>
            </a:endParaRPr>
          </a:p>
        </p:txBody>
      </p:sp>
      <p:sp>
        <p:nvSpPr>
          <p:cNvPr id="9" name="CaixaDeTexto 8"/>
          <p:cNvSpPr txBox="1"/>
          <p:nvPr/>
        </p:nvSpPr>
        <p:spPr>
          <a:xfrm>
            <a:off x="1064070" y="1285666"/>
            <a:ext cx="10070776" cy="4246245"/>
          </a:xfrm>
          <a:prstGeom prst="rect">
            <a:avLst/>
          </a:prstGeom>
          <a:noFill/>
        </p:spPr>
        <p:txBody>
          <a:bodyPr numCol="2" spcCol="360000">
            <a:spAutoFit/>
          </a:bodyPr>
          <a:lstStyle/>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Para a criação de um Plano de Ação, se faz necessário a atuação de todos os responsáveis diretos pelas atividades da COLOMBO PREVIDÊNCIA e os que desejem, de forma ativa, auxiliar em sua construção.</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Na etapa de construção de uma proposta, serão consideradas as sugestões dos interessados através de entrevista promovida por pessoa correspondente designada pela Diretoria Executiva, onde consolidará as sugestões.</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A construção de uma proposta final do Plano de Ação para o período, será efetivado pela Diretoria Executiva após ampla análise e filtros, sendo submetido para aprovação pelo Conselho Deliberativo.</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A proposta final é composta por objetivos estratégicos, as metas e os indicadores de desempenho e apresenta como se realizará a avaliação e o monitoramento.</a:t>
            </a:r>
            <a:endParaRPr kumimoji="0" lang="pt-BR" kern="1200" cap="none" spc="0" normalizeH="0" baseline="0" noProof="1">
              <a:latin typeface="Arial Nova" pitchFamily="34"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530"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2531" name="CaixaDeTexto 7"/>
          <p:cNvSpPr txBox="1"/>
          <p:nvPr/>
        </p:nvSpPr>
        <p:spPr>
          <a:xfrm>
            <a:off x="8863013" y="311150"/>
            <a:ext cx="299243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IDENTIDADE</a:t>
            </a:r>
            <a:endParaRPr lang="pt-BR" altLang="zh-CN" sz="2400" b="1" dirty="0">
              <a:solidFill>
                <a:srgbClr val="26126C"/>
              </a:solidFill>
              <a:latin typeface="Arial Nova" pitchFamily="34" charset="0"/>
              <a:ea typeface="SimSun" panose="02010600030101010101" pitchFamily="2" charset="-122"/>
            </a:endParaRPr>
          </a:p>
        </p:txBody>
      </p:sp>
      <p:sp>
        <p:nvSpPr>
          <p:cNvPr id="22532" name="CaixaDeTexto 8"/>
          <p:cNvSpPr txBox="1"/>
          <p:nvPr/>
        </p:nvSpPr>
        <p:spPr>
          <a:xfrm>
            <a:off x="1063625" y="1285875"/>
            <a:ext cx="10071100" cy="3970338"/>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chemeClr val="tx1"/>
                </a:solidFill>
                <a:latin typeface="Arial Nova" pitchFamily="34" charset="0"/>
                <a:ea typeface="SimSun" panose="02010600030101010101" pitchFamily="2" charset="-122"/>
              </a:rPr>
              <a:t>MISSÃO</a:t>
            </a:r>
            <a:endParaRPr lang="pt-BR" altLang="zh-CN" sz="2400" b="1"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r>
              <a:rPr lang="pt-BR" altLang="zh-CN" dirty="0">
                <a:solidFill>
                  <a:schemeClr val="tx1"/>
                </a:solidFill>
                <a:latin typeface="Arial Nova" pitchFamily="34" charset="0"/>
                <a:ea typeface="SimSun" panose="02010600030101010101" pitchFamily="2" charset="-122"/>
              </a:rPr>
              <a:t>Garantir aos segurados e beneficiários os direitos previdenciários, observando os critérios que assegurem o equilíbrio financeiro e atuarial, a fim de contribuir para uma melhor qualidade de vida de seus participantes.</a:t>
            </a:r>
            <a:endParaRPr lang="pt-BR" altLang="zh-CN"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endParaRPr lang="pt-BR" altLang="zh-CN" dirty="0">
              <a:solidFill>
                <a:schemeClr val="tx1"/>
              </a:solidFill>
              <a:latin typeface="Arial Nova" pitchFamily="34" charset="0"/>
              <a:ea typeface="SimSun" panose="02010600030101010101" pitchFamily="2" charset="-122"/>
            </a:endParaRPr>
          </a:p>
          <a:p>
            <a:pPr marL="0" lvl="0" indent="0" algn="ctr" eaLnBrk="1" hangingPunct="1">
              <a:spcBef>
                <a:spcPct val="0"/>
              </a:spcBef>
              <a:buClrTx/>
              <a:buFontTx/>
              <a:buNone/>
            </a:pPr>
            <a:r>
              <a:rPr lang="pt-BR" altLang="zh-CN" sz="2400" b="1" dirty="0">
                <a:solidFill>
                  <a:schemeClr val="tx1"/>
                </a:solidFill>
                <a:latin typeface="Arial Nova" pitchFamily="34" charset="0"/>
                <a:ea typeface="SimSun" panose="02010600030101010101" pitchFamily="2" charset="-122"/>
              </a:rPr>
              <a:t>VISÃO</a:t>
            </a:r>
            <a:endParaRPr lang="pt-BR" altLang="zh-CN" sz="2400" b="1"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r>
              <a:rPr lang="pt-BR" altLang="zh-CN" dirty="0">
                <a:solidFill>
                  <a:schemeClr val="tx1"/>
                </a:solidFill>
                <a:latin typeface="Arial Nova" pitchFamily="34" charset="0"/>
                <a:ea typeface="SimSun" panose="02010600030101010101" pitchFamily="2" charset="-122"/>
              </a:rPr>
              <a:t>Sempre atuar de forma responsável a fim de garantir a saúde e longevidade do patrimônio previdenciário.</a:t>
            </a:r>
            <a:endParaRPr lang="pt-BR" altLang="zh-CN"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endParaRPr lang="pt-BR" altLang="zh-CN" dirty="0">
              <a:solidFill>
                <a:schemeClr val="tx1"/>
              </a:solidFill>
              <a:latin typeface="Arial Nova" pitchFamily="34" charset="0"/>
              <a:ea typeface="SimSun" panose="02010600030101010101" pitchFamily="2" charset="-122"/>
            </a:endParaRPr>
          </a:p>
          <a:p>
            <a:pPr marL="0" lvl="0" indent="0" algn="ctr" eaLnBrk="1" hangingPunct="1">
              <a:spcBef>
                <a:spcPct val="0"/>
              </a:spcBef>
              <a:buClrTx/>
              <a:buFontTx/>
              <a:buNone/>
            </a:pPr>
            <a:r>
              <a:rPr lang="pt-BR" altLang="zh-CN" sz="2400" b="1" dirty="0">
                <a:solidFill>
                  <a:schemeClr val="tx1"/>
                </a:solidFill>
                <a:latin typeface="Arial Nova" pitchFamily="34" charset="0"/>
                <a:ea typeface="SimSun" panose="02010600030101010101" pitchFamily="2" charset="-122"/>
              </a:rPr>
              <a:t>VALORES</a:t>
            </a:r>
            <a:endParaRPr lang="pt-BR" altLang="zh-CN" sz="2400" b="1"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r>
              <a:rPr lang="pt-BR" altLang="zh-CN" dirty="0">
                <a:solidFill>
                  <a:schemeClr val="tx1"/>
                </a:solidFill>
                <a:latin typeface="Arial Nova" pitchFamily="34" charset="0"/>
                <a:ea typeface="SimSun" panose="02010600030101010101" pitchFamily="2" charset="-122"/>
              </a:rPr>
              <a:t>Acreditamos que os melhores comportamentos estão baseados nos melhores exemplos e com isso, entendemos que a essência dessa construção vale da transparência, respeito, ética, comprometimento, cooperação e eficiência.</a:t>
            </a:r>
            <a:endParaRPr lang="pt-BR" altLang="zh-CN" dirty="0">
              <a:solidFill>
                <a:schemeClr val="tx1"/>
              </a:solidFill>
              <a:latin typeface="Arial Nova" pitchFamily="34" charset="0"/>
              <a:ea typeface="SimSun"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3554"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3555" name="CaixaDeTexto 7"/>
          <p:cNvSpPr txBox="1"/>
          <p:nvPr/>
        </p:nvSpPr>
        <p:spPr>
          <a:xfrm>
            <a:off x="8863013" y="311150"/>
            <a:ext cx="299243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DIAGNÓSTICO</a:t>
            </a:r>
            <a:endParaRPr lang="pt-BR" altLang="zh-CN" sz="2400" b="1" dirty="0">
              <a:solidFill>
                <a:srgbClr val="26126C"/>
              </a:solidFill>
              <a:latin typeface="Arial Nova" pitchFamily="34" charset="0"/>
              <a:ea typeface="SimSun" panose="02010600030101010101" pitchFamily="2" charset="-122"/>
            </a:endParaRPr>
          </a:p>
        </p:txBody>
      </p:sp>
      <p:sp>
        <p:nvSpPr>
          <p:cNvPr id="23556" name="CaixaDeTexto 8"/>
          <p:cNvSpPr txBox="1"/>
          <p:nvPr/>
        </p:nvSpPr>
        <p:spPr>
          <a:xfrm>
            <a:off x="688975" y="1998663"/>
            <a:ext cx="10382250" cy="2741612"/>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just" eaLnBrk="1" hangingPunct="1">
              <a:lnSpc>
                <a:spcPct val="250000"/>
              </a:lnSpc>
              <a:spcBef>
                <a:spcPct val="0"/>
              </a:spcBef>
              <a:buClrTx/>
              <a:buFontTx/>
              <a:buNone/>
            </a:pPr>
            <a:r>
              <a:rPr lang="pt-BR" altLang="zh-CN" dirty="0">
                <a:solidFill>
                  <a:schemeClr val="tx1"/>
                </a:solidFill>
                <a:latin typeface="Arial Nova" pitchFamily="34" charset="0"/>
                <a:ea typeface="SimSun" panose="02010600030101010101" pitchFamily="2" charset="-122"/>
              </a:rPr>
              <a:t>Na construção do diagnóstico foi utilizado Análise de SWOT pela Diretoria Executiva onde realizaram uma percepção de cada cenário da COLOMBO PREVIDÊNCIA, como forma de identificar seus pontos fortes, pontos fracos, oportunidades e ameaças frente aos desafios identificados após análise adequada das sugestões propostas, os resultados foram os seguintes:</a:t>
            </a:r>
            <a:endParaRPr lang="pt-BR" altLang="zh-CN" dirty="0">
              <a:solidFill>
                <a:schemeClr val="tx1"/>
              </a:solidFill>
              <a:latin typeface="Arial Nova" pitchFamily="34" charset="0"/>
              <a:ea typeface="SimSun"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4578"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4579" name="CaixaDeTexto 7"/>
          <p:cNvSpPr txBox="1"/>
          <p:nvPr/>
        </p:nvSpPr>
        <p:spPr>
          <a:xfrm>
            <a:off x="8863013" y="311150"/>
            <a:ext cx="299243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DIAGNÓSTICO</a:t>
            </a:r>
            <a:endParaRPr lang="pt-BR" altLang="zh-CN" sz="2400" b="1" dirty="0">
              <a:solidFill>
                <a:srgbClr val="26126C"/>
              </a:solidFill>
              <a:latin typeface="Arial Nova" pitchFamily="34" charset="0"/>
              <a:ea typeface="SimSun" panose="02010600030101010101" pitchFamily="2" charset="-122"/>
            </a:endParaRPr>
          </a:p>
        </p:txBody>
      </p:sp>
      <p:pic>
        <p:nvPicPr>
          <p:cNvPr id="24580" name="Imagem 1"/>
          <p:cNvPicPr>
            <a:picLocks noChangeAspect="1"/>
          </p:cNvPicPr>
          <p:nvPr/>
        </p:nvPicPr>
        <p:blipFill>
          <a:blip r:embed="rId1"/>
          <a:stretch>
            <a:fillRect/>
          </a:stretch>
        </p:blipFill>
        <p:spPr>
          <a:xfrm>
            <a:off x="1543050" y="1246188"/>
            <a:ext cx="9613900" cy="4537075"/>
          </a:xfrm>
          <a:prstGeom prst="rect">
            <a:avLst/>
          </a:prstGeom>
          <a:noFill/>
          <a:ln w="9525">
            <a:noFill/>
          </a:ln>
        </p:spPr>
      </p:pic>
      <p:sp>
        <p:nvSpPr>
          <p:cNvPr id="19463" name="CaixaDeTexto 2"/>
          <p:cNvSpPr txBox="1"/>
          <p:nvPr/>
        </p:nvSpPr>
        <p:spPr>
          <a:xfrm>
            <a:off x="2489200" y="2038350"/>
            <a:ext cx="3606800" cy="3416300"/>
          </a:xfrm>
          <a:prstGeom prst="rect">
            <a:avLst/>
          </a:prstGeom>
          <a:noFill/>
          <a:ln w="9525">
            <a:noFill/>
          </a:ln>
        </p:spPr>
        <p:txBody>
          <a:bodyPr>
            <a:spAutoFit/>
          </a:bodyPr>
          <a:lstStyle/>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Autonomia administrativa, contábil, financeira, orçamentária e patrimonial;</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Manutenção do Certificado de Regularidade Previdenciária;</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Bom relacionamento profissional entre a Diretoria e servidores da Autarquia;</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Acessibilidade da Diretoria com segurados e colaboradores;</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Equipe técnica solidária, eficiente, comprometida e capacitada;</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Atendimento ao público com qualidade;</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Transparência nas informações;</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Gestão participativa com atuação dos órgãos colegiados;</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L="285750" marR="0" indent="-285750" algn="just" defTabSz="457200" eaLnBrk="1" fontAlgn="auto" hangingPunct="1">
              <a:spcBef>
                <a:spcPts val="0"/>
              </a:spcBef>
              <a:spcAft>
                <a:spcPts val="0"/>
              </a:spcAft>
              <a:buClrTx/>
              <a:buSzTx/>
              <a:buFont typeface="Wingdings" panose="05000000000000000000" pitchFamily="2" charset="2"/>
              <a:buChar char="Ø"/>
              <a:defRPr/>
            </a:pPr>
            <a:r>
              <a:rPr kumimoji="0" lang="pt-BR" altLang="zh-CN" sz="1200" kern="1200" cap="none" spc="0" normalizeH="0" baseline="0" noProof="1">
                <a:latin typeface="Arial" panose="020B0604020202020204" pitchFamily="34" charset="0"/>
                <a:ea typeface="+mn-ea"/>
                <a:cs typeface="Arial" panose="020B0604020202020204" pitchFamily="34" charset="0"/>
              </a:rPr>
              <a:t>Educação Previdenciária incentivada e oportunizada para os servidores e Conselheiros;</a:t>
            </a:r>
            <a:endParaRPr kumimoji="0" lang="pt-BR" altLang="zh-CN" sz="1200" kern="1200" cap="none" spc="0" normalizeH="0" baseline="0" noProof="1">
              <a:latin typeface="Arial" panose="020B0604020202020204" pitchFamily="34" charset="0"/>
              <a:ea typeface="+mn-ea"/>
              <a:cs typeface="Arial" panose="020B0604020202020204" pitchFamily="34" charset="0"/>
            </a:endParaRPr>
          </a:p>
          <a:p>
            <a:pPr marR="0" algn="just" defTabSz="457200" eaLnBrk="1" fontAlgn="auto" hangingPunct="1">
              <a:spcBef>
                <a:spcPts val="0"/>
              </a:spcBef>
              <a:spcAft>
                <a:spcPts val="0"/>
              </a:spcAft>
              <a:buClrTx/>
              <a:buSzTx/>
              <a:buFont typeface="Wingdings" panose="05000000000000000000" pitchFamily="2" charset="2"/>
              <a:buNone/>
              <a:defRPr/>
            </a:pPr>
            <a:endParaRPr kumimoji="0" lang="pt-BR" altLang="zh-CN" sz="1200" kern="1200" cap="none" spc="0" normalizeH="0" baseline="0" noProof="1">
              <a:latin typeface="Arial" panose="020B0604020202020204" pitchFamily="34" charset="0"/>
              <a:ea typeface="+mn-ea"/>
              <a:cs typeface="Arial" panose="020B0604020202020204" pitchFamily="34" charset="0"/>
            </a:endParaRPr>
          </a:p>
        </p:txBody>
      </p:sp>
      <p:sp>
        <p:nvSpPr>
          <p:cNvPr id="19464" name="CaixaDeTexto 9"/>
          <p:cNvSpPr txBox="1"/>
          <p:nvPr/>
        </p:nvSpPr>
        <p:spPr>
          <a:xfrm>
            <a:off x="6507163" y="2038350"/>
            <a:ext cx="3490913" cy="2508250"/>
          </a:xfrm>
          <a:prstGeom prst="rect">
            <a:avLst/>
          </a:prstGeom>
          <a:noFill/>
          <a:ln w="9525">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rPr>
              <a:t>Aquisição de melhores móveis para os servidores;</a:t>
            </a: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defRPr/>
            </a:pP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rPr>
              <a:t>Poucos Colaboradores.</a:t>
            </a: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rPr>
              <a:t>Dependencia do Ente Federativo, para realização de parte do pagamento do Plano Financeiro.</a:t>
            </a: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Tx/>
              <a:buNone/>
              <a:defRPr/>
            </a:pP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rPr>
              <a:t>Carteira de Investimentos possui Fundos Fechados/Stressados.</a:t>
            </a: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just" defTabSz="457200" rtl="0" eaLnBrk="1" fontAlgn="auto" latinLnBrk="0" hangingPunct="1">
              <a:lnSpc>
                <a:spcPct val="100000"/>
              </a:lnSpc>
              <a:spcBef>
                <a:spcPts val="0"/>
              </a:spcBef>
              <a:spcAft>
                <a:spcPts val="0"/>
              </a:spcAft>
              <a:buClrTx/>
              <a:buSzTx/>
              <a:buFontTx/>
              <a:buNone/>
              <a:defRPr/>
            </a:pP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None/>
              <a:defRPr/>
            </a:pPr>
            <a:endParaRPr kumimoji="0" lang="pt-BR" altLang="zh-CN" sz="1300" b="0" i="0" u="none" strike="noStrike" kern="1200" cap="none" spc="0" normalizeH="0" baseline="0" noProof="1">
              <a:ln>
                <a:noFill/>
              </a:ln>
              <a:solidFill>
                <a:schemeClr val="tx1"/>
              </a:solidFill>
              <a:effectLst/>
              <a:uLnTx/>
              <a:uFillTx/>
              <a:latin typeface="Calibri" panose="020F0502020204030204" pitchFamily="34" charset="0"/>
              <a:ea typeface="+mn-ea"/>
              <a:cs typeface="等线"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Imagem 10"/>
          <p:cNvPicPr>
            <a:picLocks noChangeAspect="1"/>
          </p:cNvPicPr>
          <p:nvPr/>
        </p:nvPicPr>
        <p:blipFill>
          <a:blip r:embed="rId1"/>
          <a:stretch>
            <a:fillRect/>
          </a:stretch>
        </p:blipFill>
        <p:spPr>
          <a:xfrm>
            <a:off x="1431925" y="1201738"/>
            <a:ext cx="9799638" cy="4248150"/>
          </a:xfrm>
          <a:prstGeom prst="rect">
            <a:avLst/>
          </a:prstGeom>
          <a:noFill/>
          <a:ln w="9525">
            <a:noFill/>
          </a:ln>
        </p:spPr>
      </p:pic>
      <p:grpSp>
        <p:nvGrpSpPr>
          <p:cNvPr id="26627"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6628" name="CaixaDeTexto 7"/>
          <p:cNvSpPr txBox="1"/>
          <p:nvPr/>
        </p:nvSpPr>
        <p:spPr>
          <a:xfrm>
            <a:off x="8863013" y="311150"/>
            <a:ext cx="299243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DIAGNÓSTICO</a:t>
            </a:r>
            <a:endParaRPr lang="pt-BR" altLang="zh-CN" sz="2400" b="1" dirty="0">
              <a:solidFill>
                <a:srgbClr val="26126C"/>
              </a:solidFill>
              <a:latin typeface="Arial Nova" pitchFamily="34" charset="0"/>
              <a:ea typeface="SimSun" panose="02010600030101010101" pitchFamily="2" charset="-122"/>
            </a:endParaRPr>
          </a:p>
        </p:txBody>
      </p:sp>
      <p:sp>
        <p:nvSpPr>
          <p:cNvPr id="58373" name="CaixaDeTexto 2"/>
          <p:cNvSpPr txBox="1">
            <a:spLocks noChangeArrowheads="1"/>
          </p:cNvSpPr>
          <p:nvPr/>
        </p:nvSpPr>
        <p:spPr bwMode="auto">
          <a:xfrm>
            <a:off x="2489200" y="2025650"/>
            <a:ext cx="3606800" cy="2678113"/>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rPr>
              <a:t>Troca de experiência com outros regimes próprios de modo a trazer boas práticas de gestão;</a:t>
            </a: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rPr>
              <a:t>Boa relação com Poder Executivo e Legislativo Municipal;</a:t>
            </a: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rPr>
              <a:t>Credibilidade institucional perante segurados, órgãos de controle e instituições públicas e privadas;</a:t>
            </a: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r>
              <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rPr>
              <a:t>Certificado Pró Gestão Nível II</a:t>
            </a:r>
            <a:endParaRPr kumimoji="0" lang="pt-BR"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defRPr/>
            </a:pP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defRPr/>
            </a:pPr>
            <a:endParaRPr kumimoji="0" lang="pt-BR" altLang="zh-CN" sz="1200" b="0" i="0" u="none" strike="noStrike" kern="1200" cap="none" spc="0" normalizeH="0" baseline="0" noProof="0" dirty="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6630" name="CaixaDeTexto 9"/>
          <p:cNvSpPr txBox="1"/>
          <p:nvPr/>
        </p:nvSpPr>
        <p:spPr>
          <a:xfrm>
            <a:off x="6507163" y="2038350"/>
            <a:ext cx="3606800" cy="3832225"/>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285750" lvl="0" indent="-285750" eaLnBrk="1" hangingPunct="1">
              <a:spcBef>
                <a:spcPct val="0"/>
              </a:spcBef>
              <a:buClrTx/>
              <a:buFont typeface="Wingdings" panose="05000000000000000000" pitchFamily="2" charset="2"/>
              <a:buChar char="Ø"/>
            </a:pPr>
            <a:r>
              <a:rPr lang="" altLang="zh-CN" sz="1200" dirty="0">
                <a:solidFill>
                  <a:schemeClr val="tx1"/>
                </a:solidFill>
                <a:latin typeface="Arial" panose="020B0604020202020204" pitchFamily="34" charset="0"/>
                <a:ea typeface="幼圆"/>
              </a:rPr>
              <a:t>Cenário instável da economia e da Política;</a:t>
            </a: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r>
              <a:rPr lang="" altLang="zh-CN" sz="1200" dirty="0">
                <a:solidFill>
                  <a:schemeClr val="tx1"/>
                </a:solidFill>
                <a:latin typeface="Arial" panose="020B0604020202020204" pitchFamily="34" charset="0"/>
                <a:ea typeface="幼圆"/>
              </a:rPr>
              <a:t>Inconsistência do banco de dados do Ente Municipal para estudos atuariais;</a:t>
            </a: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r>
              <a:rPr lang="" altLang="zh-CN" sz="1200" dirty="0">
                <a:solidFill>
                  <a:schemeClr val="tx1"/>
                </a:solidFill>
                <a:latin typeface="Arial" panose="020B0604020202020204" pitchFamily="34" charset="0"/>
                <a:ea typeface="幼圆"/>
              </a:rPr>
              <a:t>Instabilidade do mercado financeiro.</a:t>
            </a: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r>
              <a:rPr lang="" altLang="zh-CN" sz="1200" dirty="0">
                <a:solidFill>
                  <a:schemeClr val="tx1"/>
                </a:solidFill>
                <a:latin typeface="Arial" panose="020B0604020202020204" pitchFamily="34" charset="0"/>
                <a:ea typeface="幼圆"/>
              </a:rPr>
              <a:t>Morosidade nos processos licitatórios pela dificuldade de coleta de preços;</a:t>
            </a: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Tx/>
              <a:buNone/>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r>
              <a:rPr lang="" altLang="zh-CN" sz="1200" dirty="0">
                <a:solidFill>
                  <a:schemeClr val="tx1"/>
                </a:solidFill>
                <a:latin typeface="Arial" panose="020B0604020202020204" pitchFamily="34" charset="0"/>
                <a:ea typeface="幼圆"/>
              </a:rPr>
              <a:t>Demora nos processos de alterações de Leis e Decretos municipais.</a:t>
            </a: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r>
              <a:rPr lang="" altLang="zh-CN" sz="1200" dirty="0">
                <a:solidFill>
                  <a:schemeClr val="tx1"/>
                </a:solidFill>
                <a:latin typeface="Arial" panose="020B0604020202020204" pitchFamily="34" charset="0"/>
                <a:ea typeface="幼圆"/>
              </a:rPr>
              <a:t>Dificuladade de acesso a sistemas de Controle de óbitos.</a:t>
            </a: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Tx/>
              <a:buNone/>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 typeface="Wingdings" panose="05000000000000000000" pitchFamily="2" charset="2"/>
              <a:buChar char="Ø"/>
            </a:pPr>
            <a:endParaRPr lang="" altLang="zh-CN" sz="1200" dirty="0">
              <a:solidFill>
                <a:schemeClr val="tx1"/>
              </a:solidFill>
              <a:latin typeface="Arial" panose="020B0604020202020204" pitchFamily="34" charset="0"/>
              <a:ea typeface="幼圆"/>
            </a:endParaRPr>
          </a:p>
          <a:p>
            <a:pPr marL="285750" lvl="0" indent="-285750" eaLnBrk="1" hangingPunct="1">
              <a:spcBef>
                <a:spcPct val="0"/>
              </a:spcBef>
              <a:buClrTx/>
              <a:buFontTx/>
              <a:buNone/>
            </a:pPr>
            <a:endParaRPr lang="" altLang="zh-CN" sz="1300" dirty="0">
              <a:solidFill>
                <a:schemeClr val="tx1"/>
              </a:solidFill>
              <a:latin typeface="Calibri" panose="020F0502020204030204" pitchFamily="34" charset="0"/>
              <a:ea typeface="幼圆"/>
            </a:endParaRPr>
          </a:p>
          <a:p>
            <a:pPr marL="285750" lvl="0" indent="-285750" eaLnBrk="1" hangingPunct="1">
              <a:spcBef>
                <a:spcPct val="0"/>
              </a:spcBef>
              <a:buClrTx/>
              <a:buFontTx/>
              <a:buNone/>
            </a:pPr>
            <a:endParaRPr lang="" altLang="zh-CN" sz="1300" dirty="0">
              <a:solidFill>
                <a:schemeClr val="tx1"/>
              </a:solidFill>
              <a:latin typeface="Calibri" panose="020F0502020204030204" pitchFamily="34" charset="0"/>
              <a:ea typeface="幼圆"/>
            </a:endParaRPr>
          </a:p>
          <a:p>
            <a:pPr marL="285750" lvl="0" indent="-285750" eaLnBrk="1" hangingPunct="1">
              <a:spcBef>
                <a:spcPct val="0"/>
              </a:spcBef>
              <a:buClrTx/>
              <a:buFont typeface="Wingdings" panose="05000000000000000000" pitchFamily="2" charset="2"/>
              <a:buNone/>
            </a:pPr>
            <a:endParaRPr lang="" altLang="zh-CN" sz="1300" dirty="0">
              <a:solidFill>
                <a:schemeClr val="tx1"/>
              </a:solidFill>
              <a:latin typeface="Calibri" panose="020F0502020204030204" pitchFamily="34" charset="0"/>
              <a:ea typeface="幼圆"/>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8674" name="Agrupar 3"/>
          <p:cNvGrpSpPr/>
          <p:nvPr/>
        </p:nvGrpSpPr>
        <p:grpSpPr>
          <a:xfrm rot="5400000">
            <a:off x="9055100" y="-1655762"/>
            <a:ext cx="71438" cy="5580062"/>
            <a:chOff x="5722125" y="1933024"/>
            <a:chExt cx="72013" cy="2991953"/>
          </a:xfrm>
        </p:grpSpPr>
        <p:sp>
          <p:nvSpPr>
            <p:cNvPr id="5" name="Retângulo 4"/>
            <p:cNvSpPr/>
            <p:nvPr/>
          </p:nvSpPr>
          <p:spPr>
            <a:xfrm>
              <a:off x="5722125" y="1921107"/>
              <a:ext cx="72013" cy="1007816"/>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28923"/>
              <a:ext cx="70412" cy="1007816"/>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726" y="3905244"/>
              <a:ext cx="70412" cy="1007816"/>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28675"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sp>
        <p:nvSpPr>
          <p:cNvPr id="28676" name="CaixaDeTexto 8"/>
          <p:cNvSpPr txBox="1"/>
          <p:nvPr/>
        </p:nvSpPr>
        <p:spPr>
          <a:xfrm>
            <a:off x="428625" y="1325563"/>
            <a:ext cx="10906125" cy="584200"/>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just" eaLnBrk="1" hangingPunct="1">
              <a:spcBef>
                <a:spcPct val="0"/>
              </a:spcBef>
              <a:buClrTx/>
              <a:buFontTx/>
              <a:buNone/>
            </a:pPr>
            <a:r>
              <a:rPr lang="pt-BR" altLang="zh-CN" sz="1600" dirty="0">
                <a:solidFill>
                  <a:schemeClr val="tx1"/>
                </a:solidFill>
                <a:latin typeface="Arial" panose="020B0604020202020204" pitchFamily="34" charset="0"/>
                <a:ea typeface="SimSun" panose="02010600030101010101" pitchFamily="2" charset="-122"/>
              </a:rPr>
              <a:t>Os Objetivos Estratégicos descritos abaixo foram definidos a partir dos resultados obtidos na Análise de SWOT e traçado com as perspectivas de todos envolvidos nos processos internos da COLOMBO PREVIDÊNCIA.</a:t>
            </a:r>
            <a:endParaRPr lang="pt-BR" altLang="zh-CN" sz="1600" dirty="0">
              <a:solidFill>
                <a:schemeClr val="tx1"/>
              </a:solidFill>
              <a:latin typeface="Arial" panose="020B0604020202020204" pitchFamily="34" charset="0"/>
              <a:ea typeface="SimSun" panose="02010600030101010101" pitchFamily="2" charset="-122"/>
            </a:endParaRPr>
          </a:p>
        </p:txBody>
      </p:sp>
      <p:graphicFrame>
        <p:nvGraphicFramePr>
          <p:cNvPr id="28677" name="Espaço Reservado para Conteúdo 28676"/>
          <p:cNvGraphicFramePr/>
          <p:nvPr>
            <p:ph idx="1" hasCustomPrompt="1"/>
          </p:nvPr>
        </p:nvGraphicFramePr>
        <p:xfrm>
          <a:off x="496888" y="1909763"/>
          <a:ext cx="11401425" cy="4022725"/>
        </p:xfrm>
        <a:graphic>
          <a:graphicData uri="http://schemas.openxmlformats.org/drawingml/2006/table">
            <a:tbl>
              <a:tblPr/>
              <a:tblGrid>
                <a:gridCol w="531813"/>
                <a:gridCol w="2876550"/>
                <a:gridCol w="3251200"/>
                <a:gridCol w="4741862"/>
              </a:tblGrid>
              <a:tr h="420688">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701" marR="12701" marT="1270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701" marR="12701" marT="1270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701" marR="12701" marT="1270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701" marR="12701" marT="1270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25462">
                <a:tc rowSpan="5">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1</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5">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Buscar o equilíbrio financeiro e atuarial do RPPS</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Cumprir com as obrigações impostas pelos orgãos fiscalizadores.</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Processo de Contratação de Empresa de Consultoria Atuarial;</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238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Estudo de viabilidades referente a cobertura do déficit do plano financeiro;</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905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Melhorar Análise Previdenciária Futura.</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just" eaLnBrk="1" hangingPunct="1">
                        <a:buNone/>
                      </a:pPr>
                      <a:r>
                        <a:rPr sz="1200" dirty="0">
                          <a:solidFill>
                            <a:srgbClr val="000000"/>
                          </a:solidFill>
                          <a:latin typeface="Arial" panose="020B0604020202020204" pitchFamily="34" charset="0"/>
                        </a:rPr>
                        <a:t>Processo de </a:t>
                      </a:r>
                      <a:r>
                        <a:rPr sz="1200" dirty="0">
                          <a:solidFill>
                            <a:srgbClr val="000000"/>
                          </a:solidFill>
                          <a:latin typeface="Arial" panose="020B0604020202020204" pitchFamily="34" charset="0"/>
                          <a:cs typeface="Arial" panose="020B0604020202020204" pitchFamily="34" charset="0"/>
                        </a:rPr>
                        <a:t>Contratação de Empresa de Consultoria de Investimentos, para elaboração de estudo de casamento de ativo e passivo (ALM - </a:t>
                      </a:r>
                      <a:r>
                        <a:rPr lang="pt-BR" altLang="x-none" sz="1200" dirty="0">
                          <a:solidFill>
                            <a:srgbClr val="000000"/>
                          </a:solidFill>
                          <a:latin typeface="Arial" panose="020B0604020202020204" pitchFamily="34" charset="0"/>
                          <a:cs typeface="Arial" panose="020B0604020202020204" pitchFamily="34" charset="0"/>
                        </a:rPr>
                        <a:t>Asset Liability Management</a:t>
                      </a:r>
                      <a:r>
                        <a:rPr sz="1200" dirty="0">
                          <a:solidFill>
                            <a:srgbClr val="000000"/>
                          </a:solidFill>
                          <a:latin typeface="Arial" panose="020B0604020202020204" pitchFamily="34" charset="0"/>
                          <a:cs typeface="Arial" panose="020B0604020202020204" pitchFamily="34" charset="0"/>
                        </a:rPr>
                        <a:t>)</a:t>
                      </a:r>
                      <a:r>
                        <a:rPr lang="pt-BR" altLang="x-none" sz="1200" dirty="0">
                          <a:solidFill>
                            <a:srgbClr val="000000"/>
                          </a:solidFill>
                          <a:latin typeface="Arial" panose="020B0604020202020204" pitchFamily="34" charset="0"/>
                          <a:cs typeface="Arial" panose="020B0604020202020204" pitchFamily="34" charset="0"/>
                        </a:rPr>
                        <a:t> e Licenciamento de Sistema de Gestão de Carteira;</a:t>
                      </a:r>
                      <a:endParaRPr lang="en-US" altLang="en-US" sz="1200" dirty="0">
                        <a:solidFill>
                          <a:srgbClr val="000000"/>
                        </a:solidFill>
                        <a:latin typeface="Arial" panose="020B0604020202020204" pitchFamily="34" charset="0"/>
                        <a:ea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620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Zelar pela Execução da Política de Investimentos</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Monitoramento trimestral dos resultados na promoção do estudo aplicado a carteira de investimentos;</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00012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Promover a busca pela diversificação dos investimentos, objetivando a meta atuarial, com maximização dos resultados com o devido controle dos riscos; </a:t>
                      </a:r>
                      <a:endParaRPr lang="en-US" altLang="en-US" sz="1200" dirty="0">
                        <a:solidFill>
                          <a:srgbClr val="000000"/>
                        </a:solidFill>
                        <a:latin typeface="Arial" panose="020B0604020202020204" pitchFamily="34" charset="0"/>
                      </a:endParaRPr>
                    </a:p>
                  </a:txBody>
                  <a:tcPr marL="12700" marR="12700" marT="12700" marB="4571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22" name="Agrupar 3"/>
          <p:cNvGrpSpPr/>
          <p:nvPr/>
        </p:nvGrpSpPr>
        <p:grpSpPr>
          <a:xfrm rot="5400000">
            <a:off x="9029700" y="-1655762"/>
            <a:ext cx="71438" cy="5580062"/>
            <a:chOff x="5722125" y="1933024"/>
            <a:chExt cx="72013" cy="2991953"/>
          </a:xfrm>
        </p:grpSpPr>
        <p:sp>
          <p:nvSpPr>
            <p:cNvPr id="5" name="Retângulo 4"/>
            <p:cNvSpPr/>
            <p:nvPr/>
          </p:nvSpPr>
          <p:spPr>
            <a:xfrm>
              <a:off x="5722125" y="1921107"/>
              <a:ext cx="72013" cy="1007816"/>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28923"/>
              <a:ext cx="70412" cy="1007816"/>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726" y="3905244"/>
              <a:ext cx="70412" cy="1007816"/>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0723"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0724" name="Espaço Reservado para Conteúdo 30723"/>
          <p:cNvGraphicFramePr/>
          <p:nvPr>
            <p:ph idx="1" hasCustomPrompt="1"/>
          </p:nvPr>
        </p:nvGraphicFramePr>
        <p:xfrm>
          <a:off x="319088" y="773113"/>
          <a:ext cx="11382375" cy="5143500"/>
        </p:xfrm>
        <a:graphic>
          <a:graphicData uri="http://schemas.openxmlformats.org/drawingml/2006/table">
            <a:tbl>
              <a:tblPr/>
              <a:tblGrid>
                <a:gridCol w="638175"/>
                <a:gridCol w="515938"/>
                <a:gridCol w="2543175"/>
                <a:gridCol w="3422650"/>
                <a:gridCol w="4262437"/>
              </a:tblGrid>
              <a:tr h="438150">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701" marR="12701" marT="12700" marB="4571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701" marR="12701" marT="12700" marB="4571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701" marR="12701" marT="12700" marB="4571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701" marR="12701" marT="12700" marB="4571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63575">
                <a:tc rowSpan="4">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rowSpan="1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cs typeface="Arial" panose="020B0604020202020204" pitchFamily="34" charset="0"/>
                        </a:rPr>
                        <a:t>2</a:t>
                      </a:r>
                      <a:endParaRPr lang="en-US" altLang="en-US" sz="1200" dirty="0">
                        <a:solidFill>
                          <a:srgbClr val="000000"/>
                        </a:solidFill>
                        <a:latin typeface="Arial" panose="020B0604020202020204" pitchFamily="34" charset="0"/>
                        <a:ea typeface="Arial" panose="020B0604020202020204" pitchFamily="34" charset="0"/>
                      </a:endParaRPr>
                    </a:p>
                  </a:txBody>
                  <a:tcPr marL="12701" marR="12701" marT="12700" marB="4571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1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cs typeface="Arial" panose="020B0604020202020204" pitchFamily="34" charset="0"/>
                        </a:rPr>
                        <a:t>Promover a agilidade e integridade nos processos e procedimentos previdenciários</a:t>
                      </a:r>
                      <a:endParaRPr lang="en-US" altLang="en-US" sz="1200" dirty="0">
                        <a:solidFill>
                          <a:srgbClr val="000000"/>
                        </a:solidFill>
                        <a:latin typeface="Arial" panose="020B0604020202020204" pitchFamily="34" charset="0"/>
                        <a:ea typeface="Arial" panose="020B0604020202020204" pitchFamily="34" charset="0"/>
                      </a:endParaRPr>
                    </a:p>
                  </a:txBody>
                  <a:tcPr marL="12701" marR="12701" marT="12700" marB="4571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Atualizar a base de dados previdenciários dos segurados anualmente.</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Realizar o Censo Previdenciário para o mês de aniversário e com opção de realizar presencialmente e vias sistemas;</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69913">
                <a:tc vMerge="1">
                  <a:tcPr>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Introduzir mapeamento internos e manualização na gestão de Compras, Contabilidade, Procuradoria.</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Relizar o mapeamento e manualização dos processos de gestão de Compras, Contábil, Controle Interno e Procuradoria (elaborar passo a passo);</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85762">
                <a:tc vMerge="1">
                  <a:tcPr>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Serviços de Internet</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Elaborar processo de Licitação/Dispensa para renovação da Contratação</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44500">
                <a:tc vMerge="1">
                  <a:tcPr>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Manutenção do Pró-Gestão Nível II</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Empresa de Auditoria e revisões periódicas dos requisitos exigidos;</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31800">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Renovação/Contratação de serviço de telefonia unificada</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Renovação/Contratação de serviço de telefonia unificada</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11138">
                <a:tc vMerge="1">
                  <a:tcPr>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4">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Melhoria e segurança dos dados informatizados.</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Renovação/Contratação empresa de TI;</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88937">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Arial" panose="020B0604020202020204" pitchFamily="34" charset="0"/>
                        <a:ea typeface="Arial" panose="020B060402020202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374650">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Arial" panose="020B0604020202020204" pitchFamily="34" charset="0"/>
                        <a:ea typeface="Arial" panose="020B060402020202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x-none" sz="1200" dirty="0">
                          <a:solidFill>
                            <a:srgbClr val="000000"/>
                          </a:solidFill>
                          <a:latin typeface="Arial" panose="020B0604020202020204" pitchFamily="34" charset="0"/>
                        </a:rPr>
                        <a:t>Adequação a Lei Geral de Proteção de Dados (LGPD);</a:t>
                      </a:r>
                      <a:endParaRPr lang="pt-BR" altLang="x-none" sz="1200" dirty="0">
                        <a:solidFill>
                          <a:srgbClr val="000000"/>
                        </a:solidFill>
                        <a:latin typeface="Century Gothic" panose="020B0502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57175">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463550">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x-none" sz="1200" dirty="0">
                          <a:solidFill>
                            <a:srgbClr val="000000"/>
                          </a:solidFill>
                          <a:latin typeface="Arial" panose="020B0604020202020204" pitchFamily="34" charset="0"/>
                        </a:rPr>
                        <a:t> Implementar todas as diretrizes da Política de Segurança da Informação (PSI)</a:t>
                      </a:r>
                      <a:endParaRPr lang="pt-BR" altLang="x-none" sz="1200" dirty="0">
                        <a:solidFill>
                          <a:srgbClr val="000000"/>
                        </a:solidFill>
                        <a:latin typeface="Century Gothic" panose="020B0502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x-none" sz="1200" dirty="0">
                          <a:solidFill>
                            <a:srgbClr val="000000"/>
                          </a:solidFill>
                          <a:latin typeface="Arial" panose="020B0604020202020204" pitchFamily="34" charset="0"/>
                        </a:rPr>
                        <a:t>Manutenção e Criação de padrão de trabalho (realização backup, regras de armazenamento, controle de acessos).</a:t>
                      </a:r>
                      <a:endParaRPr lang="pt-BR" altLang="x-none" sz="1200" dirty="0">
                        <a:solidFill>
                          <a:srgbClr val="000000"/>
                        </a:solidFill>
                        <a:latin typeface="Century Gothic" panose="020B0502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57175">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2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257175">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eaLnBrk="1" hangingPunct="1">
                        <a:buNone/>
                      </a:pPr>
                      <a:endParaRPr lang="en-US" altLang="en-US" sz="1300" dirty="0">
                        <a:solidFill>
                          <a:srgbClr val="000000"/>
                        </a:solidFill>
                        <a:latin typeface="Calibri" panose="020F0502020204030204" pitchFamily="34" charset="0"/>
                      </a:endParaRPr>
                    </a:p>
                  </a:txBody>
                  <a:tcPr marL="12701" marR="12701" marT="12700" marB="45718" anchor="b" anchorCtr="0">
                    <a:lnL>
                      <a:noFill/>
                    </a:lnL>
                    <a:lnR w="6350" cap="flat" cmpd="sng">
                      <a:solidFill>
                        <a:srgbClr val="000000"/>
                      </a:solidFill>
                      <a:prstDash val="solid"/>
                      <a:headEnd type="none" w="med" len="med"/>
                      <a:tailEnd type="none" w="med" len="med"/>
                    </a:lnR>
                    <a:lnT>
                      <a:noFill/>
                    </a:lnT>
                    <a:lnB>
                      <a:noFill/>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746"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1747"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1748" name="Espaço Reservado para Conteúdo 31747"/>
          <p:cNvGraphicFramePr/>
          <p:nvPr>
            <p:ph idx="1" hasCustomPrompt="1"/>
          </p:nvPr>
        </p:nvGraphicFramePr>
        <p:xfrm>
          <a:off x="590550" y="887413"/>
          <a:ext cx="11264900" cy="5029200"/>
        </p:xfrm>
        <a:graphic>
          <a:graphicData uri="http://schemas.openxmlformats.org/drawingml/2006/table">
            <a:tbl>
              <a:tblPr/>
              <a:tblGrid>
                <a:gridCol w="554038"/>
                <a:gridCol w="3570287"/>
                <a:gridCol w="3570288"/>
                <a:gridCol w="3570287"/>
              </a:tblGrid>
              <a:tr h="847725">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699" marR="12699" marT="12699" marB="457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699" marR="12699" marT="12699" marB="457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699" marR="12699" marT="12699" marB="457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699" marR="12699" marT="12699" marB="457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81038">
                <a:tc rowSpan="6">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3</a:t>
                      </a:r>
                      <a:endParaRPr lang="en-US" altLang="en-US" sz="1200" dirty="0">
                        <a:solidFill>
                          <a:srgbClr val="000000"/>
                        </a:solidFill>
                        <a:latin typeface="Arial" panose="020B0604020202020204" pitchFamily="34" charset="0"/>
                      </a:endParaRPr>
                    </a:p>
                  </a:txBody>
                  <a:tcPr marL="12699" marR="12699" marT="12699" marB="457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noFill/>
                  </a:tcPr>
                </a:tc>
                <a:tc rowSpan="6">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Elevar a capacitação técnica dos servidores e conselheiros da autarquia.</a:t>
                      </a:r>
                      <a:endParaRPr lang="en-US" altLang="en-US" sz="1200" dirty="0">
                        <a:solidFill>
                          <a:srgbClr val="000000"/>
                        </a:solidFill>
                        <a:latin typeface="Arial" panose="020B0604020202020204" pitchFamily="34" charset="0"/>
                      </a:endParaRPr>
                    </a:p>
                  </a:txBody>
                  <a:tcPr marL="12699" marR="12699" marT="12699" marB="457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e Filiação com Instituiçoes Previdenciárias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com APEPREV e Filiação com ABIPEM</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8262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Realizar treinamentos e capacitações.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Processo de Contratação de itens para Coffe Break para Curso e Palestras na Autarquia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77862">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Contratar empresa para elaborar uma capacitação sobre a importância e os deveres dos conselheiros.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25488">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Realizar inscrições em cursos de capacitações aos servidores e conselheiros conforme disponibilidade e orçamento disponível.</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23887">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Capacitar 100% Conselheiros Titulares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Elaborar processo de Dispensa de Licitação à contratação de empresa para curso de certificação de Diretores e Conselheiros de RPPS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905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12700" cap="flat" cmpd="sng">
                      <a:solidFill>
                        <a:schemeClr val="bg1"/>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12700" cap="flat" cmpd="sng">
                      <a:solidFill>
                        <a:schemeClr val="bg1"/>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empresa para Aplicação de provas de certificação para diretores e conselheiros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2770"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2771"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2772" name="Espaço Reservado para Conteúdo 32771"/>
          <p:cNvGraphicFramePr/>
          <p:nvPr>
            <p:ph idx="1" hasCustomPrompt="1"/>
          </p:nvPr>
        </p:nvGraphicFramePr>
        <p:xfrm>
          <a:off x="590550" y="1174750"/>
          <a:ext cx="11264900" cy="4741863"/>
        </p:xfrm>
        <a:graphic>
          <a:graphicData uri="http://schemas.openxmlformats.org/drawingml/2006/table">
            <a:tbl>
              <a:tblPr/>
              <a:tblGrid>
                <a:gridCol w="554038"/>
                <a:gridCol w="3570287"/>
                <a:gridCol w="3570288"/>
                <a:gridCol w="3570287"/>
              </a:tblGrid>
              <a:tr h="490538">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699" marR="12699" marT="12699" marB="45715"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699" marR="12699" marT="12699" marB="45715"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699" marR="12699" marT="12699" marB="45715"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699" marR="12699" marT="12699" marB="45715"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95312">
                <a:tc rowSpan="7">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en-US" altLang="en-US" sz="1200" dirty="0">
                          <a:solidFill>
                            <a:srgbClr val="000000"/>
                          </a:solidFill>
                          <a:latin typeface="Arial" panose="020B0604020202020204" pitchFamily="34" charset="0"/>
                        </a:rPr>
                        <a:t>4</a:t>
                      </a:r>
                      <a:endParaRPr lang="en-US" altLang="en-US" sz="1200" dirty="0">
                        <a:solidFill>
                          <a:srgbClr val="000000"/>
                        </a:solidFill>
                        <a:latin typeface="Arial" panose="020B0604020202020204" pitchFamily="34" charset="0"/>
                      </a:endParaRPr>
                    </a:p>
                  </a:txBody>
                  <a:tcPr marL="12699" marR="12699" marT="12699" marB="45715"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noFill/>
                  </a:tcPr>
                </a:tc>
                <a:tc rowSpan="7">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qualidade e saúde dos servidores do RPPS.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equipamentos de trabalho.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de Serviços de Impressão, cópia e Digitalização e Locação de Equipamentos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95313">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Aquisição de Computadores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969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Processo de Aquisição de bens móveis, equipamentos e material de escritório.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92137">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Processo de Aquisição de Vestuário (uniforme) para os servidores da Autarquia. </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350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 Aquisição de Materiais de Expediente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461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Aquisição de Vale-transporte para os servidores ativos e estagiários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90563">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12700" cap="flat" cmpd="sng">
                      <a:solidFill>
                        <a:schemeClr val="bg1"/>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empresa para o fornecimento de licença de uso de sistema de cálculos previdenciários.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3794"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3795"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3796" name="Espaço Reservado para Conteúdo 33795"/>
          <p:cNvGraphicFramePr/>
          <p:nvPr>
            <p:ph idx="1" hasCustomPrompt="1"/>
          </p:nvPr>
        </p:nvGraphicFramePr>
        <p:xfrm>
          <a:off x="590550" y="1174750"/>
          <a:ext cx="11264900" cy="4805363"/>
        </p:xfrm>
        <a:graphic>
          <a:graphicData uri="http://schemas.openxmlformats.org/drawingml/2006/table">
            <a:tbl>
              <a:tblPr/>
              <a:tblGrid>
                <a:gridCol w="554038"/>
                <a:gridCol w="3570287"/>
                <a:gridCol w="3570288"/>
                <a:gridCol w="3570287"/>
              </a:tblGrid>
              <a:tr h="511175">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699" marR="12699" marT="12700" marB="45721"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699" marR="12699" marT="12700" marB="45721"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699" marR="12699" marT="12700" marB="45721"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699" marR="12699" marT="12700" marB="45721"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22300">
                <a:tc rowSpan="4">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en-US" altLang="en-US" sz="1200" dirty="0">
                          <a:solidFill>
                            <a:srgbClr val="000000"/>
                          </a:solidFill>
                          <a:latin typeface="Arial" panose="020B0604020202020204" pitchFamily="34" charset="0"/>
                        </a:rPr>
                        <a:t>5</a:t>
                      </a:r>
                      <a:endParaRPr lang="en-US" altLang="en-US" sz="1200" dirty="0">
                        <a:solidFill>
                          <a:srgbClr val="000000"/>
                        </a:solidFill>
                        <a:latin typeface="Arial" panose="020B0604020202020204" pitchFamily="34" charset="0"/>
                      </a:endParaRPr>
                    </a:p>
                  </a:txBody>
                  <a:tcPr marL="12699" marR="12699" marT="12700" marB="45721"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noFill/>
                  </a:tcPr>
                </a:tc>
                <a:tc rowSpan="4">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Estar regualar perante os Orgãos Fiscalizadores</a:t>
                      </a:r>
                      <a:endParaRPr lang="en-US" altLang="en-US" sz="1200" dirty="0">
                        <a:solidFill>
                          <a:srgbClr val="000000"/>
                        </a:solidFill>
                        <a:latin typeface="Arial" panose="020B0604020202020204" pitchFamily="34" charset="0"/>
                      </a:endParaRPr>
                    </a:p>
                  </a:txBody>
                  <a:tcPr marL="12699" marR="12699" marT="12700" marB="45721"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Acompanhamento dos processo internos junto aos Tribunais.</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Processo de Contratação/Renovação de empresa especializada em busca e envio de recortes eletrônicos de Diários oficiais.</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017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de Serviços Estratégicos de Tecnologia da Informação - Empresa de Tecnologia e Informações da Previdência – DATAPREV S/A</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Manter atualizado o cadastro de todos os benefícios objeto de compensação financeira e apurar o montante devido pelos regimes</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477963">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do Certificado de Regularidade Previdenciária (CRP).</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Alimentação Mensal dos sistemas Contábeis e Financeira e Atuariais.</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29222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12700" cap="flat" cmpd="sng">
                      <a:solidFill>
                        <a:schemeClr val="bg1"/>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12700" cap="flat" cmpd="sng">
                      <a:solidFill>
                        <a:schemeClr val="bg1"/>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Adequação junto ao Sistema Único e Integrado de Execução Orçamentária, Administração Financeira e Contábil</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de sistema contábil em conjunto com o Ente.</a:t>
                      </a:r>
                      <a:endParaRPr lang="pt-BR" altLang="x-none" sz="1200" dirty="0">
                        <a:solidFill>
                          <a:srgbClr val="000000"/>
                        </a:solidFill>
                        <a:latin typeface="Arial" panose="020B0604020202020204" pitchFamily="34" charset="0"/>
                      </a:endParaRPr>
                    </a:p>
                  </a:txBody>
                  <a:tcPr marL="9525" marR="9525" marT="9526"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4818"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4819"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4820" name="Espaço Reservado para Conteúdo 34819"/>
          <p:cNvGraphicFramePr/>
          <p:nvPr>
            <p:ph idx="1" hasCustomPrompt="1"/>
          </p:nvPr>
        </p:nvGraphicFramePr>
        <p:xfrm>
          <a:off x="836613" y="1203325"/>
          <a:ext cx="10877550" cy="4735513"/>
        </p:xfrm>
        <a:graphic>
          <a:graphicData uri="http://schemas.openxmlformats.org/drawingml/2006/table">
            <a:tbl>
              <a:tblPr/>
              <a:tblGrid>
                <a:gridCol w="488950"/>
                <a:gridCol w="3344863"/>
                <a:gridCol w="3608387"/>
                <a:gridCol w="3435350"/>
              </a:tblGrid>
              <a:tr h="500063">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701" marR="12701" marT="12702" marB="4572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701" marR="12701" marT="12702" marB="4572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701" marR="12701" marT="12702" marB="4572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701" marR="12701" marT="12702" marB="4572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63575">
                <a:tc rowSpan="6">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en-US" altLang="en-US" sz="1200" dirty="0">
                          <a:solidFill>
                            <a:srgbClr val="000000"/>
                          </a:solidFill>
                          <a:latin typeface="Arial" panose="020B0604020202020204" pitchFamily="34" charset="0"/>
                        </a:rPr>
                        <a:t>6</a:t>
                      </a:r>
                      <a:endParaRPr lang="en-US" altLang="en-US" sz="1200" dirty="0">
                        <a:solidFill>
                          <a:srgbClr val="000000"/>
                        </a:solidFill>
                        <a:latin typeface="Arial" panose="020B0604020202020204" pitchFamily="34" charset="0"/>
                      </a:endParaRPr>
                    </a:p>
                  </a:txBody>
                  <a:tcPr marL="12701" marR="12701" marT="12702" marB="4572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6">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sz="1200" dirty="0">
                        <a:solidFill>
                          <a:srgbClr val="000000"/>
                        </a:solidFill>
                        <a:latin typeface="Arial" panose="020B0604020202020204" pitchFamily="34" charset="0"/>
                      </a:endParaRPr>
                    </a:p>
                    <a:p>
                      <a:pPr lvl="0" algn="ctr" eaLnBrk="1" hangingPunct="1">
                        <a:buNone/>
                      </a:pPr>
                      <a:r>
                        <a:rPr sz="1200" dirty="0">
                          <a:solidFill>
                            <a:srgbClr val="000000"/>
                          </a:solidFill>
                          <a:latin typeface="Arial" panose="020B0604020202020204" pitchFamily="34" charset="0"/>
                        </a:rPr>
                        <a:t>Buscar maior eficiência na comunicação interna e externa</a:t>
                      </a:r>
                      <a:endParaRPr sz="1200" dirty="0">
                        <a:solidFill>
                          <a:srgbClr val="000000"/>
                        </a:solidFill>
                        <a:latin typeface="Arial" panose="020B0604020202020204" pitchFamily="34" charset="0"/>
                      </a:endParaRPr>
                    </a:p>
                    <a:p>
                      <a:pPr lvl="0" algn="ctr" eaLnBrk="1" hangingPunct="1">
                        <a:buNone/>
                      </a:pPr>
                      <a:endParaRPr lang="en-US" altLang="en-US" sz="1200" dirty="0">
                        <a:solidFill>
                          <a:srgbClr val="000000"/>
                        </a:solidFill>
                        <a:latin typeface="Arial" panose="020B0604020202020204" pitchFamily="34" charset="0"/>
                      </a:endParaRPr>
                    </a:p>
                  </a:txBody>
                  <a:tcPr marL="12701" marR="12701" marT="12702" marB="45728"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Seminários e Workshops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Realização de Seminário/Workshop Previdenciário.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350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12700" cap="flat" cmpd="sng">
                      <a:solidFill>
                        <a:schemeClr val="bg1"/>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Audiências Públicas</a:t>
                      </a:r>
                      <a:endParaRPr lang="pt-BR" altLang="x-none" sz="1200" dirty="0">
                        <a:solidFill>
                          <a:srgbClr val="000000"/>
                        </a:solidFill>
                        <a:latin typeface="Arial" panose="020B0604020202020204" pitchFamily="34" charset="0"/>
                      </a:endParaRPr>
                    </a:p>
                  </a:txBody>
                  <a:tcPr marL="9525" marR="9525" marT="9525" marB="0" anchor="ctr" anchorCtr="0">
                    <a:lnL w="12700" cap="flat" cmpd="sng">
                      <a:solidFill>
                        <a:schemeClr val="bg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Realização de duas audiências públicas municipais ao ano.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635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12700" cap="flat" cmpd="sng">
                      <a:solidFill>
                        <a:schemeClr val="bg1"/>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Palestras aos Segurados</a:t>
                      </a:r>
                      <a:endParaRPr lang="pt-BR" altLang="x-none" sz="1200" dirty="0">
                        <a:solidFill>
                          <a:srgbClr val="000000"/>
                        </a:solidFill>
                        <a:latin typeface="Arial" panose="020B0604020202020204" pitchFamily="34" charset="0"/>
                      </a:endParaRPr>
                    </a:p>
                  </a:txBody>
                  <a:tcPr marL="9525" marR="9525" marT="9525" marB="0" anchor="ctr" anchorCtr="0">
                    <a:lnL w="12700" cap="flat" cmpd="sng">
                      <a:solidFill>
                        <a:schemeClr val="bg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Realizar em conjunto com o RH palestras Relativo a Pré Aposentadoria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5245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transparência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Contratar/Renovar Serviço de Hospedagem de Site, Servidor de E-mails.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6042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comunicação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Pesquisa de satisfação sobre o atendimento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6042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Homenagear o Inativo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Realização evento mensal a todos os aposentados do mês.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5842"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5843"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5844" name="Espaço Reservado para Conteúdo 35843"/>
          <p:cNvGraphicFramePr/>
          <p:nvPr>
            <p:ph idx="1" hasCustomPrompt="1"/>
          </p:nvPr>
        </p:nvGraphicFramePr>
        <p:xfrm>
          <a:off x="836613" y="1527175"/>
          <a:ext cx="10877550" cy="4102100"/>
        </p:xfrm>
        <a:graphic>
          <a:graphicData uri="http://schemas.openxmlformats.org/drawingml/2006/table">
            <a:tbl>
              <a:tblPr/>
              <a:tblGrid>
                <a:gridCol w="488950"/>
                <a:gridCol w="3344863"/>
                <a:gridCol w="3608387"/>
                <a:gridCol w="3435350"/>
              </a:tblGrid>
              <a:tr h="635000">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Nº</a:t>
                      </a:r>
                      <a:endParaRPr lang="en-US" altLang="en-US" sz="1200" b="1" dirty="0">
                        <a:solidFill>
                          <a:srgbClr val="000000"/>
                        </a:solidFill>
                        <a:latin typeface="Arial" panose="020B0604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169988">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en-US" altLang="en-US" sz="1200" dirty="0">
                          <a:solidFill>
                            <a:srgbClr val="000000"/>
                          </a:solidFill>
                          <a:latin typeface="Arial" panose="020B0604020202020204" pitchFamily="34" charset="0"/>
                        </a:rPr>
                        <a:t>7</a:t>
                      </a:r>
                      <a:endParaRPr lang="pt-BR" altLang="x-none" sz="1200" dirty="0">
                        <a:solidFill>
                          <a:srgbClr val="000000"/>
                        </a:solidFill>
                        <a:latin typeface="Century Gothic" panose="020B0502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sz="1200" dirty="0">
                        <a:solidFill>
                          <a:srgbClr val="000000"/>
                        </a:solidFill>
                        <a:latin typeface="Arial" panose="020B0604020202020204" pitchFamily="34" charset="0"/>
                      </a:endParaRPr>
                    </a:p>
                    <a:p>
                      <a:pPr lvl="0" algn="ctr" eaLnBrk="1" hangingPunct="1">
                        <a:buNone/>
                      </a:pPr>
                      <a:r>
                        <a:rPr sz="1200" dirty="0">
                          <a:solidFill>
                            <a:srgbClr val="000000"/>
                          </a:solidFill>
                          <a:latin typeface="Arial" panose="020B0604020202020204" pitchFamily="34" charset="0"/>
                        </a:rPr>
                        <a:t>Atualizar o quadro de Servidores</a:t>
                      </a:r>
                      <a:endParaRPr sz="1200" dirty="0">
                        <a:solidFill>
                          <a:srgbClr val="000000"/>
                        </a:solidFill>
                        <a:latin typeface="Arial" panose="020B0604020202020204" pitchFamily="34" charset="0"/>
                      </a:endParaRPr>
                    </a:p>
                    <a:p>
                      <a:pPr lvl="0" algn="ctr" eaLnBrk="1" hangingPunct="1">
                        <a:buNone/>
                      </a:pPr>
                      <a:endParaRPr lang="pt-BR" altLang="en-US" sz="1200" dirty="0">
                        <a:solidFill>
                          <a:srgbClr val="000000"/>
                        </a:solidFill>
                        <a:latin typeface="Arial" panose="020B0604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Qualidade do Atendimento </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Solicitar ao Ente, Servidores para que sejam cedidos a autarquia.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204912">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empresa especializada na prestação de serviços de Perícias Médicas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0922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defTabSz="914400" eaLnBrk="1" hangingPunct="1">
                        <a:buNone/>
                      </a:pPr>
                      <a:r>
                        <a:rPr lang="pt-BR" altLang="x-none" sz="1200" dirty="0">
                          <a:solidFill>
                            <a:srgbClr val="000000"/>
                          </a:solidFill>
                          <a:latin typeface="Arial" panose="020B0604020202020204" pitchFamily="34" charset="0"/>
                        </a:rPr>
                        <a:t>Contratação de empresa especializada na prestação de serviços de Administração e colocação de estágios destinados a Estudantes de Ensino Médio/Técnico e Superior</a:t>
                      </a:r>
                      <a:endParaRPr lang="pt-BR" altLang="x-none" sz="1200" dirty="0">
                        <a:solidFill>
                          <a:srgbClr val="000000"/>
                        </a:solidFill>
                        <a:latin typeface="Arial" panose="020B0604020202020204" pitchFamily="34" charset="0"/>
                      </a:endParaRPr>
                    </a:p>
                    <a:p>
                      <a:pPr lvl="0" algn="ctr" defTabSz="914400" eaLnBrk="1" hangingPunct="1">
                        <a:buNone/>
                      </a:pPr>
                      <a:endParaRPr lang="pt-BR" altLang="en-US" sz="1200" dirty="0">
                        <a:solidFill>
                          <a:srgbClr val="000000"/>
                        </a:solidFill>
                        <a:latin typeface="Arial" panose="020B0604020202020204" pitchFamily="34" charset="0"/>
                      </a:endParaRPr>
                    </a:p>
                  </a:txBody>
                  <a:tcPr marL="12701" marR="12701" marT="12701" marB="4572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866"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6867"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6868" name="Espaço Reservado para Conteúdo 36867"/>
          <p:cNvGraphicFramePr/>
          <p:nvPr>
            <p:ph idx="1" hasCustomPrompt="1"/>
          </p:nvPr>
        </p:nvGraphicFramePr>
        <p:xfrm>
          <a:off x="657225" y="1209675"/>
          <a:ext cx="10877550" cy="4670425"/>
        </p:xfrm>
        <a:graphic>
          <a:graphicData uri="http://schemas.openxmlformats.org/drawingml/2006/table">
            <a:tbl>
              <a:tblPr/>
              <a:tblGrid>
                <a:gridCol w="488950"/>
                <a:gridCol w="3344863"/>
                <a:gridCol w="3608387"/>
                <a:gridCol w="3435350"/>
              </a:tblGrid>
              <a:tr h="493713">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400" b="1" dirty="0">
                          <a:solidFill>
                            <a:srgbClr val="000000"/>
                          </a:solidFill>
                          <a:latin typeface="Arial" panose="020B0604020202020204" pitchFamily="34" charset="0"/>
                        </a:rPr>
                        <a:t>Nº</a:t>
                      </a:r>
                      <a:endParaRPr lang="en-US" altLang="en-US" sz="1400" b="1" dirty="0">
                        <a:solidFill>
                          <a:srgbClr val="000000"/>
                        </a:solidFill>
                        <a:latin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400" b="1" dirty="0">
                          <a:solidFill>
                            <a:srgbClr val="000000"/>
                          </a:solidFill>
                          <a:latin typeface="Arial" panose="020B0604020202020204" pitchFamily="34" charset="0"/>
                        </a:rPr>
                        <a:t>Objetivos Estratégicos</a:t>
                      </a:r>
                      <a:endParaRPr lang="en-US" altLang="en-US" sz="1400" b="1" dirty="0">
                        <a:solidFill>
                          <a:srgbClr val="000000"/>
                        </a:solidFill>
                        <a:latin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400" b="1" dirty="0">
                          <a:solidFill>
                            <a:srgbClr val="000000"/>
                          </a:solidFill>
                          <a:latin typeface="Arial" panose="020B0604020202020204" pitchFamily="34" charset="0"/>
                        </a:rPr>
                        <a:t>Metas</a:t>
                      </a:r>
                      <a:endParaRPr lang="en-US" altLang="en-US" sz="1400" b="1" dirty="0">
                        <a:solidFill>
                          <a:srgbClr val="000000"/>
                        </a:solidFill>
                        <a:latin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400" b="1" dirty="0">
                          <a:solidFill>
                            <a:srgbClr val="000000"/>
                          </a:solidFill>
                          <a:latin typeface="Arial" panose="020B0604020202020204" pitchFamily="34" charset="0"/>
                        </a:rPr>
                        <a:t>Ações</a:t>
                      </a:r>
                      <a:endParaRPr lang="en-US" altLang="en-US" sz="1400" b="1" dirty="0">
                        <a:solidFill>
                          <a:srgbClr val="000000"/>
                        </a:solidFill>
                        <a:latin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74700">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x-none" sz="1200" dirty="0">
                          <a:solidFill>
                            <a:srgbClr val="000000"/>
                          </a:solidFill>
                          <a:latin typeface="Arial" panose="020B0604020202020204" pitchFamily="34" charset="0"/>
                          <a:cs typeface="Arial" panose="020B0604020202020204" pitchFamily="34" charset="0"/>
                        </a:rPr>
                        <a:t>08</a:t>
                      </a:r>
                      <a:endParaRPr lang="pt-BR" altLang="x-none" sz="1200" dirty="0">
                        <a:solidFill>
                          <a:srgbClr val="000000"/>
                        </a:solidFill>
                        <a:latin typeface="Arial" panose="020B0604020202020204" pitchFamily="34" charset="0"/>
                        <a:ea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cs typeface="Arial" panose="020B0604020202020204" pitchFamily="34" charset="0"/>
                        </a:rPr>
                        <a:t>Melhorar a segurança interna</a:t>
                      </a:r>
                      <a:endParaRPr lang="pt-BR" altLang="en-US" sz="1200" dirty="0">
                        <a:solidFill>
                          <a:srgbClr val="000000"/>
                        </a:solidFill>
                        <a:latin typeface="Arial" panose="020B0604020202020204" pitchFamily="34" charset="0"/>
                        <a:ea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cs typeface="Arial" panose="020B0604020202020204" pitchFamily="34" charset="0"/>
                        </a:rPr>
                        <a:t>Manter vigilância Monitorada 24 horas com Sistema de alarme para o edifício da autarquia</a:t>
                      </a:r>
                      <a:endParaRPr lang="pt-BR" altLang="en-US" sz="1200" dirty="0">
                        <a:solidFill>
                          <a:srgbClr val="000000"/>
                        </a:solidFill>
                        <a:latin typeface="Arial" panose="020B0604020202020204" pitchFamily="34" charset="0"/>
                        <a:ea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cs typeface="Arial" panose="020B0604020202020204" pitchFamily="34" charset="0"/>
                        </a:rPr>
                        <a:t>Renovação serviço de Vigilância Monitorada para a autarquia</a:t>
                      </a:r>
                      <a:endParaRPr lang="pt-BR" altLang="en-US" sz="1200" dirty="0">
                        <a:solidFill>
                          <a:srgbClr val="000000"/>
                        </a:solidFill>
                        <a:latin typeface="Arial" panose="020B0604020202020204" pitchFamily="34" charset="0"/>
                        <a:ea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04850">
                <a:tc rowSpan="5">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x-none" sz="1200" dirty="0">
                          <a:solidFill>
                            <a:srgbClr val="000000"/>
                          </a:solidFill>
                          <a:latin typeface="Arial" panose="020B0604020202020204" pitchFamily="34" charset="0"/>
                          <a:cs typeface="Arial" panose="020B0604020202020204" pitchFamily="34" charset="0"/>
                        </a:rPr>
                        <a:t>09</a:t>
                      </a:r>
                      <a:endParaRPr lang="pt-BR" altLang="x-none" sz="1200" dirty="0">
                        <a:solidFill>
                          <a:srgbClr val="000000"/>
                        </a:solidFill>
                        <a:latin typeface="Arial" panose="020B0604020202020204" pitchFamily="34" charset="0"/>
                        <a:ea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5">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cs typeface="Arial" panose="020B0604020202020204" pitchFamily="34" charset="0"/>
                        </a:rPr>
                        <a:t>Melhorar a eficiência no Trabalho</a:t>
                      </a:r>
                      <a:endParaRPr lang="pt-BR" altLang="en-US" sz="1200" dirty="0">
                        <a:solidFill>
                          <a:srgbClr val="000000"/>
                        </a:solidFill>
                        <a:latin typeface="Arial" panose="020B0604020202020204" pitchFamily="34" charset="0"/>
                        <a:ea typeface="Arial" panose="020B0604020202020204" pitchFamily="34" charset="0"/>
                      </a:endParaRPr>
                    </a:p>
                  </a:txBody>
                  <a:tcPr marL="12701" marR="12701" marT="12695" marB="4570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5">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Atualização Constante </a:t>
                      </a:r>
                      <a:endParaRPr lang="pt-BR" altLang="x-none" sz="1200" dirty="0">
                        <a:solidFill>
                          <a:srgbClr val="000000"/>
                        </a:solidFill>
                        <a:latin typeface="Arial" panose="020B0604020202020204" pitchFamily="34" charset="0"/>
                      </a:endParaRPr>
                    </a:p>
                  </a:txBody>
                  <a:tcPr marL="9525" marR="9525" marT="9523"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Renovação de Serviços junto a Empresa Brasileira de Correios e Telegráfos</a:t>
                      </a:r>
                      <a:endParaRPr lang="pt-BR" altLang="x-none" sz="1200" dirty="0">
                        <a:solidFill>
                          <a:srgbClr val="000000"/>
                        </a:solidFill>
                        <a:latin typeface="Arial" panose="020B0604020202020204" pitchFamily="34" charset="0"/>
                      </a:endParaRPr>
                    </a:p>
                  </a:txBody>
                  <a:tcPr marL="9525" marR="9525" marT="9523"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0485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Sistema automatizado para consulta de Obitos e Controle das arrecadações previdenciárias</a:t>
                      </a:r>
                      <a:endParaRPr lang="pt-BR" altLang="x-none" sz="1200" dirty="0">
                        <a:solidFill>
                          <a:srgbClr val="000000"/>
                        </a:solidFill>
                        <a:latin typeface="Arial" panose="020B0604020202020204" pitchFamily="34" charset="0"/>
                      </a:endParaRPr>
                    </a:p>
                  </a:txBody>
                  <a:tcPr marL="9525" marR="9525" marT="9523"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0485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Sistema automático para Controle da Margem consignável</a:t>
                      </a:r>
                      <a:endParaRPr lang="pt-BR" altLang="x-none" sz="1200" dirty="0">
                        <a:solidFill>
                          <a:srgbClr val="000000"/>
                        </a:solidFill>
                        <a:latin typeface="Arial" panose="020B0604020202020204" pitchFamily="34" charset="0"/>
                      </a:endParaRPr>
                    </a:p>
                  </a:txBody>
                  <a:tcPr marL="9525" marR="9525" marT="9523"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381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Sistemas de Chatbot para comunicação com os segurados</a:t>
                      </a:r>
                      <a:endParaRPr lang="pt-BR" altLang="x-none" sz="1200" dirty="0">
                        <a:solidFill>
                          <a:srgbClr val="000000"/>
                        </a:solidFill>
                        <a:latin typeface="Arial" panose="020B0604020202020204" pitchFamily="34" charset="0"/>
                      </a:endParaRPr>
                    </a:p>
                  </a:txBody>
                  <a:tcPr marL="9525" marR="9525" marT="9523"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49287">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Serviço de Assinatura Digital</a:t>
                      </a:r>
                      <a:endParaRPr lang="pt-BR" altLang="x-none" sz="1200" dirty="0">
                        <a:solidFill>
                          <a:srgbClr val="000000"/>
                        </a:solidFill>
                        <a:latin typeface="Arial" panose="020B0604020202020204" pitchFamily="34" charset="0"/>
                      </a:endParaRPr>
                    </a:p>
                  </a:txBody>
                  <a:tcPr marL="9525" marR="9525" marT="9523"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890" name="Agrupar 3"/>
          <p:cNvGrpSpPr/>
          <p:nvPr/>
        </p:nvGrpSpPr>
        <p:grpSpPr>
          <a:xfrm rot="5400000">
            <a:off x="9028113" y="-1630362"/>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7891"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OBJETIVOS ESTRATÉGICOS</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7892" name="Espaço Reservado para Conteúdo 37891"/>
          <p:cNvGraphicFramePr/>
          <p:nvPr>
            <p:ph idx="1" hasCustomPrompt="1"/>
          </p:nvPr>
        </p:nvGraphicFramePr>
        <p:xfrm>
          <a:off x="657225" y="1300163"/>
          <a:ext cx="10877550" cy="4433887"/>
        </p:xfrm>
        <a:graphic>
          <a:graphicData uri="http://schemas.openxmlformats.org/drawingml/2006/table">
            <a:tbl>
              <a:tblPr/>
              <a:tblGrid>
                <a:gridCol w="488950"/>
                <a:gridCol w="3344863"/>
                <a:gridCol w="3608387"/>
                <a:gridCol w="3435350"/>
              </a:tblGrid>
              <a:tr h="890588">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400" b="1" dirty="0">
                          <a:solidFill>
                            <a:srgbClr val="000000"/>
                          </a:solidFill>
                          <a:latin typeface="Arial" panose="020B0604020202020204" pitchFamily="34" charset="0"/>
                        </a:rPr>
                        <a:t>Nº</a:t>
                      </a:r>
                      <a:endParaRPr lang="en-US" altLang="en-US" sz="1400" b="1" dirty="0">
                        <a:solidFill>
                          <a:srgbClr val="000000"/>
                        </a:solidFill>
                        <a:latin typeface="Arial" panose="020B0604020202020204" pitchFamily="34" charset="0"/>
                      </a:endParaRPr>
                    </a:p>
                  </a:txBody>
                  <a:tcPr marL="12701" marR="12701" marT="12696" marB="4570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Objetivos Estratégicos</a:t>
                      </a:r>
                      <a:endParaRPr lang="en-US" altLang="en-US" sz="1200" b="1" dirty="0">
                        <a:solidFill>
                          <a:srgbClr val="000000"/>
                        </a:solidFill>
                        <a:latin typeface="Arial" panose="020B0604020202020204" pitchFamily="34" charset="0"/>
                      </a:endParaRPr>
                    </a:p>
                  </a:txBody>
                  <a:tcPr marL="12701" marR="12701" marT="12696" marB="4570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Metas</a:t>
                      </a:r>
                      <a:endParaRPr lang="en-US" altLang="en-US" sz="1200" b="1" dirty="0">
                        <a:solidFill>
                          <a:srgbClr val="000000"/>
                        </a:solidFill>
                        <a:latin typeface="Arial" panose="020B0604020202020204" pitchFamily="34" charset="0"/>
                      </a:endParaRPr>
                    </a:p>
                  </a:txBody>
                  <a:tcPr marL="12701" marR="12701" marT="12696" marB="4570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Ações</a:t>
                      </a:r>
                      <a:endParaRPr lang="en-US" altLang="en-US" sz="1200" b="1" dirty="0">
                        <a:solidFill>
                          <a:srgbClr val="000000"/>
                        </a:solidFill>
                        <a:latin typeface="Arial" panose="020B0604020202020204" pitchFamily="34" charset="0"/>
                      </a:endParaRPr>
                    </a:p>
                  </a:txBody>
                  <a:tcPr marL="12701" marR="12701" marT="12696" marB="4570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116012">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x-none" sz="1200" dirty="0">
                          <a:solidFill>
                            <a:srgbClr val="000000"/>
                          </a:solidFill>
                          <a:latin typeface="Arial" panose="020B0604020202020204" pitchFamily="34" charset="0"/>
                          <a:cs typeface="Arial" panose="020B0604020202020204" pitchFamily="34" charset="0"/>
                        </a:rPr>
                        <a:t>10</a:t>
                      </a:r>
                      <a:endParaRPr lang="pt-BR" altLang="x-none" sz="1200" dirty="0">
                        <a:solidFill>
                          <a:srgbClr val="000000"/>
                        </a:solidFill>
                        <a:latin typeface="Arial" panose="020B0604020202020204" pitchFamily="34" charset="0"/>
                        <a:ea typeface="Arial" panose="020B0604020202020204" pitchFamily="34" charset="0"/>
                      </a:endParaRPr>
                    </a:p>
                  </a:txBody>
                  <a:tcPr marL="12701" marR="12701" marT="12696" marB="4570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defTabSz="914400" eaLnBrk="1" hangingPunct="1">
                        <a:buNone/>
                      </a:pPr>
                      <a:r>
                        <a:rPr sz="1200" dirty="0">
                          <a:solidFill>
                            <a:srgbClr val="000000"/>
                          </a:solidFill>
                          <a:latin typeface="Arial" panose="020B0604020202020204" pitchFamily="34" charset="0"/>
                          <a:cs typeface="Arial" panose="020B0604020202020204" pitchFamily="34" charset="0"/>
                        </a:rPr>
                        <a:t>Melhorar a estrutura da autarquia</a:t>
                      </a:r>
                      <a:endParaRPr sz="1200" dirty="0">
                        <a:solidFill>
                          <a:srgbClr val="000000"/>
                        </a:solidFill>
                        <a:latin typeface="Arial" panose="020B0604020202020204" pitchFamily="34" charset="0"/>
                        <a:cs typeface="Arial" panose="020B0604020202020204" pitchFamily="34" charset="0"/>
                      </a:endParaRPr>
                    </a:p>
                    <a:p>
                      <a:pPr lvl="0" algn="ctr" defTabSz="914400" eaLnBrk="1" hangingPunct="1">
                        <a:buNone/>
                      </a:pPr>
                      <a:endParaRPr lang="pt-BR" altLang="en-US" sz="1200" dirty="0">
                        <a:solidFill>
                          <a:srgbClr val="000000"/>
                        </a:solidFill>
                        <a:latin typeface="Arial" panose="020B0604020202020204" pitchFamily="34" charset="0"/>
                        <a:ea typeface="Arial" panose="020B0604020202020204" pitchFamily="34" charset="0"/>
                      </a:endParaRPr>
                    </a:p>
                  </a:txBody>
                  <a:tcPr marL="12701" marR="12701" marT="12696" marB="4570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Locação de Imóvel </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Realizar processo de Licitação para locação de Imóvel </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27317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Realização de processo para contratação de empresa de placas, adesivos e acrílicos</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154113">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estrutura física da recepção</a:t>
                      </a:r>
                      <a:endParaRPr lang="pt-BR" altLang="x-none" sz="1200" dirty="0">
                        <a:solidFill>
                          <a:srgbClr val="000000"/>
                        </a:solidFill>
                        <a:latin typeface="Arial" panose="020B0604020202020204" pitchFamily="34" charset="0"/>
                      </a:endParaRPr>
                    </a:p>
                  </a:txBody>
                  <a:tcPr marL="9525" marR="9525" marT="9524"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100000">
              <a:srgbClr val="CFDCAA"/>
            </a:gs>
          </a:gsLst>
          <a:lin ang="6120000" scaled="1"/>
          <a:tileRect/>
        </a:gradFill>
        <a:effectLst/>
      </p:bgPr>
    </p:bg>
    <p:spTree>
      <p:nvGrpSpPr>
        <p:cNvPr id="1" name=""/>
        <p:cNvGrpSpPr/>
        <p:nvPr/>
      </p:nvGrpSpPr>
      <p:grpSpPr/>
      <p:grpSp>
        <p:nvGrpSpPr>
          <p:cNvPr id="38914"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38915"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38916" name="Espaço Reservado para Conteúdo 38915"/>
          <p:cNvGraphicFramePr/>
          <p:nvPr>
            <p:ph idx="1" hasCustomPrompt="1"/>
          </p:nvPr>
        </p:nvGraphicFramePr>
        <p:xfrm>
          <a:off x="193675" y="885825"/>
          <a:ext cx="11642725" cy="5029200"/>
        </p:xfrm>
        <a:graphic>
          <a:graphicData uri="http://schemas.openxmlformats.org/drawingml/2006/table">
            <a:tbl>
              <a:tblPr/>
              <a:tblGrid>
                <a:gridCol w="1196975"/>
                <a:gridCol w="1624013"/>
                <a:gridCol w="1773237"/>
                <a:gridCol w="1157288"/>
                <a:gridCol w="773112"/>
                <a:gridCol w="2160588"/>
                <a:gridCol w="788987"/>
                <a:gridCol w="1231900"/>
                <a:gridCol w="936625"/>
              </a:tblGrid>
              <a:tr h="465138">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Área</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Meta</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Ação</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Responsável</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Local</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Motivação</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Período</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Como</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cs typeface="Arial" panose="020B0604020202020204" pitchFamily="34" charset="0"/>
                        </a:rPr>
                        <a:t>Recursos</a:t>
                      </a:r>
                      <a:endParaRPr lang="en-US" altLang="en-US" sz="1200" b="1" dirty="0">
                        <a:solidFill>
                          <a:srgbClr val="000000"/>
                        </a:solidFill>
                        <a:latin typeface="Arial" panose="020B0604020202020204" pitchFamily="34" charset="0"/>
                        <a:ea typeface="Arial" panose="020B0604020202020204" pitchFamily="34" charset="0"/>
                      </a:endParaRPr>
                    </a:p>
                  </a:txBody>
                  <a:tcPr marL="12700" marR="12700" marT="12701" marB="4572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r>
              <a:tr h="1658937">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Atuarial</a:t>
                      </a:r>
                      <a:endParaRPr lang="en-US" altLang="en-US" sz="1200" dirty="0">
                        <a:solidFill>
                          <a:srgbClr val="000000"/>
                        </a:solidFill>
                        <a:latin typeface="Arial" panose="020B0604020202020204" pitchFamily="34" charset="0"/>
                      </a:endParaRPr>
                    </a:p>
                  </a:txBody>
                  <a:tcPr marL="12700" marR="12700" marT="12703" marB="4573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dirty="0">
                          <a:solidFill>
                            <a:srgbClr val="000000"/>
                          </a:solidFill>
                          <a:latin typeface="Arial" panose="020B0604020202020204" pitchFamily="34" charset="0"/>
                        </a:rPr>
                        <a:t>Contratação de empresa de consultoria atuarial</a:t>
                      </a:r>
                      <a:endParaRPr lang="en-US" altLang="en-US" sz="1200" dirty="0">
                        <a:solidFill>
                          <a:srgbClr val="000000"/>
                        </a:solidFill>
                        <a:latin typeface="Arial" panose="020B0604020202020204" pitchFamily="34" charset="0"/>
                      </a:endParaRPr>
                    </a:p>
                  </a:txBody>
                  <a:tcPr marL="12700" marR="12700" marT="12703" marB="45733"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Processo de Contratação de Empresa de Consultoria Atuarial</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Diretoria Executiva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Sede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o equilíbrio financeiro e atuarial bem como o equacionamento do déficit previdenciário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1º trimestre 2026</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Através de Processo Licitatório/Inexigibilidade </a:t>
                      </a:r>
                      <a:endParaRPr lang="pt-BR" altLang="x-none" sz="1200" dirty="0">
                        <a:solidFill>
                          <a:srgbClr val="000000"/>
                        </a:solidFill>
                        <a:latin typeface="Arial" panose="020B0604020202020204" pitchFamily="34" charset="0"/>
                      </a:endParaRPr>
                    </a:p>
                  </a:txBody>
                  <a:tcPr marL="9525" marR="9525" marT="9525" marB="0" vert="eaVert"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Orçamento Taxa de Administração</a:t>
                      </a:r>
                      <a:endParaRPr lang="pt-BR" altLang="x-none" sz="1200" dirty="0">
                        <a:solidFill>
                          <a:srgbClr val="000000"/>
                        </a:solidFill>
                        <a:latin typeface="Arial" panose="020B0604020202020204" pitchFamily="34" charset="0"/>
                      </a:endParaRPr>
                    </a:p>
                  </a:txBody>
                  <a:tcPr marL="9525" marR="9525" marT="9525" marB="0" vert="eaVert"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658938">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Solicitar a Realização da Avaliação Atuarial Anual</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Avaliar ou reavaliar o plano de benefícios previdenciários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1º trimestre 2026/2027</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1246187">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Solicitar estudo sobre Impacto previdenciário quanto a possível reajuste anual dos segurados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Avaliar o impacto na previdência com possível reajuste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1º trimestre 2026/2027</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0962"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0963"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496094" y="773113"/>
          <a:ext cx="11238706" cy="4909854"/>
        </p:xfrm>
        <a:graphic>
          <a:graphicData uri="http://schemas.openxmlformats.org/drawingml/2006/table">
            <a:tbl>
              <a:tblPr firstRow="1" bandRow="1">
                <a:tableStyleId>{5C22544A-7EE6-4342-B048-85BDC9FD1C3A}</a:tableStyleId>
              </a:tblPr>
              <a:tblGrid>
                <a:gridCol w="646906"/>
                <a:gridCol w="1295400"/>
                <a:gridCol w="2618549"/>
                <a:gridCol w="1218268"/>
                <a:gridCol w="499290"/>
                <a:gridCol w="1723931"/>
                <a:gridCol w="826537"/>
                <a:gridCol w="1196704"/>
                <a:gridCol w="1213121"/>
              </a:tblGrid>
              <a:tr h="489514">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Área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Meta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Ação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Responsável</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Local</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Motivação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Período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Como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Recursos</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547248">
                <a:tc rowSpan="3">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Investimentos</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1" vert="vert"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Melhorar</a:t>
                      </a:r>
                      <a:r>
                        <a:rPr lang="en-US" sz="1200" b="0" dirty="0">
                          <a:solidFill>
                            <a:srgbClr val="000000"/>
                          </a:solidFill>
                          <a:latin typeface="Arial" panose="020B0604020202020204" pitchFamily="34" charset="0"/>
                          <a:cs typeface="Arial" panose="020B0604020202020204" pitchFamily="34" charset="0"/>
                        </a:rPr>
                        <a:t> a equipe </a:t>
                      </a:r>
                      <a:r>
                        <a:rPr lang="en-US" sz="1200" b="0" dirty="0" err="1">
                          <a:solidFill>
                            <a:srgbClr val="000000"/>
                          </a:solidFill>
                          <a:latin typeface="Arial" panose="020B0604020202020204" pitchFamily="34" charset="0"/>
                          <a:cs typeface="Arial" panose="020B0604020202020204" pitchFamily="34" charset="0"/>
                        </a:rPr>
                        <a:t>técnica</a:t>
                      </a:r>
                      <a:r>
                        <a:rPr lang="en-US" sz="1200" b="0" dirty="0">
                          <a:solidFill>
                            <a:srgbClr val="000000"/>
                          </a:solidFill>
                          <a:latin typeface="Arial" panose="020B0604020202020204" pitchFamily="34" charset="0"/>
                          <a:cs typeface="Arial" panose="020B0604020202020204" pitchFamily="34" charset="0"/>
                        </a:rPr>
                        <a:t> de </a:t>
                      </a:r>
                      <a:r>
                        <a:rPr lang="en-US" sz="1200" b="0" dirty="0" err="1">
                          <a:solidFill>
                            <a:srgbClr val="000000"/>
                          </a:solidFill>
                          <a:latin typeface="Arial" panose="020B0604020202020204" pitchFamily="34" charset="0"/>
                          <a:cs typeface="Arial" panose="020B0604020202020204" pitchFamily="34" charset="0"/>
                        </a:rPr>
                        <a:t>investimentos</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Contratação de Empresa de Consultoria de Investimentos, para elaboração de estudo de casamento de ativo e passivo (ALM - </a:t>
                      </a:r>
                      <a:r>
                        <a:rPr lang="pt-BR" sz="1200" b="0" i="0" u="none" strike="noStrike" dirty="0" err="1">
                          <a:solidFill>
                            <a:srgbClr val="000000"/>
                          </a:solidFill>
                          <a:effectLst/>
                          <a:latin typeface="Arial" panose="020B0604020202020204" pitchFamily="34" charset="0"/>
                        </a:rPr>
                        <a:t>Asset</a:t>
                      </a:r>
                      <a:r>
                        <a:rPr lang="pt-BR" sz="1200" b="0" i="0" u="none" strike="noStrike" dirty="0">
                          <a:solidFill>
                            <a:srgbClr val="000000"/>
                          </a:solidFill>
                          <a:effectLst/>
                          <a:latin typeface="Arial" panose="020B0604020202020204" pitchFamily="34" charset="0"/>
                        </a:rPr>
                        <a:t> </a:t>
                      </a:r>
                      <a:r>
                        <a:rPr lang="pt-BR" sz="1200" b="0" i="0" u="none" strike="noStrike" dirty="0" err="1">
                          <a:solidFill>
                            <a:srgbClr val="000000"/>
                          </a:solidFill>
                          <a:effectLst/>
                          <a:latin typeface="Arial" panose="020B0604020202020204" pitchFamily="34" charset="0"/>
                        </a:rPr>
                        <a:t>Liability</a:t>
                      </a:r>
                      <a:r>
                        <a:rPr lang="pt-BR" sz="1200" b="0" i="0" u="none" strike="noStrike" dirty="0">
                          <a:solidFill>
                            <a:srgbClr val="000000"/>
                          </a:solidFill>
                          <a:effectLst/>
                          <a:latin typeface="Arial" panose="020B0604020202020204" pitchFamily="34" charset="0"/>
                        </a:rPr>
                        <a:t> Management) e Licenciamento de Sistema de Gestão de Carteira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o equilíbrio financeiro e atuarial bem como o equacionamento do déficit previdenciário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 e 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Através do Processo de Dispensa/Inexigibilidade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Orçamento 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36546">
                <a:tc vMerge="1">
                  <a:tcPr marL="12700" marR="12700" marT="12701" marB="45723"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marL="12700" marR="12700" marT="12698" marB="4571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just" rtl="0" fontAlgn="ctr">
                        <a:buNone/>
                      </a:pPr>
                      <a:r>
                        <a:rPr lang="pt-BR" sz="1200" b="0" i="0" u="none" strike="noStrike" dirty="0">
                          <a:solidFill>
                            <a:srgbClr val="000000"/>
                          </a:solidFill>
                          <a:effectLst/>
                          <a:latin typeface="Arial" panose="020B0604020202020204" pitchFamily="34" charset="0"/>
                        </a:rPr>
                        <a:t>Processo de Renovação de Empresa de Assessoria Jurídica, para  elaboração de estudos e Providências a serem realizadas relativo a fundos ilíquidos/fechados pertencentes a carteira da Colombo Previdência.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Mitigar os riscos dos fundos investidos </a:t>
                      </a:r>
                      <a:r>
                        <a:rPr lang="pt-BR" sz="1200" b="0" i="0" u="none" strike="noStrike" dirty="0" err="1">
                          <a:solidFill>
                            <a:srgbClr val="000000"/>
                          </a:solidFill>
                          <a:effectLst/>
                          <a:latin typeface="Arial" panose="020B0604020202020204" pitchFamily="34" charset="0"/>
                        </a:rPr>
                        <a:t>anterioremente</a:t>
                      </a:r>
                      <a:r>
                        <a:rPr lang="pt-BR" sz="1200" b="0" i="0" u="none" strike="noStrike" dirty="0">
                          <a:solidFill>
                            <a:srgbClr val="000000"/>
                          </a:solidFill>
                          <a:effectLst/>
                          <a:latin typeface="Arial" panose="020B0604020202020204" pitchFamily="34" charset="0"/>
                        </a:rPr>
                        <a:t>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2º trimestre 2026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Inexigibilidade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Orçamento 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36546">
                <a:tc vMerge="1">
                  <a:tcPr marL="12700" marR="12700" marT="12698" marB="45711"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marL="12700" marR="12700" marT="12698" marB="4571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Monitoramento mensal dos resultados na promoção do estudo aplicado a carteira de investimentos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Gestor dos Recursos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Aprimorar a gestão de investimentos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Mensal</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Consultoria de Investimentos </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Orçamento 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3010"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3011"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496094" y="1095374"/>
          <a:ext cx="11219655" cy="4276729"/>
        </p:xfrm>
        <a:graphic>
          <a:graphicData uri="http://schemas.openxmlformats.org/drawingml/2006/table">
            <a:tbl>
              <a:tblPr firstRow="1" bandRow="1">
                <a:tableStyleId>{5C22544A-7EE6-4342-B048-85BDC9FD1C3A}</a:tableStyleId>
              </a:tblPr>
              <a:tblGrid>
                <a:gridCol w="580231"/>
                <a:gridCol w="1560427"/>
                <a:gridCol w="2412466"/>
                <a:gridCol w="1216203"/>
                <a:gridCol w="498443"/>
                <a:gridCol w="1721008"/>
                <a:gridCol w="962957"/>
                <a:gridCol w="1277321"/>
                <a:gridCol w="990599"/>
              </a:tblGrid>
              <a:tr h="406896">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Área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Meta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Ação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Responsável</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Local</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Motivação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Período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Como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Recursos</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911748">
                <a:tc rowSpan="2">
                  <a:txBody>
                    <a:bodyPr/>
                    <a:lstStyle/>
                    <a:p>
                      <a:pPr indent="0" algn="ctr">
                        <a:buNone/>
                      </a:pPr>
                      <a:r>
                        <a:rPr lang="en-US" sz="1200" b="0" dirty="0">
                          <a:solidFill>
                            <a:srgbClr val="000000"/>
                          </a:solidFill>
                          <a:latin typeface="Arial" panose="020B0604020202020204" pitchFamily="34" charset="0"/>
                          <a:cs typeface="Arial" panose="020B0604020202020204" pitchFamily="34" charset="0"/>
                        </a:rPr>
                        <a:t>Investimentos</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1"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Zelar</a:t>
                      </a:r>
                      <a:r>
                        <a:rPr lang="en-US" sz="1200" b="0" dirty="0">
                          <a:solidFill>
                            <a:srgbClr val="000000"/>
                          </a:solidFill>
                          <a:latin typeface="Arial" panose="020B0604020202020204" pitchFamily="34" charset="0"/>
                          <a:cs typeface="Arial" panose="020B0604020202020204" pitchFamily="34" charset="0"/>
                        </a:rPr>
                        <a:t> pela </a:t>
                      </a:r>
                      <a:r>
                        <a:rPr lang="en-US" sz="1200" b="0" dirty="0" err="1">
                          <a:solidFill>
                            <a:srgbClr val="000000"/>
                          </a:solidFill>
                          <a:latin typeface="Arial" panose="020B0604020202020204" pitchFamily="34" charset="0"/>
                          <a:cs typeface="Arial" panose="020B0604020202020204" pitchFamily="34" charset="0"/>
                        </a:rPr>
                        <a:t>execução</a:t>
                      </a:r>
                      <a:r>
                        <a:rPr lang="en-US" sz="1200" b="0" dirty="0">
                          <a:solidFill>
                            <a:srgbClr val="000000"/>
                          </a:solidFill>
                          <a:latin typeface="Arial" panose="020B0604020202020204" pitchFamily="34" charset="0"/>
                          <a:cs typeface="Arial" panose="020B0604020202020204" pitchFamily="34" charset="0"/>
                        </a:rPr>
                        <a:t> da Política de </a:t>
                      </a:r>
                      <a:r>
                        <a:rPr lang="en-US" sz="1200" b="0" dirty="0" err="1">
                          <a:solidFill>
                            <a:srgbClr val="000000"/>
                          </a:solidFill>
                          <a:latin typeface="Arial" panose="020B0604020202020204" pitchFamily="34" charset="0"/>
                          <a:cs typeface="Arial" panose="020B0604020202020204" pitchFamily="34" charset="0"/>
                        </a:rPr>
                        <a:t>Investimentos</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1"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Elaborar a Política de Investimentos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Comite de Investimentos/Conselho Deliberativo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Estar em dia com as obrigações junto a Secretaria de Previdência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4º trimestre 26 e 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em Conjunto com Consultoria de Investimentos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58085">
                <a:tc vMerge="1">
                  <a:tcPr marL="12700" marR="12700" marT="12701" marB="4572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marL="12700" marR="12700" marT="12698" marB="45711"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tcPr>
                </a:tc>
                <a:tc>
                  <a:txBody>
                    <a:bodyPr/>
                    <a:lstStyle/>
                    <a:p>
                      <a:pPr algn="ctr" fontAlgn="ctr">
                        <a:buNone/>
                      </a:pPr>
                      <a:r>
                        <a:rPr lang="pt-BR" sz="1200" b="0" i="0" u="none" strike="noStrike" dirty="0">
                          <a:solidFill>
                            <a:srgbClr val="000000"/>
                          </a:solidFill>
                          <a:effectLst/>
                          <a:latin typeface="Arial" panose="020B0604020202020204" pitchFamily="34" charset="0"/>
                        </a:rPr>
                        <a:t>Promover a busca pela diversificação dos investimentos, objetivando a maximização dos resultados com o devido controle dos riscos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Gestor dos Recursos e Comitê de Investimentos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Atingimento da Meta Atuarial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Mensal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Reuniões Periódicas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N/D</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5058"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5059"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579437" y="1552576"/>
          <a:ext cx="11107739" cy="4134069"/>
        </p:xfrm>
        <a:graphic>
          <a:graphicData uri="http://schemas.openxmlformats.org/drawingml/2006/table">
            <a:tbl>
              <a:tblPr firstRow="1" bandRow="1">
                <a:tableStyleId>{5C22544A-7EE6-4342-B048-85BDC9FD1C3A}</a:tableStyleId>
              </a:tblPr>
              <a:tblGrid>
                <a:gridCol w="639763"/>
                <a:gridCol w="2174199"/>
                <a:gridCol w="1986846"/>
                <a:gridCol w="1292420"/>
                <a:gridCol w="762930"/>
                <a:gridCol w="1438746"/>
                <a:gridCol w="856849"/>
                <a:gridCol w="1044009"/>
                <a:gridCol w="911977"/>
              </a:tblGrid>
              <a:tr h="246109">
                <a:tc>
                  <a:txBody>
                    <a:bodyPr/>
                    <a:lstStyle/>
                    <a:p>
                      <a:pPr indent="0" algn="ctr">
                        <a:buNone/>
                      </a:pPr>
                      <a:r>
                        <a:rPr lang="en-US" sz="1200" b="1" dirty="0" err="1">
                          <a:solidFill>
                            <a:srgbClr val="000000"/>
                          </a:solidFill>
                          <a:latin typeface="Arial" panose="020B0604020202020204" charset="-122"/>
                        </a:rPr>
                        <a:t>Área</a:t>
                      </a:r>
                      <a:endParaRPr lang="en-US" altLang="en-US" sz="1200" b="1" dirty="0">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charset="-122"/>
                        </a:rPr>
                        <a:t>Meta</a:t>
                      </a:r>
                      <a:endParaRPr lang="en-US" altLang="en-US" sz="1200" b="1" dirty="0">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Ação</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Responsável</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Local</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Motivação</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Período</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Como</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Recursos</a:t>
                      </a:r>
                      <a:endParaRPr lang="en-US" altLang="en-US" sz="1200" b="1">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943980">
                <a:tc rowSpan="2">
                  <a:txBody>
                    <a:bodyPr/>
                    <a:lstStyle/>
                    <a:p>
                      <a:pPr indent="0" algn="ctr">
                        <a:buNone/>
                      </a:pPr>
                      <a:r>
                        <a:rPr lang="en-US" sz="1200" b="0" dirty="0" err="1">
                          <a:solidFill>
                            <a:srgbClr val="000000"/>
                          </a:solidFill>
                          <a:latin typeface="Arial" panose="020B0604020202020204" charset="-122"/>
                        </a:rPr>
                        <a:t>Benefícios</a:t>
                      </a:r>
                      <a:endParaRPr lang="en-US" altLang="en-US" sz="1200" b="0" dirty="0">
                        <a:solidFill>
                          <a:srgbClr val="000000"/>
                        </a:solidFill>
                        <a:latin typeface="Arial" panose="020B0604020202020204" charset="-122"/>
                      </a:endParaRPr>
                    </a:p>
                  </a:txBody>
                  <a:tcPr marL="12700" marR="12700" marT="12702" marB="45727" vert="vert"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en-US" sz="1200" b="0" dirty="0" err="1">
                          <a:solidFill>
                            <a:srgbClr val="000000"/>
                          </a:solidFill>
                          <a:latin typeface="Arial" panose="020B0604020202020204" charset="-122"/>
                        </a:rPr>
                        <a:t>Atualizar</a:t>
                      </a:r>
                      <a:r>
                        <a:rPr lang="en-US" sz="1200" b="0" dirty="0">
                          <a:solidFill>
                            <a:srgbClr val="000000"/>
                          </a:solidFill>
                          <a:latin typeface="Arial" panose="020B0604020202020204" charset="-122"/>
                        </a:rPr>
                        <a:t> a base de dados </a:t>
                      </a:r>
                      <a:r>
                        <a:rPr lang="en-US" sz="1200" b="0" dirty="0" err="1">
                          <a:solidFill>
                            <a:srgbClr val="000000"/>
                          </a:solidFill>
                          <a:latin typeface="Arial" panose="020B0604020202020204" charset="-122"/>
                        </a:rPr>
                        <a:t>previdenciários</a:t>
                      </a:r>
                      <a:r>
                        <a:rPr lang="en-US" sz="1200" b="0" dirty="0">
                          <a:solidFill>
                            <a:srgbClr val="000000"/>
                          </a:solidFill>
                          <a:latin typeface="Arial" panose="020B0604020202020204" charset="-122"/>
                        </a:rPr>
                        <a:t> dos </a:t>
                      </a:r>
                      <a:r>
                        <a:rPr lang="en-US" sz="1200" b="0" dirty="0" err="1">
                          <a:solidFill>
                            <a:srgbClr val="000000"/>
                          </a:solidFill>
                          <a:latin typeface="Arial" panose="020B0604020202020204" charset="-122"/>
                        </a:rPr>
                        <a:t>aposentados</a:t>
                      </a:r>
                      <a:r>
                        <a:rPr lang="en-US" sz="1200" b="0" dirty="0">
                          <a:solidFill>
                            <a:srgbClr val="000000"/>
                          </a:solidFill>
                          <a:latin typeface="Arial" panose="020B0604020202020204" charset="-122"/>
                        </a:rPr>
                        <a:t> e </a:t>
                      </a:r>
                      <a:r>
                        <a:rPr lang="en-US" sz="1200" b="0" dirty="0" err="1">
                          <a:solidFill>
                            <a:srgbClr val="000000"/>
                          </a:solidFill>
                          <a:latin typeface="Arial" panose="020B0604020202020204" charset="-122"/>
                        </a:rPr>
                        <a:t>pensionistas</a:t>
                      </a:r>
                      <a:r>
                        <a:rPr lang="en-US" sz="1200" b="0" dirty="0">
                          <a:solidFill>
                            <a:srgbClr val="000000"/>
                          </a:solidFill>
                          <a:latin typeface="Arial" panose="020B0604020202020204" charset="-122"/>
                        </a:rPr>
                        <a:t> </a:t>
                      </a:r>
                      <a:endParaRPr lang="en-US" sz="1200" b="0" dirty="0">
                        <a:solidFill>
                          <a:srgbClr val="000000"/>
                        </a:solidFill>
                        <a:latin typeface="Arial" panose="020B0604020202020204" charset="-122"/>
                      </a:endParaRPr>
                    </a:p>
                    <a:p>
                      <a:pPr indent="0" algn="ctr">
                        <a:buNone/>
                      </a:pPr>
                      <a:endParaRPr lang="en-US" altLang="en-US" sz="1200" b="0" dirty="0">
                        <a:solidFill>
                          <a:srgbClr val="000000"/>
                        </a:solidFill>
                        <a:latin typeface="Arial" panose="020B0604020202020204" charset="-122"/>
                      </a:endParaRPr>
                    </a:p>
                  </a:txBody>
                  <a:tcPr marL="12700" marR="12700" marT="12702" marB="45727"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a Prova de Vida/ Censo Previdenciário dos Aposentados e Pensionistas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rtl="0" fontAlgn="ctr">
                        <a:buNone/>
                      </a:pPr>
                      <a:r>
                        <a:rPr lang="pt-BR" sz="1200" b="0" i="0" u="none" strike="noStrike" dirty="0">
                          <a:solidFill>
                            <a:srgbClr val="000000"/>
                          </a:solidFill>
                          <a:effectLst/>
                          <a:latin typeface="Arial" panose="020B0604020202020204" pitchFamily="34" charset="0"/>
                        </a:rPr>
                        <a:t>Diretor Benefícios e Financeiro Assistente Social</a:t>
                      </a:r>
                      <a:endParaRPr lang="pt-BR" sz="1200" b="0" i="0" u="none" strike="noStrike" dirty="0">
                        <a:solidFill>
                          <a:srgbClr val="000000"/>
                        </a:solidFill>
                        <a:effectLst/>
                        <a:latin typeface="Arial" panose="020B0604020202020204" pitchFamily="34" charset="0"/>
                      </a:endParaRPr>
                    </a:p>
                    <a:p>
                      <a:pPr algn="ctr" rtl="0" fontAlgn="ctr">
                        <a:buNone/>
                      </a:pPr>
                      <a:r>
                        <a:rPr lang="pt-BR" sz="1200" b="0" i="0" u="none" strike="noStrike" dirty="0">
                          <a:solidFill>
                            <a:srgbClr val="000000"/>
                          </a:solidFill>
                          <a:effectLst/>
                          <a:latin typeface="Arial" panose="020B0604020202020204" pitchFamily="34" charset="0"/>
                        </a:rPr>
                        <a:t>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TlToBr>
                      <a:noFill/>
                    </a:lnTlToBr>
                    <a:lnBlToTr>
                      <a:noFill/>
                    </a:lnBlToTr>
                    <a:noFill/>
                  </a:tcPr>
                </a:tc>
                <a:tc rowSpan="2">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Atualizar base de dados/Pró Gestão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Mensal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Via sistema e presencial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943980">
                <a:tc vMerge="1">
                  <a:tcPr marL="12700" marR="12700" marT="12702" marB="45727"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marL="12700" marR="12700" marT="12702" marB="4572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as perícias médicas aos aposentados por invalidez e solicitações de Isenção de Imposto de Renda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TlToBr>
                      <a:noFill/>
                    </a:lnTlToBr>
                    <a:lnBlToTr>
                      <a:noFill/>
                    </a:lnBlToTr>
                    <a:noFill/>
                  </a:tcPr>
                </a:tc>
                <a:tc v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Cumprir com a Legislação Vigente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Mensal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Em parceria com o Ente Municipal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orçamento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6082"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6083" name="CaixaDeTexto 7"/>
          <p:cNvSpPr txBox="1"/>
          <p:nvPr/>
        </p:nvSpPr>
        <p:spPr>
          <a:xfrm>
            <a:off x="7477125" y="317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344488" y="415636"/>
          <a:ext cx="11510962" cy="5839007"/>
        </p:xfrm>
        <a:graphic>
          <a:graphicData uri="http://schemas.openxmlformats.org/drawingml/2006/table">
            <a:tbl>
              <a:tblPr firstRow="1" bandRow="1">
                <a:tableStyleId>{5C22544A-7EE6-4342-B048-85BDC9FD1C3A}</a:tableStyleId>
              </a:tblPr>
              <a:tblGrid>
                <a:gridCol w="937215"/>
                <a:gridCol w="2062416"/>
                <a:gridCol w="2031445"/>
                <a:gridCol w="1097158"/>
                <a:gridCol w="593772"/>
                <a:gridCol w="1106562"/>
                <a:gridCol w="1333990"/>
                <a:gridCol w="1114718"/>
                <a:gridCol w="1233686"/>
              </a:tblGrid>
              <a:tr h="569204">
                <a:tc>
                  <a:txBody>
                    <a:bodyPr/>
                    <a:lstStyle/>
                    <a:p>
                      <a:pPr indent="0" algn="ctr">
                        <a:buNone/>
                      </a:pPr>
                      <a:r>
                        <a:rPr lang="pt-BR" altLang="en-US" sz="1200" b="1" dirty="0">
                          <a:solidFill>
                            <a:srgbClr val="000000"/>
                          </a:solidFill>
                          <a:latin typeface="Arial" panose="020B0604020202020204" charset="-122"/>
                        </a:rPr>
                        <a:t>Área</a:t>
                      </a:r>
                      <a:endParaRPr lang="pt-BR" altLang="en-US" sz="1200" b="1" dirty="0">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Meta</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Ação</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Responsável</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Local</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Motivação</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Período</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Como</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Recursos</a:t>
                      </a:r>
                      <a:endParaRPr lang="en-US" altLang="en-US" sz="1200" b="1">
                        <a:solidFill>
                          <a:srgbClr val="000000"/>
                        </a:solidFill>
                        <a:latin typeface="Arial" panose="020B0604020202020204" charset="-122"/>
                      </a:endParaRPr>
                    </a:p>
                  </a:txBody>
                  <a:tcPr marL="12701" marR="12701" marT="12703" marB="4572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716592">
                <a:tc rowSpan="7">
                  <a:txBody>
                    <a:bodyPr/>
                    <a:lstStyle/>
                    <a:p>
                      <a:pPr indent="0" algn="ctr">
                        <a:buNone/>
                      </a:pPr>
                      <a:r>
                        <a:rPr lang="en-US" sz="1200" b="0" dirty="0" err="1">
                          <a:solidFill>
                            <a:srgbClr val="000000"/>
                          </a:solidFill>
                          <a:latin typeface="Arial" panose="020B0604020202020204" charset="-122"/>
                        </a:rPr>
                        <a:t>Tecnologia</a:t>
                      </a:r>
                      <a:r>
                        <a:rPr lang="en-US" sz="1200" b="0" dirty="0">
                          <a:solidFill>
                            <a:srgbClr val="000000"/>
                          </a:solidFill>
                          <a:latin typeface="Arial" panose="020B0604020202020204" charset="-122"/>
                        </a:rPr>
                        <a:t> da </a:t>
                      </a:r>
                      <a:r>
                        <a:rPr lang="en-US" sz="1200" b="0" dirty="0" err="1">
                          <a:solidFill>
                            <a:srgbClr val="000000"/>
                          </a:solidFill>
                          <a:latin typeface="Arial" panose="020B0604020202020204" charset="-122"/>
                        </a:rPr>
                        <a:t>Informação</a:t>
                      </a:r>
                      <a:endParaRPr lang="en-US" sz="1200" b="0" dirty="0">
                        <a:solidFill>
                          <a:srgbClr val="000000"/>
                        </a:solidFill>
                        <a:latin typeface="Arial" panose="020B0604020202020204" charset="-122"/>
                      </a:endParaRPr>
                    </a:p>
                  </a:txBody>
                  <a:tcPr marL="12701" marR="12701" marT="12703" marB="45729"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p>
                      <a:pPr algn="ctr" rtl="0" fontAlgn="ctr">
                        <a:buNone/>
                      </a:pPr>
                      <a:r>
                        <a:rPr lang="pt-BR" sz="1200" b="0" i="0" u="none" strike="noStrike" dirty="0">
                          <a:solidFill>
                            <a:srgbClr val="000000"/>
                          </a:solidFill>
                          <a:effectLst/>
                          <a:latin typeface="Arial" panose="020B0604020202020204" pitchFamily="34" charset="0"/>
                        </a:rPr>
                        <a:t>Melhorar a Segurança dos Dados e Desempenho das Atividades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Contratação/Renovação de empresa de T.I.</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Melhorar a Segurança da Informação/Dados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1º trimestre 2026</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Processo de Dispensa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16592">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algn="ctr" rtl="0" fontAlgn="ctr">
                        <a:buNone/>
                      </a:pPr>
                      <a:r>
                        <a:rPr lang="pt-BR" sz="1200" b="0" i="0" u="none" strike="noStrike">
                          <a:solidFill>
                            <a:srgbClr val="000000"/>
                          </a:solidFill>
                          <a:effectLst/>
                          <a:latin typeface="Arial" panose="020B0604020202020204" pitchFamily="34" charset="0"/>
                        </a:rPr>
                        <a:t>Adequação a Lei Geral de Proteção de Dados (LGPD)</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Melhorar a Segurança da Informação/Dados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Contínuo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Através do suporte da empresa de T.I</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08428">
                <a:tc vMerge="1">
                  <a:tcPr/>
                </a:tc>
                <a:tc vMerge="1">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Aquisição de Computadores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Segurança da Informação/Dados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semestre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Dispensa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16592">
                <a:tc vMerge="1">
                  <a:tcPr marL="12701" marR="12701" marT="12701" marB="4572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Prestação de serviço de telefonia unificada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    Ente</a:t>
                      </a:r>
                      <a:endParaRPr lang="pt-BR" sz="1200" b="0" i="0" u="none" strike="noStrike" dirty="0">
                        <a:solidFill>
                          <a:srgbClr val="000000"/>
                        </a:solidFill>
                        <a:effectLst/>
                        <a:latin typeface="Arial" panose="020B0604020202020204" pitchFamily="34" charset="0"/>
                      </a:endParaRPr>
                    </a:p>
                    <a:p>
                      <a:pPr algn="ctr" rtl="0" fontAlgn="ctr">
                        <a:buNone/>
                      </a:pP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Disponibilizar ferramentas adequadas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semestre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Dispensa junto ao Ente Municipal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56150">
                <a:tc vMerge="1">
                  <a:tcPr/>
                </a:tc>
                <a:tc vMerge="1">
                  <a:tcPr/>
                </a:tc>
                <a:tc>
                  <a:txBody>
                    <a:bodyPr/>
                    <a:lstStyle/>
                    <a:p>
                      <a:pPr algn="ctr" rtl="0" fontAlgn="ctr">
                        <a:buNone/>
                      </a:pPr>
                      <a:r>
                        <a:rPr lang="pt-BR" sz="1200" b="0" i="0" u="none" strike="noStrike" dirty="0">
                          <a:solidFill>
                            <a:srgbClr val="000000"/>
                          </a:solidFill>
                          <a:effectLst/>
                          <a:latin typeface="Arial" panose="020B0604020202020204" pitchFamily="34" charset="0"/>
                          <a:cs typeface="Arial" panose="020B0604020202020204" pitchFamily="34" charset="0"/>
                        </a:rPr>
                        <a:t>Contratação/Renovação de </a:t>
                      </a:r>
                      <a:r>
                        <a:rPr lang="pt-BR" sz="1200" dirty="0">
                          <a:latin typeface="Arial" panose="020B0604020202020204" pitchFamily="34" charset="0"/>
                          <a:cs typeface="Arial" panose="020B0604020202020204" pitchFamily="34" charset="0"/>
                        </a:rPr>
                        <a:t>licenças, de software de proteção antivírus corporativo.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Segurança da Informação/Dados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2º semestre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Dispensa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93438">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Contratação/Renovação de empresa de para gerenciamento de backups de dados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Segurança da Informação/Dados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2º semestre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Dispensa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21839">
                <a:tc vMerge="1">
                  <a:tcPr marL="12701" marR="12701" marT="12703" marB="45729"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Contratação/Renovação Serviços de Internet</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Disponibilizar ferramentas adequadas </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3º trimestre 2026</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Dispensa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7106"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7107"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47108" name="Espaço Reservado para Conteúdo 47107"/>
          <p:cNvGraphicFramePr/>
          <p:nvPr>
            <p:ph idx="1" hasCustomPrompt="1"/>
          </p:nvPr>
        </p:nvGraphicFramePr>
        <p:xfrm>
          <a:off x="449263" y="936625"/>
          <a:ext cx="11291887" cy="5054600"/>
        </p:xfrm>
        <a:graphic>
          <a:graphicData uri="http://schemas.openxmlformats.org/drawingml/2006/table">
            <a:tbl>
              <a:tblPr/>
              <a:tblGrid>
                <a:gridCol w="1316038"/>
                <a:gridCol w="1627187"/>
                <a:gridCol w="1982788"/>
                <a:gridCol w="1085850"/>
                <a:gridCol w="582612"/>
                <a:gridCol w="1412875"/>
                <a:gridCol w="981075"/>
                <a:gridCol w="1093788"/>
                <a:gridCol w="1209675"/>
              </a:tblGrid>
              <a:tr h="612775">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lang="pt-BR" altLang="en-US" sz="1200" b="1" dirty="0">
                          <a:solidFill>
                            <a:srgbClr val="000000"/>
                          </a:solidFill>
                          <a:latin typeface="Arial" panose="020B0604020202020204" pitchFamily="34" charset="0"/>
                        </a:rPr>
                        <a:t>Área</a:t>
                      </a:r>
                      <a:endParaRPr lang="pt-BR"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Meta</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Ação</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Responsável</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Local</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Motivação</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Período</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Como</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r>
                        <a:rPr sz="1200" b="1" dirty="0">
                          <a:solidFill>
                            <a:srgbClr val="000000"/>
                          </a:solidFill>
                          <a:latin typeface="Arial" panose="020B0604020202020204" pitchFamily="34" charset="0"/>
                        </a:rPr>
                        <a:t>Recursos</a:t>
                      </a:r>
                      <a:endParaRPr lang="en-US" altLang="en-US" sz="1200" b="1"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r>
              <a:tr h="1208088">
                <a:tc rowSpan="5">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defTabSz="914400" eaLnBrk="1" hangingPunct="1">
                        <a:buNone/>
                      </a:pPr>
                      <a:r>
                        <a:rPr sz="1200" dirty="0">
                          <a:solidFill>
                            <a:srgbClr val="000000"/>
                          </a:solidFill>
                          <a:latin typeface="Arial" panose="020B0604020202020204" pitchFamily="34" charset="0"/>
                        </a:rPr>
                        <a:t>Tecnologia da Informação</a:t>
                      </a:r>
                      <a:endParaRPr sz="1200" dirty="0">
                        <a:solidFill>
                          <a:srgbClr val="000000"/>
                        </a:solidFill>
                        <a:latin typeface="Arial" panose="020B0604020202020204" pitchFamily="34" charset="0"/>
                      </a:endParaRPr>
                    </a:p>
                    <a:p>
                      <a:pPr lvl="0" algn="ctr" defTabSz="914400" eaLnBrk="1" hangingPunct="1">
                        <a:buNone/>
                      </a:pPr>
                      <a:endParaRPr lang="en-US" altLang="en-US" sz="1200" dirty="0">
                        <a:solidFill>
                          <a:srgbClr val="000000"/>
                        </a:solidFill>
                        <a:latin typeface="Arial" panose="020B0604020202020204" pitchFamily="34" charset="0"/>
                      </a:endParaRPr>
                    </a:p>
                  </a:txBody>
                  <a:tcPr marL="12701" marR="12701" marT="12703" marB="45729"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Implementar gradativamente as Diretrizes da Política de Segurança da Informação (PSI)</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Monitorar realização de Backups, regras de armazenamento, controle de acessos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Diretoria Executiva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Sede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Segurança da Informação/Dados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Mensal</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Através do suporte da empresa de T.I</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Taxa de Administração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706437">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Monitorar o controle de acesso ao ambiente interno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Diretoria Executiva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Sede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Segurança da Informação/Dados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Mensal</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Através do suporte da empresa de T.I</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Taxa de Administração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58813">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Estar atualizado com as novas tecnologias </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Sistema automático (chatbot)</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Compras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Sede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comunicação com os segurados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2º trimestre 2026</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Dispensa de Licitação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Taxa de Administração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604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Sistema de Controle de Margem Consignável</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Compras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Sede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boa prática de gestão interna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2º trimestre 2026</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Dispensa de Licitação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Taxa de Administração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208087">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Contratação de Sistema para controle de óbitos e Controle de arrecadação previdenciária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Compras</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Sede</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Melhorar a boa prática de gestão interna</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2º trimestre 2026</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Dispensa de Licitação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fontAlgn="ctr" hangingPunct="1">
                        <a:buNone/>
                      </a:pPr>
                      <a:r>
                        <a:rPr lang="pt-BR" altLang="x-none" sz="1200" dirty="0">
                          <a:solidFill>
                            <a:srgbClr val="000000"/>
                          </a:solidFill>
                          <a:latin typeface="Arial" panose="020B0604020202020204" pitchFamily="34" charset="0"/>
                        </a:rPr>
                        <a:t>Taxa de Administração</a:t>
                      </a:r>
                      <a:endParaRPr lang="pt-BR" altLang="x-none" sz="1200" dirty="0">
                        <a:solidFill>
                          <a:srgbClr val="000000"/>
                        </a:solidFill>
                        <a:latin typeface="Arial" panose="020B0604020202020204" pitchFamily="34" charset="0"/>
                      </a:endParaRPr>
                    </a:p>
                  </a:txBody>
                  <a:tcPr marL="9525" marR="9525" marT="9525"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8130"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8131"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292099" y="625235"/>
          <a:ext cx="11650664" cy="5684557"/>
        </p:xfrm>
        <a:graphic>
          <a:graphicData uri="http://schemas.openxmlformats.org/drawingml/2006/table">
            <a:tbl>
              <a:tblPr firstRow="1" bandRow="1">
                <a:tableStyleId>{5C22544A-7EE6-4342-B048-85BDC9FD1C3A}</a:tableStyleId>
              </a:tblPr>
              <a:tblGrid>
                <a:gridCol w="817606"/>
                <a:gridCol w="1482627"/>
                <a:gridCol w="1611121"/>
                <a:gridCol w="1156449"/>
                <a:gridCol w="1435189"/>
                <a:gridCol w="1510295"/>
                <a:gridCol w="1146564"/>
                <a:gridCol w="1075057"/>
                <a:gridCol w="1415756"/>
              </a:tblGrid>
              <a:tr h="508528">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Área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Meta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Ação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Responsável</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Local</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Motivação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Período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Como</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Recursos</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r>
              <a:tr h="789604">
                <a:tc rowSpan="6">
                  <a:txBody>
                    <a:bodyPr/>
                    <a:lstStyle/>
                    <a:p>
                      <a:pPr indent="0" algn="ctr">
                        <a:buNone/>
                      </a:pPr>
                      <a:r>
                        <a:rPr lang="en-US" altLang="en-US" sz="1200" b="0" dirty="0" err="1">
                          <a:solidFill>
                            <a:srgbClr val="000000"/>
                          </a:solidFill>
                          <a:latin typeface="Arial" panose="020B0604020202020204" pitchFamily="34" charset="0"/>
                          <a:cs typeface="Arial" panose="020B0604020202020204" pitchFamily="34" charset="0"/>
                        </a:rPr>
                        <a:t>Administrativa</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Organizar</a:t>
                      </a:r>
                      <a:r>
                        <a:rPr lang="en-US" sz="1200" b="0" dirty="0">
                          <a:solidFill>
                            <a:srgbClr val="000000"/>
                          </a:solidFill>
                          <a:latin typeface="Arial" panose="020B0604020202020204" pitchFamily="34" charset="0"/>
                          <a:cs typeface="Arial" panose="020B0604020202020204" pitchFamily="34" charset="0"/>
                        </a:rPr>
                        <a:t> o </a:t>
                      </a:r>
                      <a:r>
                        <a:rPr lang="en-US" sz="1200" b="0" dirty="0" err="1">
                          <a:solidFill>
                            <a:srgbClr val="000000"/>
                          </a:solidFill>
                          <a:latin typeface="Arial" panose="020B0604020202020204" pitchFamily="34" charset="0"/>
                          <a:cs typeface="Arial" panose="020B0604020202020204" pitchFamily="34" charset="0"/>
                        </a:rPr>
                        <a:t>arquivo</a:t>
                      </a:r>
                      <a:r>
                        <a:rPr lang="en-US" sz="1200" b="0" dirty="0">
                          <a:solidFill>
                            <a:srgbClr val="000000"/>
                          </a:solidFill>
                          <a:latin typeface="Arial" panose="020B0604020202020204" pitchFamily="34" charset="0"/>
                          <a:cs typeface="Arial" panose="020B0604020202020204" pitchFamily="34" charset="0"/>
                        </a:rPr>
                        <a:t> </a:t>
                      </a:r>
                      <a:r>
                        <a:rPr lang="en-US" sz="1200" b="0" dirty="0" err="1">
                          <a:solidFill>
                            <a:srgbClr val="000000"/>
                          </a:solidFill>
                          <a:latin typeface="Arial" panose="020B0604020202020204" pitchFamily="34" charset="0"/>
                          <a:cs typeface="Arial" panose="020B0604020202020204" pitchFamily="34" charset="0"/>
                        </a:rPr>
                        <a:t>físico</a:t>
                      </a:r>
                      <a:r>
                        <a:rPr lang="en-US" sz="1200" b="0" dirty="0">
                          <a:solidFill>
                            <a:srgbClr val="000000"/>
                          </a:solidFill>
                          <a:latin typeface="Arial" panose="020B0604020202020204" pitchFamily="34" charset="0"/>
                          <a:cs typeface="Arial" panose="020B0604020202020204" pitchFamily="34" charset="0"/>
                        </a:rPr>
                        <a:t> </a:t>
                      </a:r>
                      <a:r>
                        <a:rPr lang="en-US" sz="1200" b="0" dirty="0" err="1">
                          <a:solidFill>
                            <a:srgbClr val="000000"/>
                          </a:solidFill>
                          <a:latin typeface="Arial" panose="020B0604020202020204" pitchFamily="34" charset="0"/>
                          <a:cs typeface="Arial" panose="020B0604020202020204" pitchFamily="34" charset="0"/>
                        </a:rPr>
                        <a:t>interno</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200" b="0" dirty="0" err="1">
                          <a:solidFill>
                            <a:srgbClr val="000000"/>
                          </a:solidFill>
                          <a:latin typeface="Arial" panose="020B0604020202020204" pitchFamily="34" charset="0"/>
                          <a:cs typeface="Arial" panose="020B0604020202020204" pitchFamily="34" charset="0"/>
                        </a:rPr>
                        <a:t>Organização</a:t>
                      </a:r>
                      <a:r>
                        <a:rPr lang="en-US" altLang="en-US" sz="1200" b="0" dirty="0">
                          <a:solidFill>
                            <a:srgbClr val="000000"/>
                          </a:solidFill>
                          <a:latin typeface="Arial" panose="020B0604020202020204" pitchFamily="34" charset="0"/>
                          <a:cs typeface="Arial" panose="020B0604020202020204" pitchFamily="34" charset="0"/>
                        </a:rPr>
                        <a:t> </a:t>
                      </a:r>
                      <a:r>
                        <a:rPr lang="en-US" altLang="en-US" sz="1200" b="0" dirty="0" err="1">
                          <a:solidFill>
                            <a:srgbClr val="000000"/>
                          </a:solidFill>
                          <a:latin typeface="Arial" panose="020B0604020202020204" pitchFamily="34" charset="0"/>
                          <a:cs typeface="Arial" panose="020B0604020202020204" pitchFamily="34" charset="0"/>
                        </a:rPr>
                        <a:t>semanal</a:t>
                      </a:r>
                      <a:r>
                        <a:rPr lang="en-US" altLang="en-US" sz="1200" b="0" dirty="0">
                          <a:solidFill>
                            <a:srgbClr val="000000"/>
                          </a:solidFill>
                          <a:latin typeface="Arial" panose="020B0604020202020204" pitchFamily="34" charset="0"/>
                          <a:cs typeface="Arial" panose="020B0604020202020204" pitchFamily="34" charset="0"/>
                        </a:rPr>
                        <a:t> </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c>
                  <a:txBody>
                    <a:bodyPr/>
                    <a:lstStyle/>
                    <a:p>
                      <a:pPr indent="0" algn="ctr">
                        <a:buNone/>
                      </a:pPr>
                      <a:r>
                        <a:rPr lang="en-US" altLang="en-US" sz="1200" b="0" dirty="0">
                          <a:solidFill>
                            <a:srgbClr val="000000"/>
                          </a:solidFill>
                          <a:latin typeface="Arial" panose="020B0604020202020204" pitchFamily="34" charset="0"/>
                          <a:cs typeface="Arial" panose="020B0604020202020204" pitchFamily="34" charset="0"/>
                        </a:rPr>
                        <a:t>Depto </a:t>
                      </a:r>
                      <a:r>
                        <a:rPr lang="en-US" altLang="en-US" sz="1200" b="0" dirty="0" err="1">
                          <a:solidFill>
                            <a:srgbClr val="000000"/>
                          </a:solidFill>
                          <a:latin typeface="Arial" panose="020B0604020202020204" pitchFamily="34" charset="0"/>
                          <a:cs typeface="Arial" panose="020B0604020202020204" pitchFamily="34" charset="0"/>
                        </a:rPr>
                        <a:t>Benefícios</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Sede</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Melhoria</a:t>
                      </a:r>
                      <a:r>
                        <a:rPr lang="en-US" sz="1200" b="0" dirty="0">
                          <a:solidFill>
                            <a:srgbClr val="000000"/>
                          </a:solidFill>
                          <a:latin typeface="Arial" panose="020B0604020202020204" pitchFamily="34" charset="0"/>
                          <a:cs typeface="Arial" panose="020B0604020202020204" pitchFamily="34" charset="0"/>
                        </a:rPr>
                        <a:t> da </a:t>
                      </a:r>
                      <a:r>
                        <a:rPr lang="en-US" sz="1200" b="0" dirty="0" err="1">
                          <a:solidFill>
                            <a:srgbClr val="000000"/>
                          </a:solidFill>
                          <a:latin typeface="Arial" panose="020B0604020202020204" pitchFamily="34" charset="0"/>
                          <a:cs typeface="Arial" panose="020B0604020202020204" pitchFamily="34" charset="0"/>
                        </a:rPr>
                        <a:t>organização</a:t>
                      </a:r>
                      <a:r>
                        <a:rPr lang="en-US" sz="1200" b="0" dirty="0">
                          <a:solidFill>
                            <a:srgbClr val="000000"/>
                          </a:solidFill>
                          <a:latin typeface="Arial" panose="020B0604020202020204" pitchFamily="34" charset="0"/>
                          <a:cs typeface="Arial" panose="020B0604020202020204" pitchFamily="34" charset="0"/>
                        </a:rPr>
                        <a:t> e </a:t>
                      </a:r>
                      <a:r>
                        <a:rPr lang="en-US" sz="1200" b="0" dirty="0" err="1">
                          <a:solidFill>
                            <a:srgbClr val="000000"/>
                          </a:solidFill>
                          <a:latin typeface="Arial" panose="020B0604020202020204" pitchFamily="34" charset="0"/>
                          <a:cs typeface="Arial" panose="020B0604020202020204" pitchFamily="34" charset="0"/>
                        </a:rPr>
                        <a:t>conservação</a:t>
                      </a:r>
                      <a:r>
                        <a:rPr lang="en-US" sz="1200" b="0" dirty="0">
                          <a:solidFill>
                            <a:srgbClr val="000000"/>
                          </a:solidFill>
                          <a:latin typeface="Arial" panose="020B0604020202020204" pitchFamily="34" charset="0"/>
                          <a:cs typeface="Arial" panose="020B0604020202020204" pitchFamily="34" charset="0"/>
                        </a:rPr>
                        <a:t> dos </a:t>
                      </a:r>
                      <a:r>
                        <a:rPr lang="en-US" sz="1200" b="0" dirty="0" err="1">
                          <a:solidFill>
                            <a:srgbClr val="000000"/>
                          </a:solidFill>
                          <a:latin typeface="Arial" panose="020B0604020202020204" pitchFamily="34" charset="0"/>
                          <a:cs typeface="Arial" panose="020B0604020202020204" pitchFamily="34" charset="0"/>
                        </a:rPr>
                        <a:t>documentos</a:t>
                      </a:r>
                      <a:r>
                        <a:rPr lang="en-US" sz="1200" b="0" dirty="0">
                          <a:solidFill>
                            <a:srgbClr val="000000"/>
                          </a:solidFill>
                          <a:latin typeface="Arial" panose="020B0604020202020204" pitchFamily="34" charset="0"/>
                          <a:cs typeface="Arial" panose="020B0604020202020204" pitchFamily="34" charset="0"/>
                        </a:rPr>
                        <a:t> </a:t>
                      </a:r>
                      <a:r>
                        <a:rPr lang="en-US" sz="1200" b="0" dirty="0" err="1">
                          <a:solidFill>
                            <a:srgbClr val="000000"/>
                          </a:solidFill>
                          <a:latin typeface="Arial" panose="020B0604020202020204" pitchFamily="34" charset="0"/>
                          <a:cs typeface="Arial" panose="020B0604020202020204" pitchFamily="34" charset="0"/>
                        </a:rPr>
                        <a:t>físicos</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200" b="0" dirty="0">
                          <a:solidFill>
                            <a:srgbClr val="000000"/>
                          </a:solidFill>
                          <a:latin typeface="Arial" panose="020B0604020202020204" pitchFamily="34" charset="0"/>
                          <a:cs typeface="Arial" panose="020B0604020202020204" pitchFamily="34" charset="0"/>
                        </a:rPr>
                        <a:t>Mensal</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sz="1200" b="0">
                          <a:solidFill>
                            <a:srgbClr val="000000"/>
                          </a:solidFill>
                          <a:latin typeface="Arial" panose="020B0604020202020204" pitchFamily="34" charset="0"/>
                          <a:cs typeface="Arial" panose="020B0604020202020204" pitchFamily="34" charset="0"/>
                        </a:rPr>
                        <a:t>Manualmente e via Sistema</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200" b="0">
                          <a:solidFill>
                            <a:srgbClr val="000000"/>
                          </a:solidFill>
                          <a:latin typeface="Arial" panose="020B0604020202020204" pitchFamily="34" charset="0"/>
                          <a:cs typeface="Arial" panose="020B0604020202020204" pitchFamily="34" charset="0"/>
                        </a:rPr>
                        <a:t>Não se aplica</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045629">
                <a:tc vMerge="1">
                  <a:tcPr marL="12700" marR="12700" marT="12688" marB="45679"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5">
                  <a:txBody>
                    <a:bodyPr/>
                    <a:lstStyle/>
                    <a:p>
                      <a:pPr indent="0" algn="ctr">
                        <a:buNone/>
                      </a:pPr>
                      <a:r>
                        <a:rPr lang="en-US" sz="1200" b="0" dirty="0" err="1">
                          <a:solidFill>
                            <a:srgbClr val="000000"/>
                          </a:solidFill>
                          <a:latin typeface="Arial" panose="020B0604020202020204" pitchFamily="34" charset="0"/>
                          <a:cs typeface="Arial" panose="020B0604020202020204" pitchFamily="34" charset="0"/>
                        </a:rPr>
                        <a:t>Melhorar</a:t>
                      </a:r>
                      <a:r>
                        <a:rPr lang="en-US" sz="1200" b="0" dirty="0">
                          <a:solidFill>
                            <a:srgbClr val="000000"/>
                          </a:solidFill>
                          <a:latin typeface="Arial" panose="020B0604020202020204" pitchFamily="34" charset="0"/>
                          <a:cs typeface="Arial" panose="020B0604020202020204" pitchFamily="34" charset="0"/>
                        </a:rPr>
                        <a:t> </a:t>
                      </a:r>
                      <a:r>
                        <a:rPr lang="en-US" sz="1200" b="0" dirty="0" err="1">
                          <a:solidFill>
                            <a:srgbClr val="000000"/>
                          </a:solidFill>
                          <a:latin typeface="Arial" panose="020B0604020202020204" pitchFamily="34" charset="0"/>
                          <a:cs typeface="Arial" panose="020B0604020202020204" pitchFamily="34" charset="0"/>
                        </a:rPr>
                        <a:t>equipamentos</a:t>
                      </a:r>
                      <a:r>
                        <a:rPr lang="en-US" sz="1200" b="0" dirty="0">
                          <a:solidFill>
                            <a:srgbClr val="000000"/>
                          </a:solidFill>
                          <a:latin typeface="Arial" panose="020B0604020202020204" pitchFamily="34" charset="0"/>
                          <a:cs typeface="Arial" panose="020B0604020202020204" pitchFamily="34" charset="0"/>
                        </a:rPr>
                        <a:t> de </a:t>
                      </a:r>
                      <a:r>
                        <a:rPr lang="en-US" sz="1200" b="0" dirty="0" err="1">
                          <a:solidFill>
                            <a:srgbClr val="000000"/>
                          </a:solidFill>
                          <a:latin typeface="Arial" panose="020B0604020202020204" pitchFamily="34" charset="0"/>
                          <a:cs typeface="Arial" panose="020B0604020202020204" pitchFamily="34" charset="0"/>
                        </a:rPr>
                        <a:t>Trabalho</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Contratação/Renovação de empresa para o fornecimento de licença de uso de sistema de cálculos previdenciários.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Prestar serviço dentro das normas Previdenciárias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4º trimestre 2026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Dispensa de Licitação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90442">
                <a:tc vMerge="1">
                  <a:tcPr marL="12700" marR="12700" marT="12688" marB="45679"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 Aquisição de Materiais de Expediente e Limpeza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Dar condições adequadas de trabalho ao servidor</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3º trimestre 2026 e 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00085">
                <a:tc vMerge="1">
                  <a:tcPr marL="12700" marR="12700" marT="12688" marB="45679"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Aquisição de Vale-transporte para os servidores ativos e estagiários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Dar condições adequadas de trabalho ao servidor</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Mensal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72857">
                <a:tc vMerge="1">
                  <a:tcPr marL="12700" marR="12700" marT="12688" marB="45679"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Aquisição de bens móveis, equipamentos e vestuários (uniformes) para os servidores da autarquia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qualidade do ambiente de trabalho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3º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licitatório/Dispensa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72857">
                <a:tc vMerge="1">
                  <a:tcPr marL="12700" marR="12700" marT="12688" marB="45679"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marL="12700" marR="12700" marT="12688" marB="456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Renovação de Serviços de Impressão, cópia e Digitalização e Locação de Equipamentos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Compras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a:solidFill>
                            <a:srgbClr val="000000"/>
                          </a:solidFill>
                          <a:effectLst/>
                          <a:latin typeface="Arial" panose="020B0604020202020204" pitchFamily="34" charset="0"/>
                        </a:rPr>
                        <a:t>Dar condiçoes adequadas de trabalho ao servidor</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3º trimestre 2026</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Dispensa de Licitação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9154"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49155"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499268" y="634181"/>
          <a:ext cx="11443495" cy="5772517"/>
        </p:xfrm>
        <a:graphic>
          <a:graphicData uri="http://schemas.openxmlformats.org/drawingml/2006/table">
            <a:tbl>
              <a:tblPr firstRow="1" bandRow="1">
                <a:tableStyleId>{5C22544A-7EE6-4342-B048-85BDC9FD1C3A}</a:tableStyleId>
              </a:tblPr>
              <a:tblGrid>
                <a:gridCol w="811534"/>
                <a:gridCol w="1624525"/>
                <a:gridCol w="1919250"/>
                <a:gridCol w="1340567"/>
                <a:gridCol w="661531"/>
                <a:gridCol w="1520548"/>
                <a:gridCol w="915675"/>
                <a:gridCol w="1461125"/>
                <a:gridCol w="1188740"/>
              </a:tblGrid>
              <a:tr h="422530">
                <a:tc>
                  <a:txBody>
                    <a:bodyPr/>
                    <a:lstStyle/>
                    <a:p>
                      <a:pPr indent="0" algn="ctr">
                        <a:buNone/>
                      </a:pPr>
                      <a:r>
                        <a:rPr lang="en-US" sz="1200" b="1" dirty="0" err="1">
                          <a:solidFill>
                            <a:srgbClr val="000000"/>
                          </a:solidFill>
                          <a:latin typeface="Arial" panose="020B0604020202020204" pitchFamily="34" charset="0"/>
                          <a:cs typeface="Arial" panose="020B0604020202020204" pitchFamily="34" charset="0"/>
                        </a:rPr>
                        <a:t>Área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Meta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Ação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Responsável</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Local</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Motivação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Período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Como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Recursos</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984739">
                <a:tc rowSpan="4">
                  <a:txBody>
                    <a:bodyPr/>
                    <a:lstStyle/>
                    <a:p>
                      <a:pPr indent="0" algn="ctr">
                        <a:buNone/>
                      </a:pPr>
                      <a:r>
                        <a:rPr lang="en-US" altLang="en-US" sz="1200" b="0" dirty="0" err="1">
                          <a:solidFill>
                            <a:srgbClr val="000000"/>
                          </a:solidFill>
                          <a:latin typeface="Arial" panose="020B0604020202020204" pitchFamily="34" charset="0"/>
                          <a:cs typeface="Arial" panose="020B0604020202020204" pitchFamily="34" charset="0"/>
                        </a:rPr>
                        <a:t>Administrativa</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algn="ctr" rtl="0" fontAlgn="ctr">
                        <a:buNone/>
                      </a:pPr>
                      <a:r>
                        <a:rPr lang="pt-BR" sz="1200" b="0" i="0" u="none" strike="noStrike" dirty="0">
                          <a:solidFill>
                            <a:srgbClr val="000000"/>
                          </a:solidFill>
                          <a:effectLst/>
                          <a:latin typeface="Arial" panose="020B0604020202020204" pitchFamily="34" charset="0"/>
                        </a:rPr>
                        <a:t>Capacitar 100% dos Conselheiros Titulares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Contratação de empresa para Aplicação de provas de certificação para diretores e conselheiros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Obrigatoriedade Secretaria Previdência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413802">
                <a:tc vMerge="1">
                  <a:tcPr marL="12700" marR="12700" marT="12698" marB="45713" anchor="ctr"/>
                </a:tc>
                <a:tc vMerge="1">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inscrições em cursos de Capacitações aos conselheiros.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ctr" latinLnBrk="0" hangingPunct="1">
                        <a:lnSpc>
                          <a:spcPct val="100000"/>
                        </a:lnSpc>
                        <a:spcBef>
                          <a:spcPts val="0"/>
                        </a:spcBef>
                        <a:spcAft>
                          <a:spcPts val="0"/>
                        </a:spcAft>
                        <a:buClrTx/>
                        <a:buSzTx/>
                        <a:buFontTx/>
                        <a:buNone/>
                        <a:defRPr/>
                      </a:pPr>
                      <a:r>
                        <a:rPr lang="en-US" altLang="en-US" sz="1200" b="0" kern="1200" dirty="0" err="1">
                          <a:solidFill>
                            <a:srgbClr val="000000"/>
                          </a:solidFill>
                          <a:latin typeface="Arial" panose="020B0604020202020204" pitchFamily="34" charset="0"/>
                          <a:ea typeface="+mn-ea"/>
                          <a:cs typeface="Arial" panose="020B0604020202020204" pitchFamily="34" charset="0"/>
                        </a:rPr>
                        <a:t>Melhorar</a:t>
                      </a:r>
                      <a:r>
                        <a:rPr lang="en-US" altLang="en-US" sz="1200" b="0" kern="1200" dirty="0">
                          <a:solidFill>
                            <a:srgbClr val="000000"/>
                          </a:solidFill>
                          <a:latin typeface="Arial" panose="020B0604020202020204" pitchFamily="34" charset="0"/>
                          <a:ea typeface="+mn-ea"/>
                          <a:cs typeface="Arial" panose="020B0604020202020204" pitchFamily="34" charset="0"/>
                        </a:rPr>
                        <a:t> a </a:t>
                      </a:r>
                      <a:r>
                        <a:rPr lang="en-US" altLang="en-US" sz="1200" b="0" kern="1200" dirty="0" err="1">
                          <a:solidFill>
                            <a:srgbClr val="000000"/>
                          </a:solidFill>
                          <a:latin typeface="Arial" panose="020B0604020202020204" pitchFamily="34" charset="0"/>
                          <a:ea typeface="+mn-ea"/>
                          <a:cs typeface="Arial" panose="020B0604020202020204" pitchFamily="34" charset="0"/>
                        </a:rPr>
                        <a:t>Capacitação</a:t>
                      </a:r>
                      <a:r>
                        <a:rPr lang="en-US" altLang="en-US" sz="1200" b="0" kern="1200" dirty="0">
                          <a:solidFill>
                            <a:srgbClr val="000000"/>
                          </a:solidFill>
                          <a:latin typeface="Arial" panose="020B0604020202020204" pitchFamily="34" charset="0"/>
                          <a:ea typeface="+mn-ea"/>
                          <a:cs typeface="Arial" panose="020B0604020202020204" pitchFamily="34" charset="0"/>
                        </a:rPr>
                        <a:t> e </a:t>
                      </a:r>
                      <a:r>
                        <a:rPr lang="en-US" altLang="en-US" sz="1200" b="0" kern="1200" dirty="0" err="1">
                          <a:solidFill>
                            <a:srgbClr val="000000"/>
                          </a:solidFill>
                          <a:latin typeface="Arial" panose="020B0604020202020204" pitchFamily="34" charset="0"/>
                          <a:ea typeface="+mn-ea"/>
                          <a:cs typeface="Arial" panose="020B0604020202020204" pitchFamily="34" charset="0"/>
                        </a:rPr>
                        <a:t>Obrigatoriedade</a:t>
                      </a:r>
                      <a:r>
                        <a:rPr lang="en-US" altLang="en-US" sz="1200" b="0" kern="1200" dirty="0">
                          <a:solidFill>
                            <a:srgbClr val="000000"/>
                          </a:solidFill>
                          <a:latin typeface="Arial" panose="020B0604020202020204" pitchFamily="34" charset="0"/>
                          <a:ea typeface="+mn-ea"/>
                          <a:cs typeface="Arial" panose="020B0604020202020204" pitchFamily="34" charset="0"/>
                        </a:rPr>
                        <a:t> da </a:t>
                      </a:r>
                      <a:r>
                        <a:rPr lang="en-US" altLang="en-US" sz="1200" b="0" kern="1200" dirty="0" err="1">
                          <a:solidFill>
                            <a:srgbClr val="000000"/>
                          </a:solidFill>
                          <a:latin typeface="Arial" panose="020B0604020202020204" pitchFamily="34" charset="0"/>
                          <a:ea typeface="+mn-ea"/>
                          <a:cs typeface="Arial" panose="020B0604020202020204" pitchFamily="34" charset="0"/>
                        </a:rPr>
                        <a:t>Secretaria</a:t>
                      </a:r>
                      <a:r>
                        <a:rPr lang="en-US" altLang="en-US" sz="1200" b="0" kern="1200" dirty="0">
                          <a:solidFill>
                            <a:srgbClr val="000000"/>
                          </a:solidFill>
                          <a:latin typeface="Arial" panose="020B0604020202020204" pitchFamily="34" charset="0"/>
                          <a:ea typeface="+mn-ea"/>
                          <a:cs typeface="Arial" panose="020B0604020202020204" pitchFamily="34" charset="0"/>
                        </a:rPr>
                        <a:t> de </a:t>
                      </a:r>
                      <a:r>
                        <a:rPr lang="en-US" altLang="en-US" sz="1200" b="0" kern="1200" dirty="0" err="1">
                          <a:solidFill>
                            <a:srgbClr val="000000"/>
                          </a:solidFill>
                          <a:latin typeface="Arial" panose="020B0604020202020204" pitchFamily="34" charset="0"/>
                          <a:ea typeface="+mn-ea"/>
                          <a:cs typeface="Arial" panose="020B0604020202020204" pitchFamily="34" charset="0"/>
                        </a:rPr>
                        <a:t>Previdência</a:t>
                      </a:r>
                      <a:endParaRPr lang="en-US" altLang="en-US" sz="1200" b="0" kern="1200" dirty="0">
                        <a:solidFill>
                          <a:srgbClr val="000000"/>
                        </a:solidFill>
                        <a:latin typeface="Arial" panose="020B0604020202020204" pitchFamily="34" charset="0"/>
                        <a:ea typeface="+mn-ea"/>
                        <a:cs typeface="Arial" panose="020B0604020202020204" pitchFamily="34" charset="0"/>
                      </a:endParaRPr>
                    </a:p>
                    <a:p>
                      <a:pPr marL="0" indent="0" algn="ctr" defTabSz="457200" rtl="0" eaLnBrk="1" fontAlgn="ctr" latinLnBrk="0" hangingPunct="1">
                        <a:buNone/>
                      </a:pPr>
                      <a:endParaRPr lang="pt-BR" sz="1200" b="0" kern="1200" dirty="0">
                        <a:solidFill>
                          <a:srgbClr val="000000"/>
                        </a:solidFill>
                        <a:latin typeface="Arial" panose="020B0604020202020204" pitchFamily="34" charset="0"/>
                        <a:ea typeface="+mn-ea"/>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noFill/>
                  </a:tcPr>
                </a:tc>
                <a:tc>
                  <a:txBody>
                    <a:bodyPr/>
                    <a:lstStyle/>
                    <a:p>
                      <a:pPr marL="0" indent="0" algn="ctr" defTabSz="457200" rtl="0" eaLnBrk="1" fontAlgn="ctr" latinLnBrk="0" hangingPunct="1">
                        <a:buNone/>
                      </a:pPr>
                      <a:r>
                        <a:rPr lang="pt-BR" sz="1200" b="0" kern="1200" dirty="0">
                          <a:solidFill>
                            <a:srgbClr val="000000"/>
                          </a:solidFill>
                          <a:latin typeface="Arial" panose="020B0604020202020204" pitchFamily="34" charset="0"/>
                          <a:ea typeface="+mn-ea"/>
                          <a:cs typeface="Arial" panose="020B0604020202020204" pitchFamily="34" charset="0"/>
                        </a:rPr>
                        <a:t>Durante ano 2026/2027</a:t>
                      </a:r>
                      <a:endParaRPr lang="pt-BR" sz="1200" b="0" kern="1200" dirty="0">
                        <a:solidFill>
                          <a:srgbClr val="000000"/>
                        </a:solidFill>
                        <a:latin typeface="Arial" panose="020B0604020202020204" pitchFamily="34" charset="0"/>
                        <a:ea typeface="+mn-ea"/>
                        <a:cs typeface="Arial" panose="020B0604020202020204" pitchFamily="34" charset="0"/>
                      </a:endParaRPr>
                    </a:p>
                  </a:txBody>
                  <a:tcPr marL="9525" marR="9525" marT="9525" marB="0" anchor="ctr">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Através de cursos e treinamentos e provas de certificações promovido por empresas credenciadas pelo Ministério do Governo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237238">
                <a:tc vMerge="1">
                  <a:tcPr marL="12700" marR="12700" marT="12698" marB="45713"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marL="12700" marR="12700" marT="12698" marB="4571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Elaborar processo de Dispensa de Licitação à contratação de empresa para curso de certificação de Diretores e Conselheiros de RPPS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p>
                      <a:pPr indent="0" algn="ctr">
                        <a:buNone/>
                      </a:pP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200" b="0" dirty="0" err="1">
                          <a:solidFill>
                            <a:srgbClr val="000000"/>
                          </a:solidFill>
                          <a:latin typeface="Arial" panose="020B0604020202020204" pitchFamily="34" charset="0"/>
                          <a:cs typeface="Arial" panose="020B0604020202020204" pitchFamily="34" charset="0"/>
                        </a:rPr>
                        <a:t>Sede</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indent="0" algn="ctr">
                        <a:buNone/>
                      </a:pPr>
                      <a:r>
                        <a:rPr lang="en-US" altLang="en-US" sz="1200" b="0" dirty="0" err="1">
                          <a:solidFill>
                            <a:srgbClr val="000000"/>
                          </a:solidFill>
                          <a:latin typeface="Arial" panose="020B0604020202020204" pitchFamily="34" charset="0"/>
                          <a:cs typeface="Arial" panose="020B0604020202020204" pitchFamily="34" charset="0"/>
                        </a:rPr>
                        <a:t>Melhorar</a:t>
                      </a:r>
                      <a:r>
                        <a:rPr lang="en-US" altLang="en-US" sz="1200" b="0" dirty="0">
                          <a:solidFill>
                            <a:srgbClr val="000000"/>
                          </a:solidFill>
                          <a:latin typeface="Arial" panose="020B0604020202020204" pitchFamily="34" charset="0"/>
                          <a:cs typeface="Arial" panose="020B0604020202020204" pitchFamily="34" charset="0"/>
                        </a:rPr>
                        <a:t> a </a:t>
                      </a:r>
                      <a:r>
                        <a:rPr lang="en-US" altLang="en-US" sz="1200" b="0" dirty="0" err="1">
                          <a:solidFill>
                            <a:srgbClr val="000000"/>
                          </a:solidFill>
                          <a:latin typeface="Arial" panose="020B0604020202020204" pitchFamily="34" charset="0"/>
                          <a:cs typeface="Arial" panose="020B0604020202020204" pitchFamily="34" charset="0"/>
                        </a:rPr>
                        <a:t>Capacitação</a:t>
                      </a:r>
                      <a:r>
                        <a:rPr lang="en-US" altLang="en-US" sz="1200" b="0" dirty="0">
                          <a:solidFill>
                            <a:srgbClr val="000000"/>
                          </a:solidFill>
                          <a:latin typeface="Arial" panose="020B0604020202020204" pitchFamily="34" charset="0"/>
                          <a:cs typeface="Arial" panose="020B0604020202020204" pitchFamily="34" charset="0"/>
                        </a:rPr>
                        <a:t> e </a:t>
                      </a:r>
                      <a:r>
                        <a:rPr lang="en-US" altLang="en-US" sz="1200" b="0" dirty="0" err="1">
                          <a:solidFill>
                            <a:srgbClr val="000000"/>
                          </a:solidFill>
                          <a:latin typeface="Arial" panose="020B0604020202020204" pitchFamily="34" charset="0"/>
                          <a:cs typeface="Arial" panose="020B0604020202020204" pitchFamily="34" charset="0"/>
                        </a:rPr>
                        <a:t>Obrigatoriedade</a:t>
                      </a:r>
                      <a:r>
                        <a:rPr lang="en-US" altLang="en-US" sz="1200" b="0" dirty="0">
                          <a:solidFill>
                            <a:srgbClr val="000000"/>
                          </a:solidFill>
                          <a:latin typeface="Arial" panose="020B0604020202020204" pitchFamily="34" charset="0"/>
                          <a:cs typeface="Arial" panose="020B0604020202020204" pitchFamily="34" charset="0"/>
                        </a:rPr>
                        <a:t> da </a:t>
                      </a:r>
                      <a:r>
                        <a:rPr lang="en-US" altLang="en-US" sz="1200" b="0" dirty="0" err="1">
                          <a:solidFill>
                            <a:srgbClr val="000000"/>
                          </a:solidFill>
                          <a:latin typeface="Arial" panose="020B0604020202020204" pitchFamily="34" charset="0"/>
                          <a:cs typeface="Arial" panose="020B0604020202020204" pitchFamily="34" charset="0"/>
                        </a:rPr>
                        <a:t>Secretaria</a:t>
                      </a:r>
                      <a:r>
                        <a:rPr lang="en-US" altLang="en-US" sz="1200" b="0" dirty="0">
                          <a:solidFill>
                            <a:srgbClr val="000000"/>
                          </a:solidFill>
                          <a:latin typeface="Arial" panose="020B0604020202020204" pitchFamily="34" charset="0"/>
                          <a:cs typeface="Arial" panose="020B0604020202020204" pitchFamily="34" charset="0"/>
                        </a:rPr>
                        <a:t> de </a:t>
                      </a:r>
                      <a:r>
                        <a:rPr lang="en-US" altLang="en-US" sz="1200" b="0" dirty="0" err="1">
                          <a:solidFill>
                            <a:srgbClr val="000000"/>
                          </a:solidFill>
                          <a:latin typeface="Arial" panose="020B0604020202020204" pitchFamily="34" charset="0"/>
                          <a:cs typeface="Arial" panose="020B0604020202020204" pitchFamily="34" charset="0"/>
                        </a:rPr>
                        <a:t>Previdência</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p>
                      <a:pPr indent="0" algn="ctr">
                        <a:buNone/>
                      </a:pP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p>
                      <a:pPr indent="0" algn="ctr">
                        <a:buNone/>
                      </a:pP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266934">
                <a:tc vMerge="1">
                  <a:tcPr marL="12700" marR="12700" marT="12698" marB="45713"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treinamentos e capacitações.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Realizar inscrições em cursos de Capacitações aos conselheiros.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capacitação e conselheiros e Obrigatoriedade do Pró Gestão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Durante ano 2026/2027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Através de cursos e treinamentos, provas de certificações promovido por empresas credenciadas pelo Ministério do Governo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1202"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1203"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2" name="Espaço Reservado para Conteúdo 1"/>
          <p:cNvGraphicFramePr>
            <a:graphicFrameLocks noGrp="1"/>
          </p:cNvGraphicFramePr>
          <p:nvPr>
            <p:ph idx="1" hasCustomPrompt="1"/>
          </p:nvPr>
        </p:nvGraphicFramePr>
        <p:xfrm>
          <a:off x="354013" y="665877"/>
          <a:ext cx="11480799" cy="5289655"/>
        </p:xfrm>
        <a:graphic>
          <a:graphicData uri="http://schemas.openxmlformats.org/drawingml/2006/table">
            <a:tbl>
              <a:tblPr firstRow="1" bandRow="1">
                <a:tableStyleId>{5C22544A-7EE6-4342-B048-85BDC9FD1C3A}</a:tableStyleId>
              </a:tblPr>
              <a:tblGrid>
                <a:gridCol w="502638"/>
                <a:gridCol w="1941362"/>
                <a:gridCol w="1917198"/>
                <a:gridCol w="1353245"/>
                <a:gridCol w="663688"/>
                <a:gridCol w="1525505"/>
                <a:gridCol w="918660"/>
                <a:gridCol w="1261824"/>
                <a:gridCol w="1396679"/>
              </a:tblGrid>
              <a:tr h="542130">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Área</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pitchFamily="34" charset="0"/>
                          <a:cs typeface="Arial" panose="020B0604020202020204" pitchFamily="34" charset="0"/>
                        </a:rPr>
                        <a:t>Meta</a:t>
                      </a:r>
                      <a:endParaRPr lang="en-US" altLang="en-US" sz="1200" b="1" dirty="0">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Ação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Responsável</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Local</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Motivação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Período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Como</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pitchFamily="34" charset="0"/>
                          <a:cs typeface="Arial" panose="020B0604020202020204" pitchFamily="34" charset="0"/>
                        </a:rPr>
                        <a:t>Recursos</a:t>
                      </a:r>
                      <a:endParaRPr lang="en-US" altLang="en-US" sz="1200" b="1">
                        <a:solidFill>
                          <a:srgbClr val="000000"/>
                        </a:solidFill>
                        <a:latin typeface="Arial" panose="020B0604020202020204" pitchFamily="34" charset="0"/>
                        <a:cs typeface="Arial" panose="020B0604020202020204" pitchFamily="34" charset="0"/>
                      </a:endParaRPr>
                    </a:p>
                  </a:txBody>
                  <a:tcPr marL="12700" marR="12700" marT="12698" marB="45713"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r>
              <a:tr h="962538">
                <a:tc rowSpan="5">
                  <a:txBody>
                    <a:bodyPr/>
                    <a:lstStyle/>
                    <a:p>
                      <a:pPr indent="0" algn="ctr">
                        <a:buNone/>
                      </a:pPr>
                      <a:r>
                        <a:rPr lang="en-US" altLang="en-US" sz="1200" b="0" dirty="0" err="1">
                          <a:solidFill>
                            <a:srgbClr val="000000"/>
                          </a:solidFill>
                          <a:latin typeface="Arial" panose="020B0604020202020204" pitchFamily="34" charset="0"/>
                          <a:cs typeface="Arial" panose="020B0604020202020204" pitchFamily="34" charset="0"/>
                        </a:rPr>
                        <a:t>Administrativa</a:t>
                      </a:r>
                      <a:endParaRPr lang="en-US" altLang="en-US" sz="1200" b="0" dirty="0">
                        <a:solidFill>
                          <a:srgbClr val="000000"/>
                        </a:solidFill>
                        <a:latin typeface="Arial" panose="020B0604020202020204" pitchFamily="34" charset="0"/>
                        <a:cs typeface="Arial" panose="020B0604020202020204" pitchFamily="34" charset="0"/>
                      </a:endParaRPr>
                    </a:p>
                  </a:txBody>
                  <a:tcPr marL="12700" marR="12700" marT="12698" marB="45713"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Manter Vigilância Monitorada 24 horas com Sistema de Alarme para o Edifício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Renovando serviços de Serviço de Vigilância Monitorada 24 horas com Sistema de Alarme para o Edifício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Manter Seguro Patrimônio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licitatório/Dispensa</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9812">
                <a:tc vMerge="1">
                  <a:tcPr/>
                </a:tc>
                <a:tc rowSpan="2">
                  <a:txBody>
                    <a:bodyPr/>
                    <a:lstStyle/>
                    <a:p>
                      <a:pPr algn="ctr" fontAlgn="ctr">
                        <a:buNone/>
                      </a:pPr>
                      <a:r>
                        <a:rPr lang="pt-BR" sz="1200" b="0" i="0" u="none" strike="noStrike" dirty="0">
                          <a:solidFill>
                            <a:srgbClr val="000000"/>
                          </a:solidFill>
                          <a:effectLst/>
                          <a:latin typeface="Arial" panose="020B0604020202020204" pitchFamily="34" charset="0"/>
                        </a:rPr>
                        <a:t>Melhorar a estrutura Física da Autarquia</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Aquisição de novas estruturas (móveis)</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 </a:t>
                      </a:r>
                      <a:endParaRPr lang="pt-BR" sz="1200" b="0" i="0" u="none" strike="noStrike" dirty="0">
                        <a:solidFill>
                          <a:srgbClr val="000000"/>
                        </a:solidFill>
                        <a:effectLst/>
                        <a:latin typeface="Arial" panose="020B0604020202020204" pitchFamily="34" charset="0"/>
                      </a:endParaRPr>
                    </a:p>
                    <a:p>
                      <a:pPr algn="ctr" rtl="0" fontAlgn="ctr">
                        <a:buNone/>
                      </a:pP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imagem institucional e ambiente interno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Processo licitatório/Dispensa</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3505">
                <a:tc vMerge="1">
                  <a:tcPr/>
                </a:tc>
                <a:tc vMerge="1">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Renovação processo para aquisição de água mineral</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Atendimento aos servidores e segurados</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licitatório/Dispensa</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3505">
                <a:tc vMerge="1">
                  <a:tcPr marL="12700" marR="12700" marT="12698"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Locação de Imóvel </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Realizar processo de Licitação para locação/renovação de Imóvel </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qualidade do ambiente de trabalho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4º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licitatório</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5870">
                <a:tc vMerge="1">
                  <a:tcPr marL="12700" marR="12700" marT="12698"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Manter Relatórios Atualizados</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Realizar Relatório de Governança Corporativa</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Melhorar Prática de Gestão</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1º trimestre 2026 e 2027</a:t>
                      </a:r>
                      <a:endParaRPr lang="pt-BR" sz="1200" b="0"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Manualmente atualizando as informações</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2226"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2227"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4" name="Espaço Reservado para Conteúdo 3"/>
          <p:cNvGraphicFramePr>
            <a:graphicFrameLocks noGrp="1"/>
          </p:cNvGraphicFramePr>
          <p:nvPr>
            <p:ph idx="1" hasCustomPrompt="1"/>
          </p:nvPr>
        </p:nvGraphicFramePr>
        <p:xfrm>
          <a:off x="249238" y="693738"/>
          <a:ext cx="11828462" cy="5320930"/>
        </p:xfrm>
        <a:graphic>
          <a:graphicData uri="http://schemas.openxmlformats.org/drawingml/2006/table">
            <a:tbl>
              <a:tblPr firstRow="1" bandRow="1">
                <a:tableStyleId>{5C22544A-7EE6-4342-B048-85BDC9FD1C3A}</a:tableStyleId>
              </a:tblPr>
              <a:tblGrid>
                <a:gridCol w="1015574"/>
                <a:gridCol w="1918308"/>
                <a:gridCol w="1865207"/>
                <a:gridCol w="1208808"/>
                <a:gridCol w="817919"/>
                <a:gridCol w="1561344"/>
                <a:gridCol w="1034013"/>
                <a:gridCol w="1161606"/>
                <a:gridCol w="1245683"/>
              </a:tblGrid>
              <a:tr h="510777">
                <a:tc>
                  <a:txBody>
                    <a:bodyPr/>
                    <a:lstStyle/>
                    <a:p>
                      <a:pPr indent="0" algn="ctr">
                        <a:buNone/>
                      </a:pPr>
                      <a:r>
                        <a:rPr lang="en-US" sz="1200" b="1">
                          <a:solidFill>
                            <a:srgbClr val="000000"/>
                          </a:solidFill>
                          <a:latin typeface="Arial" panose="020B0604020202020204" charset="-122"/>
                        </a:rPr>
                        <a:t>Área</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charset="-122"/>
                        </a:rPr>
                        <a:t>Meta</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Responsável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Local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Motivação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Período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Como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Recursos</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083482">
                <a:tc rowSpan="5">
                  <a:txBody>
                    <a:bodyPr/>
                    <a:lstStyle/>
                    <a:p>
                      <a:pPr indent="0" algn="ctr">
                        <a:buNone/>
                      </a:pPr>
                      <a:r>
                        <a:rPr lang="en-US" altLang="en-US" sz="1200" b="0" dirty="0" err="1">
                          <a:solidFill>
                            <a:srgbClr val="000000"/>
                          </a:solidFill>
                          <a:latin typeface="Arial" panose="020B0604020202020204" charset="-122"/>
                        </a:rPr>
                        <a:t>Todas</a:t>
                      </a:r>
                      <a:r>
                        <a:rPr lang="en-US" altLang="en-US" sz="1200" b="0" dirty="0">
                          <a:solidFill>
                            <a:srgbClr val="000000"/>
                          </a:solidFill>
                          <a:latin typeface="Arial" panose="020B0604020202020204" charset="-122"/>
                        </a:rPr>
                        <a:t> as </a:t>
                      </a:r>
                      <a:r>
                        <a:rPr lang="en-US" altLang="en-US" sz="1200" b="0" dirty="0" err="1">
                          <a:solidFill>
                            <a:srgbClr val="000000"/>
                          </a:solidFill>
                          <a:latin typeface="Arial" panose="020B0604020202020204" charset="-122"/>
                        </a:rPr>
                        <a:t>áreas</a:t>
                      </a:r>
                      <a:endParaRPr lang="en-US" altLang="en-US" sz="1200" b="0" dirty="0">
                        <a:solidFill>
                          <a:srgbClr val="000000"/>
                        </a:solidFill>
                        <a:latin typeface="Arial" panose="020B0604020202020204" charset="-122"/>
                      </a:endParaRPr>
                    </a:p>
                  </a:txBody>
                  <a:tcPr marL="12701" marR="12701" marT="12699" marB="45717"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Acompanhamento dos processos internos junto aos tribunais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contratação/renovação de empresa especializada em busca e envio de recortes eletrônicos de Diários Oficiais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Executiva/Departamento Jurídico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Estar regular perante aos órgãos fiscalizadores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licitatório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Orçamento 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958750">
                <a:tc vMerge="1">
                  <a:tcPr/>
                </a:tc>
                <a:tc>
                  <a:txBody>
                    <a:bodyPr/>
                    <a:lstStyle/>
                    <a:p>
                      <a:pPr algn="ctr" fontAlgn="ctr">
                        <a:buNone/>
                      </a:pPr>
                      <a:r>
                        <a:rPr lang="pt-BR" sz="1200" b="0" i="0" u="none" strike="noStrike" dirty="0">
                          <a:solidFill>
                            <a:srgbClr val="000000"/>
                          </a:solidFill>
                          <a:effectLst/>
                          <a:latin typeface="Arial" panose="020B0604020202020204" pitchFamily="34" charset="0"/>
                        </a:rPr>
                        <a:t>Estar regular perante o Sistema SIAFIC</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Contratação/Renovação de Serviços Único e Integrado de Execução Orçamentária e Contábil</a:t>
                      </a:r>
                      <a:endParaRPr lang="pt-BR" sz="1200" b="0" i="0" u="none" strike="noStrike" dirty="0">
                        <a:solidFill>
                          <a:srgbClr val="000000"/>
                        </a:solidFill>
                        <a:effectLst/>
                        <a:latin typeface="Arial" panose="020B0604020202020204" pitchFamily="34" charset="0"/>
                      </a:endParaRPr>
                    </a:p>
                    <a:p>
                      <a:pPr algn="ctr" fontAlgn="ctr">
                        <a:buNone/>
                      </a:pP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Compras e Ente Municipal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Estar regular perante aos órgãos fiscalizadores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licitatório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262508">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ctr" fontAlgn="ctr">
                        <a:buNone/>
                      </a:pPr>
                      <a:r>
                        <a:rPr lang="pt-BR" sz="1200" b="0" i="0" u="none" strike="noStrike" dirty="0">
                          <a:solidFill>
                            <a:srgbClr val="000000"/>
                          </a:solidFill>
                          <a:effectLst/>
                          <a:latin typeface="Arial" panose="020B0604020202020204" pitchFamily="34" charset="0"/>
                        </a:rPr>
                        <a:t>Contratação/Renovação de Serviços Estratégicos de Tecnologia da Informação - Empresa de Tecnologia e Informações da Previdência – DATAPREV S/A,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Manter atualizado o cadastro de todos os benefícios objeto de compensação financeira e apurar o montante devido pelos regimes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 Administrativo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Receber Valores Pendentes de compensação previdenciário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1º trimestre 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Através do Sistema COMPREV</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04456">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ctr" rtl="0" fontAlgn="ctr">
                        <a:buNone/>
                      </a:pPr>
                      <a:r>
                        <a:rPr lang="pt-BR" sz="1200" b="0" i="0" u="none" strike="noStrike" dirty="0">
                          <a:solidFill>
                            <a:srgbClr val="000000"/>
                          </a:solidFill>
                          <a:effectLst/>
                          <a:latin typeface="Arial" panose="020B0604020202020204" pitchFamily="34" charset="0"/>
                        </a:rPr>
                        <a:t>Renovação do Certificado de Regularidade Previdenciária (CRP)</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Alimentação e encaminhamento mensal dos sistemas fiscalizadores (DATAPREV/TC-PR)</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 Contabilidade, Jurídico e Administrativo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Estar regular perante aos órgãos fiscalizadores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Diário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Alimentando os sistemas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47908">
                <a:tc vMerge="1">
                  <a:tcPr marL="12701" marR="12701" marT="12699" marB="45717"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B w="6350" cap="flat" cmpd="sng">
                      <a:solidFill>
                        <a:srgbClr val="000000"/>
                      </a:solidFill>
                      <a:prstDash val="solid"/>
                      <a:headEnd type="none" w="med" len="med"/>
                      <a:tailEnd type="none" w="med" len="med"/>
                    </a:lnB>
                  </a:tcPr>
                </a:tc>
                <a:tc>
                  <a:txBody>
                    <a:bodyPr/>
                    <a:lstStyle/>
                    <a:p>
                      <a:pPr algn="ctr" rtl="0" fontAlgn="ctr">
                        <a:buNone/>
                      </a:pPr>
                      <a:r>
                        <a:rPr lang="pt-BR" sz="1200" b="0" i="0" u="none" strike="noStrike" dirty="0">
                          <a:solidFill>
                            <a:srgbClr val="000000"/>
                          </a:solidFill>
                          <a:effectLst/>
                          <a:latin typeface="Arial" panose="020B0604020202020204" pitchFamily="34" charset="0"/>
                        </a:rPr>
                        <a:t>Filiação com Instituições Previdenciárias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Renovação com APEPREV e Filiação com ABIPEM</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Compras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Estar atualizado sobre assuntos previdenciários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1 e 2º trimestre 2026 e 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Orçamento 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3250"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3251"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4" name="Espaço Reservado para Conteúdo 3"/>
          <p:cNvGraphicFramePr>
            <a:graphicFrameLocks noGrp="1"/>
          </p:cNvGraphicFramePr>
          <p:nvPr>
            <p:ph idx="1" hasCustomPrompt="1"/>
          </p:nvPr>
        </p:nvGraphicFramePr>
        <p:xfrm>
          <a:off x="381000" y="979056"/>
          <a:ext cx="11455401" cy="4939146"/>
        </p:xfrm>
        <a:graphic>
          <a:graphicData uri="http://schemas.openxmlformats.org/drawingml/2006/table">
            <a:tbl>
              <a:tblPr firstRow="1" bandRow="1">
                <a:tableStyleId>{5C22544A-7EE6-4342-B048-85BDC9FD1C3A}</a:tableStyleId>
              </a:tblPr>
              <a:tblGrid>
                <a:gridCol w="983544"/>
                <a:gridCol w="1857805"/>
                <a:gridCol w="1806380"/>
                <a:gridCol w="1170682"/>
                <a:gridCol w="792122"/>
                <a:gridCol w="1512101"/>
                <a:gridCol w="1001401"/>
                <a:gridCol w="1124970"/>
                <a:gridCol w="1206396"/>
              </a:tblGrid>
              <a:tr h="605829">
                <a:tc>
                  <a:txBody>
                    <a:bodyPr/>
                    <a:lstStyle/>
                    <a:p>
                      <a:pPr indent="0" algn="ctr">
                        <a:buNone/>
                      </a:pPr>
                      <a:r>
                        <a:rPr lang="en-US" sz="1200" b="1" dirty="0" err="1">
                          <a:solidFill>
                            <a:srgbClr val="000000"/>
                          </a:solidFill>
                          <a:latin typeface="Arial" panose="020B0604020202020204" charset="-122"/>
                        </a:rPr>
                        <a:t>Área</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charset="-122"/>
                        </a:rPr>
                        <a:t>Meta</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Responsável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Local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Motivação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Período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Como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Recursos</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238706">
                <a:tc rowSpan="4">
                  <a:txBody>
                    <a:bodyPr/>
                    <a:lstStyle/>
                    <a:p>
                      <a:pPr indent="0" algn="ctr">
                        <a:buNone/>
                      </a:pPr>
                      <a:r>
                        <a:rPr lang="en-US" altLang="en-US" sz="1200" b="0" dirty="0" err="1">
                          <a:solidFill>
                            <a:srgbClr val="000000"/>
                          </a:solidFill>
                          <a:latin typeface="Arial" panose="020B0604020202020204" charset="-122"/>
                        </a:rPr>
                        <a:t>Todas</a:t>
                      </a:r>
                      <a:r>
                        <a:rPr lang="en-US" altLang="en-US" sz="1200" b="0" dirty="0">
                          <a:solidFill>
                            <a:srgbClr val="000000"/>
                          </a:solidFill>
                          <a:latin typeface="Arial" panose="020B0604020202020204" charset="-122"/>
                        </a:rPr>
                        <a:t> as </a:t>
                      </a:r>
                      <a:r>
                        <a:rPr lang="en-US" altLang="en-US" sz="1200" b="0" dirty="0" err="1">
                          <a:solidFill>
                            <a:srgbClr val="000000"/>
                          </a:solidFill>
                          <a:latin typeface="Arial" panose="020B0604020202020204" charset="-122"/>
                        </a:rPr>
                        <a:t>áreas</a:t>
                      </a:r>
                      <a:endParaRPr lang="en-US" altLang="en-US" sz="1200" b="0" dirty="0">
                        <a:solidFill>
                          <a:srgbClr val="000000"/>
                        </a:solidFill>
                        <a:latin typeface="Arial" panose="020B0604020202020204" charset="-122"/>
                      </a:endParaRPr>
                    </a:p>
                  </a:txBody>
                  <a:tcPr marL="12701" marR="12701" marT="12699" marB="45717"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Realização 1º Seminário Previdenciário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Dar ferramentas/cursos aos ativos e inativos sobre educação previdenciária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Obrigatoriedade do Pró Gestão Nível II</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3º trimestre 2026 e 2027</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Montar um grupo de trabalho para realização do evento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137167">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ctr" rtl="0" fontAlgn="ctr">
                        <a:buNone/>
                      </a:pPr>
                      <a:r>
                        <a:rPr lang="pt-BR" sz="1200" b="0" i="0" u="none" strike="noStrike" dirty="0">
                          <a:solidFill>
                            <a:srgbClr val="000000"/>
                          </a:solidFill>
                          <a:effectLst/>
                          <a:latin typeface="Arial" panose="020B0604020202020204" pitchFamily="34" charset="0"/>
                        </a:rPr>
                        <a:t>Homenagear os Inativos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entrega de homenagem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Assistência Social e Benefícios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Sede/Prefeitura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Demonstrar o agradecimento pelo serviço realizado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Mensal</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Junto com a Prefeitura mensalmente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Ente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78722">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Realização de Palestras sobre </a:t>
                      </a:r>
                      <a:r>
                        <a:rPr lang="pt-BR" sz="1200" b="0" i="0" u="none" strike="noStrike" dirty="0" err="1">
                          <a:solidFill>
                            <a:srgbClr val="000000"/>
                          </a:solidFill>
                          <a:effectLst/>
                          <a:latin typeface="Arial" panose="020B0604020202020204" pitchFamily="34" charset="0"/>
                        </a:rPr>
                        <a:t>Pré</a:t>
                      </a:r>
                      <a:r>
                        <a:rPr lang="pt-BR" sz="1200" b="0" i="0" u="none" strike="noStrike" dirty="0">
                          <a:solidFill>
                            <a:srgbClr val="000000"/>
                          </a:solidFill>
                          <a:effectLst/>
                          <a:latin typeface="Arial" panose="020B0604020202020204" pitchFamily="34" charset="0"/>
                        </a:rPr>
                        <a:t> Aposentadoria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palestras aos servidores ativos sobre o processo de </a:t>
                      </a:r>
                      <a:r>
                        <a:rPr lang="pt-BR" sz="1200" b="0" i="0" u="none" strike="noStrike" dirty="0" err="1">
                          <a:solidFill>
                            <a:srgbClr val="000000"/>
                          </a:solidFill>
                          <a:effectLst/>
                          <a:latin typeface="Arial" panose="020B0604020202020204" pitchFamily="34" charset="0"/>
                        </a:rPr>
                        <a:t>pré</a:t>
                      </a:r>
                      <a:r>
                        <a:rPr lang="pt-BR" sz="1200" b="0" i="0" u="none" strike="noStrike" dirty="0">
                          <a:solidFill>
                            <a:srgbClr val="000000"/>
                          </a:solidFill>
                          <a:effectLst/>
                          <a:latin typeface="Arial" panose="020B0604020202020204" pitchFamily="34" charset="0"/>
                        </a:rPr>
                        <a:t> aposentadoria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Diretoria Executiva/Assistencia Social/Ente Municipal</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Sede/Prefeitura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Preparação para aposentadoria e Obrigatoriedade do Pró Gestão Nível II</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Durante ano 2026/2027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Montar um grupo de trabalho para realização do evento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Ente e Taxa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978722">
                <a:tc vMerge="1">
                  <a:tcPr marL="12701" marR="12701" marT="12699" marB="45717"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en-US" altLang="en-US" sz="1200" b="0" dirty="0" err="1">
                          <a:solidFill>
                            <a:srgbClr val="000000"/>
                          </a:solidFill>
                          <a:latin typeface="Arial" panose="020B0604020202020204" charset="-122"/>
                        </a:rPr>
                        <a:t>Melhorar</a:t>
                      </a:r>
                      <a:r>
                        <a:rPr lang="en-US" altLang="en-US" sz="1200" b="0" dirty="0">
                          <a:solidFill>
                            <a:srgbClr val="000000"/>
                          </a:solidFill>
                          <a:latin typeface="Arial" panose="020B0604020202020204" charset="-122"/>
                        </a:rPr>
                        <a:t> o </a:t>
                      </a:r>
                      <a:r>
                        <a:rPr lang="en-US" altLang="en-US" sz="1200" b="0" dirty="0" err="1">
                          <a:solidFill>
                            <a:srgbClr val="000000"/>
                          </a:solidFill>
                          <a:latin typeface="Arial" panose="020B0604020202020204" charset="-122"/>
                        </a:rPr>
                        <a:t>atendimento</a:t>
                      </a:r>
                      <a:r>
                        <a:rPr lang="en-US" altLang="en-US" sz="1200" b="0" dirty="0">
                          <a:solidFill>
                            <a:srgbClr val="000000"/>
                          </a:solidFill>
                          <a:latin typeface="Arial" panose="020B0604020202020204" charset="-122"/>
                        </a:rPr>
                        <a:t> </a:t>
                      </a:r>
                      <a:r>
                        <a:rPr lang="en-US" altLang="en-US" sz="1200" b="0" dirty="0" err="1">
                          <a:solidFill>
                            <a:srgbClr val="000000"/>
                          </a:solidFill>
                          <a:latin typeface="Arial" panose="020B0604020202020204" charset="-122"/>
                        </a:rPr>
                        <a:t>nos</a:t>
                      </a:r>
                      <a:r>
                        <a:rPr lang="en-US" altLang="en-US" sz="1200" b="0" dirty="0">
                          <a:solidFill>
                            <a:srgbClr val="000000"/>
                          </a:solidFill>
                          <a:latin typeface="Arial" panose="020B0604020202020204" charset="-122"/>
                        </a:rPr>
                        <a:t> </a:t>
                      </a:r>
                      <a:r>
                        <a:rPr lang="en-US" altLang="en-US" sz="1200" b="0">
                          <a:solidFill>
                            <a:srgbClr val="000000"/>
                          </a:solidFill>
                          <a:latin typeface="Arial" panose="020B0604020202020204" charset="-122"/>
                        </a:rPr>
                        <a:t>cursos</a:t>
                      </a:r>
                      <a:r>
                        <a:rPr lang="en-US" altLang="en-US" sz="1200" b="0" dirty="0">
                          <a:solidFill>
                            <a:srgbClr val="000000"/>
                          </a:solidFill>
                          <a:latin typeface="Arial" panose="020B0604020202020204" charset="-122"/>
                        </a:rPr>
                        <a:t> e </a:t>
                      </a:r>
                      <a:r>
                        <a:rPr lang="en-US" altLang="en-US" sz="1200" b="0" dirty="0" err="1">
                          <a:solidFill>
                            <a:srgbClr val="000000"/>
                          </a:solidFill>
                          <a:latin typeface="Arial" panose="020B0604020202020204" charset="-122"/>
                        </a:rPr>
                        <a:t>eventos</a:t>
                      </a:r>
                      <a:r>
                        <a:rPr lang="en-US" altLang="en-US" sz="1200" b="0" dirty="0">
                          <a:solidFill>
                            <a:srgbClr val="000000"/>
                          </a:solidFill>
                          <a:latin typeface="Arial" panose="020B0604020202020204" charset="-122"/>
                        </a:rPr>
                        <a:t> da </a:t>
                      </a:r>
                      <a:r>
                        <a:rPr lang="en-US" altLang="en-US" sz="1200" b="0" dirty="0" err="1">
                          <a:solidFill>
                            <a:srgbClr val="000000"/>
                          </a:solidFill>
                          <a:latin typeface="Arial" panose="020B0604020202020204" charset="-122"/>
                        </a:rPr>
                        <a:t>autarquia</a:t>
                      </a:r>
                      <a:endParaRPr lang="en-US" altLang="en-US" sz="1200" b="0" dirty="0">
                        <a:solidFill>
                          <a:srgbClr val="000000"/>
                        </a:solidFill>
                        <a:latin typeface="Arial" panose="020B0604020202020204" charset="-122"/>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Processo de contratação de empresa </a:t>
                      </a:r>
                      <a:r>
                        <a:rPr lang="pt-BR" sz="1200" b="0" i="0" u="none" strike="noStrike" dirty="0" err="1">
                          <a:solidFill>
                            <a:srgbClr val="000000"/>
                          </a:solidFill>
                          <a:effectLst/>
                          <a:latin typeface="Arial" panose="020B0604020202020204" pitchFamily="34" charset="0"/>
                        </a:rPr>
                        <a:t>especilaizada</a:t>
                      </a:r>
                      <a:r>
                        <a:rPr lang="pt-BR" sz="1200" b="0" i="0" u="none" strike="noStrike" dirty="0">
                          <a:solidFill>
                            <a:srgbClr val="000000"/>
                          </a:solidFill>
                          <a:effectLst/>
                          <a:latin typeface="Arial" panose="020B0604020202020204" pitchFamily="34" charset="0"/>
                        </a:rPr>
                        <a:t> em servir </a:t>
                      </a:r>
                      <a:r>
                        <a:rPr lang="pt-BR" sz="1200" b="0" i="0" u="none" strike="noStrike" dirty="0" err="1">
                          <a:solidFill>
                            <a:srgbClr val="000000"/>
                          </a:solidFill>
                          <a:effectLst/>
                          <a:latin typeface="Arial" panose="020B0604020202020204" pitchFamily="34" charset="0"/>
                        </a:rPr>
                        <a:t>Coffe</a:t>
                      </a:r>
                      <a:r>
                        <a:rPr lang="pt-BR" sz="1200" b="0" i="0" u="none" strike="noStrike" dirty="0">
                          <a:solidFill>
                            <a:srgbClr val="000000"/>
                          </a:solidFill>
                          <a:effectLst/>
                          <a:latin typeface="Arial" panose="020B0604020202020204" pitchFamily="34" charset="0"/>
                        </a:rPr>
                        <a:t> Break</a:t>
                      </a:r>
                      <a:endParaRPr lang="pt-BR" sz="1200" b="0" i="0" u="none" strike="noStrike" dirty="0">
                        <a:solidFill>
                          <a:srgbClr val="000000"/>
                        </a:solidFill>
                        <a:effectLst/>
                        <a:latin typeface="Arial" panose="020B0604020202020204" pitchFamily="34" charset="0"/>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200" b="0" dirty="0" err="1">
                          <a:solidFill>
                            <a:srgbClr val="000000"/>
                          </a:solidFill>
                          <a:latin typeface="Arial" panose="020B0604020202020204" charset="-122"/>
                        </a:rPr>
                        <a:t>Compras</a:t>
                      </a:r>
                      <a:endParaRPr lang="en-US" altLang="en-US" sz="1200" b="0" dirty="0">
                        <a:solidFill>
                          <a:srgbClr val="000000"/>
                        </a:solidFill>
                        <a:latin typeface="Arial" panose="020B0604020202020204" charset="-122"/>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en-US" sz="1200" b="0" dirty="0" err="1">
                          <a:solidFill>
                            <a:srgbClr val="000000"/>
                          </a:solidFill>
                          <a:latin typeface="Arial" panose="020B0604020202020204" charset="-122"/>
                        </a:rPr>
                        <a:t>Sede</a:t>
                      </a:r>
                      <a:endParaRPr lang="en-US" altLang="en-US" sz="1200" b="0" dirty="0">
                        <a:solidFill>
                          <a:srgbClr val="000000"/>
                        </a:solidFill>
                        <a:latin typeface="Arial" panose="020B0604020202020204" charset="-122"/>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Proporcionar boas Condições aos eventos da Autarquia</a:t>
                      </a:r>
                      <a:endParaRPr lang="en-US" altLang="en-US" sz="1200" b="0" dirty="0">
                        <a:solidFill>
                          <a:srgbClr val="000000"/>
                        </a:solidFill>
                        <a:latin typeface="Arial" panose="020B0604020202020204" charset="-122"/>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1º trimestre 2026</a:t>
                      </a:r>
                      <a:endParaRPr lang="pt-BR" sz="1200" b="0" i="0" u="none" strike="noStrike" dirty="0">
                        <a:solidFill>
                          <a:srgbClr val="000000"/>
                        </a:solidFill>
                        <a:effectLst/>
                        <a:latin typeface="Arial" panose="020B0604020202020204" pitchFamily="34" charset="0"/>
                      </a:endParaRPr>
                    </a:p>
                    <a:p>
                      <a:pPr indent="0" algn="ctr">
                        <a:buNone/>
                      </a:pPr>
                      <a:endParaRPr lang="en-US" altLang="en-US" sz="1200" b="0" dirty="0">
                        <a:solidFill>
                          <a:srgbClr val="000000"/>
                        </a:solidFill>
                        <a:latin typeface="Arial" panose="020B0604020202020204" charset="-122"/>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p>
                      <a:pPr indent="0" algn="ctr">
                        <a:buNone/>
                      </a:pPr>
                      <a:endParaRPr lang="en-US" altLang="en-US" sz="1200" b="0" dirty="0">
                        <a:solidFill>
                          <a:srgbClr val="000000"/>
                        </a:solidFill>
                        <a:latin typeface="Arial" panose="020B0604020202020204" charset="-122"/>
                      </a:endParaRPr>
                    </a:p>
                  </a:txBody>
                  <a:tcPr marL="12701" marR="12701" marT="12699" marB="4571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4274"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4275"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4" name="Espaço Reservado para Conteúdo 3"/>
          <p:cNvGraphicFramePr>
            <a:graphicFrameLocks noGrp="1"/>
          </p:cNvGraphicFramePr>
          <p:nvPr>
            <p:ph idx="1" hasCustomPrompt="1"/>
          </p:nvPr>
        </p:nvGraphicFramePr>
        <p:xfrm>
          <a:off x="180975" y="822758"/>
          <a:ext cx="11655424" cy="5168466"/>
        </p:xfrm>
        <a:graphic>
          <a:graphicData uri="http://schemas.openxmlformats.org/drawingml/2006/table">
            <a:tbl>
              <a:tblPr firstRow="1" bandRow="1">
                <a:tableStyleId>{5C22544A-7EE6-4342-B048-85BDC9FD1C3A}</a:tableStyleId>
              </a:tblPr>
              <a:tblGrid>
                <a:gridCol w="668560"/>
                <a:gridCol w="1892053"/>
                <a:gridCol w="2168271"/>
                <a:gridCol w="1353728"/>
                <a:gridCol w="496796"/>
                <a:gridCol w="1685056"/>
                <a:gridCol w="1018886"/>
                <a:gridCol w="1204857"/>
                <a:gridCol w="1167217"/>
              </a:tblGrid>
              <a:tr h="502053">
                <a:tc>
                  <a:txBody>
                    <a:bodyPr/>
                    <a:lstStyle/>
                    <a:p>
                      <a:pPr indent="0" algn="ctr">
                        <a:buNone/>
                      </a:pPr>
                      <a:r>
                        <a:rPr lang="en-US" sz="1200" b="1">
                          <a:solidFill>
                            <a:srgbClr val="000000"/>
                          </a:solidFill>
                          <a:latin typeface="Arial" panose="020B0604020202020204" charset="-122"/>
                        </a:rPr>
                        <a:t>Área</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charset="-122"/>
                        </a:rPr>
                        <a:t>Meta</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Responsável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Local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Motivação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Período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Como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charset="-122"/>
                        </a:rPr>
                        <a:t>Recursos</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1109284">
                <a:tc rowSpan="5">
                  <a:txBody>
                    <a:bodyPr/>
                    <a:lstStyle/>
                    <a:p>
                      <a:pPr indent="0" algn="ctr">
                        <a:buNone/>
                      </a:pPr>
                      <a:r>
                        <a:rPr lang="en-US" altLang="en-US" sz="1200" b="0" dirty="0" err="1">
                          <a:solidFill>
                            <a:srgbClr val="000000"/>
                          </a:solidFill>
                          <a:latin typeface="Arial" panose="020B0604020202020204" charset="-122"/>
                        </a:rPr>
                        <a:t>Todas</a:t>
                      </a:r>
                      <a:r>
                        <a:rPr lang="en-US" altLang="en-US" sz="1200" b="0" dirty="0">
                          <a:solidFill>
                            <a:srgbClr val="000000"/>
                          </a:solidFill>
                          <a:latin typeface="Arial" panose="020B0604020202020204" charset="-122"/>
                        </a:rPr>
                        <a:t> as </a:t>
                      </a:r>
                      <a:r>
                        <a:rPr lang="en-US" altLang="en-US" sz="1200" b="0" dirty="0" err="1">
                          <a:solidFill>
                            <a:srgbClr val="000000"/>
                          </a:solidFill>
                          <a:latin typeface="Arial" panose="020B0604020202020204" charset="-122"/>
                        </a:rPr>
                        <a:t>áreas</a:t>
                      </a:r>
                      <a:endParaRPr lang="en-US" altLang="en-US" sz="1200" b="0" dirty="0">
                        <a:solidFill>
                          <a:srgbClr val="000000"/>
                        </a:solidFill>
                        <a:latin typeface="Arial" panose="020B0604020202020204" charset="-122"/>
                      </a:endParaRPr>
                    </a:p>
                  </a:txBody>
                  <a:tcPr marL="12701" marR="12701" marT="12699" marB="45717"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Manutenção do Nível II do Pró-Gestão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Manter atualizado todos os documentos e sistemas necessários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Todas as áreas da autarquia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Prática de Gestão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Anual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Manualmente e via Sistema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942375">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lstStyle/>
                    <a:p>
                      <a:pPr marL="0" indent="0" algn="ctr" defTabSz="914400" rtl="0" eaLnBrk="1" fontAlgn="ctr" latinLnBrk="0" hangingPunct="1">
                        <a:buNone/>
                      </a:pPr>
                      <a:r>
                        <a:rPr lang="en-US" altLang="en-US" sz="1200" b="0" i="0" u="none" strike="noStrike" kern="1200" dirty="0" err="1">
                          <a:solidFill>
                            <a:srgbClr val="000000"/>
                          </a:solidFill>
                          <a:effectLst/>
                          <a:latin typeface="Arial" panose="020B0604020202020204" pitchFamily="34" charset="0"/>
                          <a:ea typeface="+mn-ea"/>
                          <a:cs typeface="+mn-cs"/>
                        </a:rPr>
                        <a:t>Melhorar</a:t>
                      </a:r>
                      <a:r>
                        <a:rPr lang="en-US" altLang="en-US" sz="1200" b="0" i="0" u="none" strike="noStrike" kern="1200" dirty="0">
                          <a:solidFill>
                            <a:srgbClr val="000000"/>
                          </a:solidFill>
                          <a:effectLst/>
                          <a:latin typeface="Arial" panose="020B0604020202020204" pitchFamily="34" charset="0"/>
                          <a:ea typeface="+mn-ea"/>
                          <a:cs typeface="+mn-cs"/>
                        </a:rPr>
                        <a:t> a </a:t>
                      </a:r>
                      <a:r>
                        <a:rPr lang="en-US" altLang="en-US" sz="1200" b="0" i="0" u="none" strike="noStrike" kern="1200" dirty="0" err="1">
                          <a:solidFill>
                            <a:srgbClr val="000000"/>
                          </a:solidFill>
                          <a:effectLst/>
                          <a:latin typeface="Arial" panose="020B0604020202020204" pitchFamily="34" charset="0"/>
                          <a:ea typeface="+mn-ea"/>
                          <a:cs typeface="+mn-cs"/>
                        </a:rPr>
                        <a:t>qualidade</a:t>
                      </a:r>
                      <a:r>
                        <a:rPr lang="en-US" altLang="en-US" sz="1200" b="0" i="0" u="none" strike="noStrike" kern="1200" dirty="0">
                          <a:solidFill>
                            <a:srgbClr val="000000"/>
                          </a:solidFill>
                          <a:effectLst/>
                          <a:latin typeface="Arial" panose="020B0604020202020204" pitchFamily="34" charset="0"/>
                          <a:ea typeface="+mn-ea"/>
                          <a:cs typeface="+mn-cs"/>
                        </a:rPr>
                        <a:t> do </a:t>
                      </a:r>
                      <a:r>
                        <a:rPr lang="en-US" altLang="en-US" sz="1200" b="0" i="0" u="none" strike="noStrike" kern="1200" dirty="0" err="1">
                          <a:solidFill>
                            <a:srgbClr val="000000"/>
                          </a:solidFill>
                          <a:effectLst/>
                          <a:latin typeface="Arial" panose="020B0604020202020204" pitchFamily="34" charset="0"/>
                          <a:ea typeface="+mn-ea"/>
                          <a:cs typeface="+mn-cs"/>
                        </a:rPr>
                        <a:t>atendimento</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en-US" altLang="en-US" sz="1200" b="0" i="0" u="none" strike="noStrike" kern="1200" dirty="0" err="1">
                          <a:solidFill>
                            <a:srgbClr val="000000"/>
                          </a:solidFill>
                          <a:effectLst/>
                          <a:latin typeface="Arial" panose="020B0604020202020204" pitchFamily="34" charset="0"/>
                          <a:ea typeface="+mn-ea"/>
                          <a:cs typeface="+mn-cs"/>
                        </a:rPr>
                        <a:t>Solicitar</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ao</a:t>
                      </a:r>
                      <a:r>
                        <a:rPr lang="en-US" altLang="en-US" sz="1200" b="0" i="0" u="none" strike="noStrike" kern="1200" dirty="0">
                          <a:solidFill>
                            <a:srgbClr val="000000"/>
                          </a:solidFill>
                          <a:effectLst/>
                          <a:latin typeface="Arial" panose="020B0604020202020204" pitchFamily="34" charset="0"/>
                          <a:ea typeface="+mn-ea"/>
                          <a:cs typeface="+mn-cs"/>
                        </a:rPr>
                        <a:t> Ente, </a:t>
                      </a:r>
                      <a:r>
                        <a:rPr lang="en-US" altLang="en-US" sz="1200" b="0" i="0" u="none" strike="noStrike" kern="1200" dirty="0" err="1">
                          <a:solidFill>
                            <a:srgbClr val="000000"/>
                          </a:solidFill>
                          <a:effectLst/>
                          <a:latin typeface="Arial" panose="020B0604020202020204" pitchFamily="34" charset="0"/>
                          <a:ea typeface="+mn-ea"/>
                          <a:cs typeface="+mn-cs"/>
                        </a:rPr>
                        <a:t>servidores</a:t>
                      </a:r>
                      <a:r>
                        <a:rPr lang="en-US" altLang="en-US" sz="1200" b="0" i="0" u="none" strike="noStrike" kern="1200" dirty="0">
                          <a:solidFill>
                            <a:srgbClr val="000000"/>
                          </a:solidFill>
                          <a:effectLst/>
                          <a:latin typeface="Arial" panose="020B0604020202020204" pitchFamily="34" charset="0"/>
                          <a:ea typeface="+mn-ea"/>
                          <a:cs typeface="+mn-cs"/>
                        </a:rPr>
                        <a:t> para que </a:t>
                      </a:r>
                      <a:r>
                        <a:rPr lang="en-US" altLang="en-US" sz="1200" b="0" i="0" u="none" strike="noStrike" kern="1200" dirty="0" err="1">
                          <a:solidFill>
                            <a:srgbClr val="000000"/>
                          </a:solidFill>
                          <a:effectLst/>
                          <a:latin typeface="Arial" panose="020B0604020202020204" pitchFamily="34" charset="0"/>
                          <a:ea typeface="+mn-ea"/>
                          <a:cs typeface="+mn-cs"/>
                        </a:rPr>
                        <a:t>sejam</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cedidos</a:t>
                      </a:r>
                      <a:r>
                        <a:rPr lang="en-US" altLang="en-US" sz="1200" b="0" i="0" u="none" strike="noStrike" kern="1200" dirty="0">
                          <a:solidFill>
                            <a:srgbClr val="000000"/>
                          </a:solidFill>
                          <a:effectLst/>
                          <a:latin typeface="Arial" panose="020B0604020202020204" pitchFamily="34" charset="0"/>
                          <a:ea typeface="+mn-ea"/>
                          <a:cs typeface="+mn-cs"/>
                        </a:rPr>
                        <a:t> a </a:t>
                      </a:r>
                      <a:r>
                        <a:rPr lang="en-US" altLang="en-US" sz="1200" b="0" i="0" u="none" strike="noStrike" kern="1200" dirty="0" err="1">
                          <a:solidFill>
                            <a:srgbClr val="000000"/>
                          </a:solidFill>
                          <a:effectLst/>
                          <a:latin typeface="Arial" panose="020B0604020202020204" pitchFamily="34" charset="0"/>
                          <a:ea typeface="+mn-ea"/>
                          <a:cs typeface="+mn-cs"/>
                        </a:rPr>
                        <a:t>autarquia</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en-US" altLang="en-US" sz="1200" b="0" i="0" u="none" strike="noStrike" kern="1200" dirty="0" err="1">
                          <a:solidFill>
                            <a:srgbClr val="000000"/>
                          </a:solidFill>
                          <a:effectLst/>
                          <a:latin typeface="Arial" panose="020B0604020202020204" pitchFamily="34" charset="0"/>
                          <a:ea typeface="+mn-ea"/>
                          <a:cs typeface="+mn-cs"/>
                        </a:rPr>
                        <a:t>Diretoria</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Executiva</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marL="0" indent="0" algn="ctr" defTabSz="914400" rtl="0" eaLnBrk="1" fontAlgn="ctr" latinLnBrk="0" hangingPunct="1">
                        <a:buNone/>
                      </a:pPr>
                      <a:r>
                        <a:rPr lang="en-US" altLang="en-US" sz="1200" b="0" i="0" u="none" strike="noStrike" kern="1200" dirty="0" err="1">
                          <a:solidFill>
                            <a:srgbClr val="000000"/>
                          </a:solidFill>
                          <a:effectLst/>
                          <a:latin typeface="Arial" panose="020B0604020202020204" pitchFamily="34" charset="0"/>
                          <a:ea typeface="+mn-ea"/>
                          <a:cs typeface="+mn-cs"/>
                        </a:rPr>
                        <a:t>Sede</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indent="0" algn="ctr" defTabSz="914400" rtl="0" eaLnBrk="1" fontAlgn="ctr" latinLnBrk="0" hangingPunct="1">
                        <a:buNone/>
                      </a:pPr>
                      <a:r>
                        <a:rPr lang="en-US" altLang="en-US" sz="1200" b="0" i="0" u="none" strike="noStrike" kern="1200" dirty="0" err="1">
                          <a:solidFill>
                            <a:srgbClr val="000000"/>
                          </a:solidFill>
                          <a:effectLst/>
                          <a:latin typeface="Arial" panose="020B0604020202020204" pitchFamily="34" charset="0"/>
                          <a:ea typeface="+mn-ea"/>
                          <a:cs typeface="+mn-cs"/>
                        </a:rPr>
                        <a:t>Melhorar</a:t>
                      </a:r>
                      <a:r>
                        <a:rPr lang="en-US" altLang="en-US" sz="1200" b="0" i="0" u="none" strike="noStrike" kern="1200" dirty="0">
                          <a:solidFill>
                            <a:srgbClr val="000000"/>
                          </a:solidFill>
                          <a:effectLst/>
                          <a:latin typeface="Arial" panose="020B0604020202020204" pitchFamily="34" charset="0"/>
                          <a:ea typeface="+mn-ea"/>
                          <a:cs typeface="+mn-cs"/>
                        </a:rPr>
                        <a:t> o </a:t>
                      </a:r>
                      <a:r>
                        <a:rPr lang="en-US" altLang="en-US" sz="1200" b="0" i="0" u="none" strike="noStrike" kern="1200" dirty="0" err="1">
                          <a:solidFill>
                            <a:srgbClr val="000000"/>
                          </a:solidFill>
                          <a:effectLst/>
                          <a:latin typeface="Arial" panose="020B0604020202020204" pitchFamily="34" charset="0"/>
                          <a:ea typeface="+mn-ea"/>
                          <a:cs typeface="+mn-cs"/>
                        </a:rPr>
                        <a:t>atendimento</a:t>
                      </a:r>
                      <a:r>
                        <a:rPr lang="en-US" altLang="en-US" sz="1200" b="0" i="0" u="none" strike="noStrike" kern="1200" dirty="0">
                          <a:solidFill>
                            <a:srgbClr val="000000"/>
                          </a:solidFill>
                          <a:effectLst/>
                          <a:latin typeface="Arial" panose="020B0604020202020204" pitchFamily="34" charset="0"/>
                          <a:ea typeface="+mn-ea"/>
                          <a:cs typeface="+mn-cs"/>
                        </a:rPr>
                        <a:t> e </a:t>
                      </a:r>
                      <a:r>
                        <a:rPr lang="en-US" altLang="en-US" sz="1200" b="0" i="0" u="none" strike="noStrike" kern="1200" dirty="0" err="1">
                          <a:solidFill>
                            <a:srgbClr val="000000"/>
                          </a:solidFill>
                          <a:effectLst/>
                          <a:latin typeface="Arial" panose="020B0604020202020204" pitchFamily="34" charset="0"/>
                          <a:ea typeface="+mn-ea"/>
                          <a:cs typeface="+mn-cs"/>
                        </a:rPr>
                        <a:t>diminuir</a:t>
                      </a:r>
                      <a:r>
                        <a:rPr lang="en-US" altLang="en-US" sz="1200" b="0" i="0" u="none" strike="noStrike" kern="1200" dirty="0">
                          <a:solidFill>
                            <a:srgbClr val="000000"/>
                          </a:solidFill>
                          <a:effectLst/>
                          <a:latin typeface="Arial" panose="020B0604020202020204" pitchFamily="34" charset="0"/>
                          <a:ea typeface="+mn-ea"/>
                          <a:cs typeface="+mn-cs"/>
                        </a:rPr>
                        <a:t> a </a:t>
                      </a:r>
                      <a:r>
                        <a:rPr lang="en-US" altLang="en-US" sz="1200" b="0" i="0" u="none" strike="noStrike" kern="1200" dirty="0" err="1">
                          <a:solidFill>
                            <a:srgbClr val="000000"/>
                          </a:solidFill>
                          <a:effectLst/>
                          <a:latin typeface="Arial" panose="020B0604020202020204" pitchFamily="34" charset="0"/>
                          <a:ea typeface="+mn-ea"/>
                          <a:cs typeface="+mn-cs"/>
                        </a:rPr>
                        <a:t>demanda</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rgbClr val="000000"/>
                          </a:solidFill>
                          <a:effectLst/>
                          <a:latin typeface="Arial" panose="020B0604020202020204" pitchFamily="34" charset="0"/>
                          <a:ea typeface="+mn-ea"/>
                          <a:cs typeface="+mn-cs"/>
                        </a:rPr>
                        <a:t>1º </a:t>
                      </a:r>
                      <a:r>
                        <a:rPr lang="en-US" sz="1200" b="0" i="0" u="none" strike="noStrike" kern="1200" dirty="0" err="1">
                          <a:solidFill>
                            <a:srgbClr val="000000"/>
                          </a:solidFill>
                          <a:effectLst/>
                          <a:latin typeface="Arial" panose="020B0604020202020204" pitchFamily="34" charset="0"/>
                          <a:ea typeface="+mn-ea"/>
                          <a:cs typeface="+mn-cs"/>
                        </a:rPr>
                        <a:t>trimestre</a:t>
                      </a:r>
                      <a:r>
                        <a:rPr lang="en-US" sz="1200" b="0" i="0" u="none" strike="noStrike" kern="1200" dirty="0">
                          <a:solidFill>
                            <a:srgbClr val="000000"/>
                          </a:solidFill>
                          <a:effectLst/>
                          <a:latin typeface="Arial" panose="020B0604020202020204" pitchFamily="34" charset="0"/>
                          <a:ea typeface="+mn-ea"/>
                          <a:cs typeface="+mn-cs"/>
                        </a:rPr>
                        <a:t> 2026</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en-US" altLang="en-US" sz="1200" b="0" i="0" u="none" strike="noStrike" kern="1200" dirty="0" err="1">
                          <a:solidFill>
                            <a:srgbClr val="000000"/>
                          </a:solidFill>
                          <a:effectLst/>
                          <a:latin typeface="Arial" panose="020B0604020202020204" pitchFamily="34" charset="0"/>
                          <a:ea typeface="+mn-ea"/>
                          <a:cs typeface="+mn-cs"/>
                        </a:rPr>
                        <a:t>Documento</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oficial</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err="1">
                          <a:solidFill>
                            <a:srgbClr val="000000"/>
                          </a:solidFill>
                          <a:effectLst/>
                          <a:latin typeface="Arial" panose="020B0604020202020204" pitchFamily="34" charset="0"/>
                          <a:ea typeface="+mn-ea"/>
                          <a:cs typeface="+mn-cs"/>
                        </a:rPr>
                        <a:t>Não</a:t>
                      </a:r>
                      <a:r>
                        <a:rPr lang="en-US" sz="1200" b="0" i="0" u="none" strike="noStrike" kern="1200" dirty="0">
                          <a:solidFill>
                            <a:srgbClr val="000000"/>
                          </a:solidFill>
                          <a:effectLst/>
                          <a:latin typeface="Arial" panose="020B0604020202020204" pitchFamily="34" charset="0"/>
                          <a:ea typeface="+mn-ea"/>
                          <a:cs typeface="+mn-cs"/>
                        </a:rPr>
                        <a:t> se </a:t>
                      </a:r>
                      <a:r>
                        <a:rPr lang="en-US" sz="1200" b="0" i="0" u="none" strike="noStrike" kern="1200" dirty="0" err="1">
                          <a:solidFill>
                            <a:srgbClr val="000000"/>
                          </a:solidFill>
                          <a:effectLst/>
                          <a:latin typeface="Arial" panose="020B0604020202020204" pitchFamily="34" charset="0"/>
                          <a:ea typeface="+mn-ea"/>
                          <a:cs typeface="+mn-cs"/>
                        </a:rPr>
                        <a:t>Aplica</a:t>
                      </a:r>
                      <a:endParaRPr lang="en-US" sz="1200" b="0" i="0" u="none" strike="noStrike" kern="1200" dirty="0">
                        <a:solidFill>
                          <a:srgbClr val="0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defRPr/>
                      </a:pP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047579">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marL="12701" marR="12701" marT="12699" marB="45717"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en-US" sz="1200" b="0" i="0" u="none" strike="noStrike" kern="1200" dirty="0" err="1">
                          <a:solidFill>
                            <a:srgbClr val="000000"/>
                          </a:solidFill>
                          <a:effectLst/>
                          <a:latin typeface="Arial" panose="020B0604020202020204" pitchFamily="34" charset="0"/>
                          <a:ea typeface="+mn-ea"/>
                          <a:cs typeface="+mn-cs"/>
                        </a:rPr>
                        <a:t>Contratação</a:t>
                      </a:r>
                      <a:r>
                        <a:rPr lang="en-US" altLang="en-US" sz="1200" b="0" i="0" u="none" strike="noStrike" kern="1200" dirty="0">
                          <a:solidFill>
                            <a:srgbClr val="000000"/>
                          </a:solidFill>
                          <a:effectLst/>
                          <a:latin typeface="Arial" panose="020B0604020202020204" pitchFamily="34" charset="0"/>
                          <a:ea typeface="+mn-ea"/>
                          <a:cs typeface="+mn-cs"/>
                        </a:rPr>
                        <a:t> de </a:t>
                      </a:r>
                      <a:r>
                        <a:rPr lang="en-US" altLang="en-US" sz="1200" b="0" i="0" u="none" strike="noStrike" kern="1200" dirty="0" err="1">
                          <a:solidFill>
                            <a:srgbClr val="000000"/>
                          </a:solidFill>
                          <a:effectLst/>
                          <a:latin typeface="Arial" panose="020B0604020202020204" pitchFamily="34" charset="0"/>
                          <a:ea typeface="+mn-ea"/>
                          <a:cs typeface="+mn-cs"/>
                        </a:rPr>
                        <a:t>empresa</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especializada</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na</a:t>
                      </a:r>
                      <a:r>
                        <a:rPr lang="en-US" altLang="en-US" sz="1200" b="0" i="0" u="none" strike="noStrike" kern="1200" dirty="0">
                          <a:solidFill>
                            <a:srgbClr val="000000"/>
                          </a:solidFill>
                          <a:effectLst/>
                          <a:latin typeface="Arial" panose="020B0604020202020204" pitchFamily="34" charset="0"/>
                          <a:ea typeface="+mn-ea"/>
                          <a:cs typeface="+mn-cs"/>
                        </a:rPr>
                        <a:t> </a:t>
                      </a:r>
                      <a:r>
                        <a:rPr lang="en-US" altLang="en-US" sz="1200" b="0" i="0" u="none" strike="noStrike" kern="1200" dirty="0" err="1">
                          <a:solidFill>
                            <a:srgbClr val="000000"/>
                          </a:solidFill>
                          <a:effectLst/>
                          <a:latin typeface="Arial" panose="020B0604020202020204" pitchFamily="34" charset="0"/>
                          <a:ea typeface="+mn-ea"/>
                          <a:cs typeface="+mn-cs"/>
                        </a:rPr>
                        <a:t>prestação</a:t>
                      </a:r>
                      <a:r>
                        <a:rPr lang="en-US" altLang="en-US" sz="1200" b="0" i="0" u="none" strike="noStrike" kern="1200" dirty="0">
                          <a:solidFill>
                            <a:srgbClr val="000000"/>
                          </a:solidFill>
                          <a:effectLst/>
                          <a:latin typeface="Arial" panose="020B0604020202020204" pitchFamily="34" charset="0"/>
                          <a:ea typeface="+mn-ea"/>
                          <a:cs typeface="+mn-cs"/>
                        </a:rPr>
                        <a:t> de </a:t>
                      </a:r>
                      <a:r>
                        <a:rPr lang="en-US" altLang="en-US" sz="1200" b="0" i="0" u="none" strike="noStrike" kern="1200" dirty="0" err="1">
                          <a:solidFill>
                            <a:srgbClr val="000000"/>
                          </a:solidFill>
                          <a:effectLst/>
                          <a:latin typeface="Arial" panose="020B0604020202020204" pitchFamily="34" charset="0"/>
                          <a:ea typeface="+mn-ea"/>
                          <a:cs typeface="+mn-cs"/>
                        </a:rPr>
                        <a:t>serviços</a:t>
                      </a:r>
                      <a:r>
                        <a:rPr lang="en-US" altLang="en-US" sz="1200" b="0" i="0" u="none" strike="noStrike" kern="1200" dirty="0">
                          <a:solidFill>
                            <a:srgbClr val="000000"/>
                          </a:solidFill>
                          <a:effectLst/>
                          <a:latin typeface="Arial" panose="020B0604020202020204" pitchFamily="34" charset="0"/>
                          <a:ea typeface="+mn-ea"/>
                          <a:cs typeface="+mn-cs"/>
                        </a:rPr>
                        <a:t> de </a:t>
                      </a:r>
                      <a:r>
                        <a:rPr lang="en-US" altLang="en-US" sz="1200" b="0" i="0" u="none" strike="noStrike" kern="1200" dirty="0" err="1">
                          <a:solidFill>
                            <a:srgbClr val="000000"/>
                          </a:solidFill>
                          <a:effectLst/>
                          <a:latin typeface="Arial" panose="020B0604020202020204" pitchFamily="34" charset="0"/>
                          <a:ea typeface="+mn-ea"/>
                          <a:cs typeface="+mn-cs"/>
                        </a:rPr>
                        <a:t>Administração</a:t>
                      </a:r>
                      <a:r>
                        <a:rPr lang="en-US" altLang="en-US" sz="1200" b="0" i="0" u="none" strike="noStrike" kern="1200" dirty="0">
                          <a:solidFill>
                            <a:srgbClr val="000000"/>
                          </a:solidFill>
                          <a:effectLst/>
                          <a:latin typeface="Arial" panose="020B0604020202020204" pitchFamily="34" charset="0"/>
                          <a:ea typeface="+mn-ea"/>
                          <a:cs typeface="+mn-cs"/>
                        </a:rPr>
                        <a:t> e </a:t>
                      </a:r>
                      <a:r>
                        <a:rPr lang="en-US" altLang="en-US" sz="1200" b="0" i="0" u="none" strike="noStrike" kern="1200" dirty="0" err="1">
                          <a:solidFill>
                            <a:srgbClr val="000000"/>
                          </a:solidFill>
                          <a:effectLst/>
                          <a:latin typeface="Arial" panose="020B0604020202020204" pitchFamily="34" charset="0"/>
                          <a:ea typeface="+mn-ea"/>
                          <a:cs typeface="+mn-cs"/>
                        </a:rPr>
                        <a:t>colocação</a:t>
                      </a:r>
                      <a:r>
                        <a:rPr lang="en-US" altLang="en-US" sz="1200" b="0" i="0" u="none" strike="noStrike" kern="1200" dirty="0">
                          <a:solidFill>
                            <a:srgbClr val="000000"/>
                          </a:solidFill>
                          <a:effectLst/>
                          <a:latin typeface="Arial" panose="020B0604020202020204" pitchFamily="34" charset="0"/>
                          <a:ea typeface="+mn-ea"/>
                          <a:cs typeface="+mn-cs"/>
                        </a:rPr>
                        <a:t> de </a:t>
                      </a:r>
                      <a:r>
                        <a:rPr lang="en-US" altLang="en-US" sz="1200" b="0" i="0" u="none" strike="noStrike" kern="1200" dirty="0" err="1">
                          <a:solidFill>
                            <a:srgbClr val="000000"/>
                          </a:solidFill>
                          <a:effectLst/>
                          <a:latin typeface="Arial" panose="020B0604020202020204" pitchFamily="34" charset="0"/>
                          <a:ea typeface="+mn-ea"/>
                          <a:cs typeface="+mn-cs"/>
                        </a:rPr>
                        <a:t>Estágios</a:t>
                      </a:r>
                      <a:endParaRPr lang="en-US" altLang="en-US" sz="1200" b="0" i="0" u="none" strike="noStrike" kern="1200" dirty="0">
                        <a:solidFill>
                          <a:srgbClr val="000000"/>
                        </a:solidFill>
                        <a:effectLst/>
                        <a:latin typeface="Arial" panose="020B0604020202020204" pitchFamily="34" charset="0"/>
                        <a:ea typeface="+mn-ea"/>
                        <a:cs typeface="+mn-cs"/>
                      </a:endParaRPr>
                    </a:p>
                    <a:p>
                      <a:pPr marL="0" indent="0" algn="ctr" defTabSz="914400" rtl="0" eaLnBrk="1" fontAlgn="ctr" latinLnBrk="0" hangingPunct="1">
                        <a:buNone/>
                      </a:pP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en-US" altLang="en-US" sz="1200" b="0" i="0" u="none" strike="noStrike" kern="1200" dirty="0">
                          <a:solidFill>
                            <a:srgbClr val="000000"/>
                          </a:solidFill>
                          <a:effectLst/>
                          <a:latin typeface="Arial" panose="020B0604020202020204" pitchFamily="34" charset="0"/>
                          <a:ea typeface="+mn-ea"/>
                          <a:cs typeface="+mn-cs"/>
                        </a:rPr>
                        <a:t>Depto </a:t>
                      </a:r>
                      <a:r>
                        <a:rPr lang="en-US" altLang="en-US" sz="1200" b="0" i="0" u="none" strike="noStrike" kern="1200" dirty="0" err="1">
                          <a:solidFill>
                            <a:srgbClr val="000000"/>
                          </a:solidFill>
                          <a:effectLst/>
                          <a:latin typeface="Arial" panose="020B0604020202020204" pitchFamily="34" charset="0"/>
                          <a:ea typeface="+mn-ea"/>
                          <a:cs typeface="+mn-cs"/>
                        </a:rPr>
                        <a:t>Compras</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rgbClr val="000000"/>
                          </a:solidFill>
                          <a:effectLst/>
                          <a:latin typeface="Arial" panose="020B0604020202020204" pitchFamily="34" charset="0"/>
                          <a:ea typeface="+mn-ea"/>
                          <a:cs typeface="+mn-cs"/>
                        </a:rPr>
                        <a:t>3º </a:t>
                      </a:r>
                      <a:r>
                        <a:rPr lang="en-US" sz="1200" b="0" i="0" u="none" strike="noStrike" kern="1200" dirty="0" err="1">
                          <a:solidFill>
                            <a:srgbClr val="000000"/>
                          </a:solidFill>
                          <a:effectLst/>
                          <a:latin typeface="Arial" panose="020B0604020202020204" pitchFamily="34" charset="0"/>
                          <a:ea typeface="+mn-ea"/>
                          <a:cs typeface="+mn-cs"/>
                        </a:rPr>
                        <a:t>trimestre</a:t>
                      </a:r>
                      <a:r>
                        <a:rPr lang="en-US" sz="1200" b="0" i="0" u="none" strike="noStrike" kern="1200" dirty="0">
                          <a:solidFill>
                            <a:srgbClr val="000000"/>
                          </a:solidFill>
                          <a:effectLst/>
                          <a:latin typeface="Arial" panose="020B0604020202020204" pitchFamily="34" charset="0"/>
                          <a:ea typeface="+mn-ea"/>
                          <a:cs typeface="+mn-cs"/>
                        </a:rPr>
                        <a:t> 2026</a:t>
                      </a:r>
                      <a:endParaRPr lang="en-US" sz="1200" b="0" i="0" u="none" strike="noStrike" kern="1200" dirty="0">
                        <a:solidFill>
                          <a:srgbClr val="000000"/>
                        </a:solidFill>
                        <a:effectLst/>
                        <a:latin typeface="Arial" panose="020B0604020202020204" pitchFamily="34"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defRPr/>
                      </a:pPr>
                      <a:endParaRPr lang="en-US" altLang="en-US" sz="1200" b="0" i="0" u="none" strike="noStrike" kern="1200" dirty="0">
                        <a:solidFill>
                          <a:srgbClr val="000000"/>
                        </a:solidFill>
                        <a:effectLst/>
                        <a:latin typeface="Arial" panose="020B0604020202020204" pitchFamily="34" charset="0"/>
                        <a:ea typeface="+mn-ea"/>
                        <a:cs typeface="+mn-cs"/>
                      </a:endParaRPr>
                    </a:p>
                    <a:p>
                      <a:pPr marL="0" indent="0" algn="ctr" defTabSz="914400" rtl="0" eaLnBrk="1" fontAlgn="ctr" latinLnBrk="0" hangingPunct="1">
                        <a:buNone/>
                      </a:pP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ctr" defTabSz="914400" rtl="0" eaLnBrk="1" fontAlgn="ctr" latinLnBrk="0" hangingPunct="1">
                        <a:buNone/>
                      </a:pPr>
                      <a:r>
                        <a:rPr lang="en-US" altLang="en-US" sz="1200" b="0" i="0" u="none" strike="noStrike" kern="1200" dirty="0">
                          <a:solidFill>
                            <a:srgbClr val="000000"/>
                          </a:solidFill>
                          <a:effectLst/>
                          <a:latin typeface="Arial" panose="020B0604020202020204" pitchFamily="34" charset="0"/>
                          <a:ea typeface="+mn-ea"/>
                          <a:cs typeface="+mn-cs"/>
                        </a:rPr>
                        <a:t>Dispensa de </a:t>
                      </a:r>
                      <a:r>
                        <a:rPr lang="en-US" altLang="en-US" sz="1200" b="0" i="0" u="none" strike="noStrike" kern="1200" dirty="0" err="1">
                          <a:solidFill>
                            <a:srgbClr val="000000"/>
                          </a:solidFill>
                          <a:effectLst/>
                          <a:latin typeface="Arial" panose="020B0604020202020204" pitchFamily="34" charset="0"/>
                          <a:ea typeface="+mn-ea"/>
                          <a:cs typeface="+mn-cs"/>
                        </a:rPr>
                        <a:t>Licitação</a:t>
                      </a: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sz="1200" b="0" i="0" u="none" strike="noStrike" kern="1200" dirty="0">
                          <a:solidFill>
                            <a:srgbClr val="000000"/>
                          </a:solidFill>
                          <a:effectLst/>
                          <a:latin typeface="Arial" panose="020B0604020202020204" pitchFamily="34" charset="0"/>
                          <a:ea typeface="+mn-ea"/>
                          <a:cs typeface="+mn-cs"/>
                        </a:rPr>
                        <a:t>Taxa de </a:t>
                      </a:r>
                      <a:r>
                        <a:rPr lang="en-US" sz="1200" b="0" i="0" u="none" strike="noStrike" kern="1200" dirty="0" err="1">
                          <a:solidFill>
                            <a:srgbClr val="000000"/>
                          </a:solidFill>
                          <a:effectLst/>
                          <a:latin typeface="Arial" panose="020B0604020202020204" pitchFamily="34" charset="0"/>
                          <a:ea typeface="+mn-ea"/>
                          <a:cs typeface="+mn-cs"/>
                        </a:rPr>
                        <a:t>Administração</a:t>
                      </a:r>
                      <a:endParaRPr lang="en-US" altLang="en-US" sz="1200" b="0" i="0" u="none" strike="noStrike" kern="1200" dirty="0">
                        <a:solidFill>
                          <a:srgbClr val="000000"/>
                        </a:solidFill>
                        <a:effectLst/>
                        <a:latin typeface="Arial" panose="020B0604020202020204" pitchFamily="34" charset="0"/>
                        <a:ea typeface="+mn-ea"/>
                        <a:cs typeface="+mn-cs"/>
                      </a:endParaRPr>
                    </a:p>
                    <a:p>
                      <a:pPr marL="0" indent="0" algn="ctr" defTabSz="914400" rtl="0" eaLnBrk="1" fontAlgn="ctr" latinLnBrk="0" hangingPunct="1">
                        <a:buNone/>
                      </a:pPr>
                      <a:endParaRPr lang="en-US" altLang="en-US" sz="1200" b="0" i="0" u="none" strike="noStrike" kern="1200" dirty="0">
                        <a:solidFill>
                          <a:srgbClr val="000000"/>
                        </a:solidFill>
                        <a:effectLst/>
                        <a:latin typeface="Arial" panose="020B0604020202020204" pitchFamily="34" charset="0"/>
                        <a:ea typeface="+mn-ea"/>
                        <a:cs typeface="+mn-cs"/>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66645">
                <a:tc vMerge="1">
                  <a:tcPr/>
                </a:tc>
                <a:tc vMerge="1">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Realizar Pesquisa de Satisfação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Assistência Social e Benefícios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qualidade do atendimento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1º trimestre 2026</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Sistemas e Whatzapp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100530">
                <a:tc vMerge="1">
                  <a:tcPr marL="12701" marR="12701" marT="12699" marB="45717"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B w="6350" cap="flat" cmpd="sng">
                      <a:solidFill>
                        <a:srgbClr val="000000"/>
                      </a:solidFill>
                      <a:prstDash val="solid"/>
                      <a:headEnd type="none" w="med" len="med"/>
                      <a:tailEnd type="none" w="med" len="med"/>
                    </a:lnB>
                  </a:tcPr>
                </a:tc>
                <a:tc>
                  <a:txBody>
                    <a:bodyPr/>
                    <a:lstStyle/>
                    <a:p>
                      <a:pPr algn="ctr" rtl="0" fontAlgn="ctr">
                        <a:buNone/>
                      </a:pPr>
                      <a:r>
                        <a:rPr lang="pt-BR" sz="1200" b="0" i="0" u="none" strike="noStrike" dirty="0">
                          <a:solidFill>
                            <a:srgbClr val="000000"/>
                          </a:solidFill>
                          <a:effectLst/>
                          <a:latin typeface="Arial" panose="020B0604020202020204" pitchFamily="34" charset="0"/>
                        </a:rPr>
                        <a:t>Introduzir Mapeamento Internos na Gestão de Compras e Contabilidade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err="1">
                          <a:solidFill>
                            <a:srgbClr val="000000"/>
                          </a:solidFill>
                          <a:effectLst/>
                          <a:latin typeface="Arial" panose="020B0604020202020204" pitchFamily="34" charset="0"/>
                        </a:rPr>
                        <a:t>Relizar</a:t>
                      </a:r>
                      <a:r>
                        <a:rPr lang="pt-BR" sz="1200" b="0" i="0" u="none" strike="noStrike" dirty="0">
                          <a:solidFill>
                            <a:srgbClr val="000000"/>
                          </a:solidFill>
                          <a:effectLst/>
                          <a:latin typeface="Arial" panose="020B0604020202020204" pitchFamily="34" charset="0"/>
                        </a:rPr>
                        <a:t> o mapeamento e </a:t>
                      </a:r>
                      <a:r>
                        <a:rPr lang="pt-BR" sz="1200" b="0" i="0" u="none" strike="noStrike" dirty="0" err="1">
                          <a:solidFill>
                            <a:srgbClr val="000000"/>
                          </a:solidFill>
                          <a:effectLst/>
                          <a:latin typeface="Arial" panose="020B0604020202020204" pitchFamily="34" charset="0"/>
                        </a:rPr>
                        <a:t>manualização</a:t>
                      </a:r>
                      <a:r>
                        <a:rPr lang="pt-BR" sz="1200" b="0" i="0" u="none" strike="noStrike" dirty="0">
                          <a:solidFill>
                            <a:srgbClr val="000000"/>
                          </a:solidFill>
                          <a:effectLst/>
                          <a:latin typeface="Arial" panose="020B0604020202020204" pitchFamily="34" charset="0"/>
                        </a:rPr>
                        <a:t> dos processos de gestão compras e Contábil (elaborar passo a passo);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Departamento de Compras e Contábil</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Melhorar prática de gestão interna facilitando as atividades </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2º  3º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Analisando o processo e os procedimentos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298"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5299" name="CaixaDeTexto 7"/>
          <p:cNvSpPr txBox="1"/>
          <p:nvPr/>
        </p:nvSpPr>
        <p:spPr>
          <a:xfrm>
            <a:off x="7564438" y="2476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PLANO DE AÇÃO</a:t>
            </a:r>
            <a:endParaRPr lang="pt-BR" altLang="zh-CN" sz="2400" b="1" dirty="0">
              <a:solidFill>
                <a:srgbClr val="26126C"/>
              </a:solidFill>
              <a:latin typeface="Arial Nova" pitchFamily="34" charset="0"/>
              <a:ea typeface="SimSun" panose="02010600030101010101" pitchFamily="2" charset="-122"/>
            </a:endParaRPr>
          </a:p>
        </p:txBody>
      </p:sp>
      <p:graphicFrame>
        <p:nvGraphicFramePr>
          <p:cNvPr id="4" name="Espaço Reservado para Conteúdo 3"/>
          <p:cNvGraphicFramePr>
            <a:graphicFrameLocks noGrp="1"/>
          </p:cNvGraphicFramePr>
          <p:nvPr>
            <p:ph idx="1" hasCustomPrompt="1"/>
          </p:nvPr>
        </p:nvGraphicFramePr>
        <p:xfrm>
          <a:off x="314325" y="1092201"/>
          <a:ext cx="11696701" cy="4772027"/>
        </p:xfrm>
        <a:graphic>
          <a:graphicData uri="http://schemas.openxmlformats.org/drawingml/2006/table">
            <a:tbl>
              <a:tblPr firstRow="1" bandRow="1">
                <a:tableStyleId>{5C22544A-7EE6-4342-B048-85BDC9FD1C3A}</a:tableStyleId>
              </a:tblPr>
              <a:tblGrid>
                <a:gridCol w="508978"/>
                <a:gridCol w="2060703"/>
                <a:gridCol w="2175950"/>
                <a:gridCol w="1358523"/>
                <a:gridCol w="498555"/>
                <a:gridCol w="1691024"/>
                <a:gridCol w="1022494"/>
                <a:gridCol w="1209123"/>
                <a:gridCol w="1171351"/>
              </a:tblGrid>
              <a:tr h="322943">
                <a:tc>
                  <a:txBody>
                    <a:bodyPr/>
                    <a:lstStyle/>
                    <a:p>
                      <a:pPr indent="0" algn="ctr">
                        <a:buNone/>
                      </a:pPr>
                      <a:r>
                        <a:rPr lang="en-US" sz="1200" b="1" dirty="0" err="1">
                          <a:solidFill>
                            <a:srgbClr val="000000"/>
                          </a:solidFill>
                          <a:latin typeface="Arial" panose="020B0604020202020204" charset="-122"/>
                        </a:rPr>
                        <a:t>Área</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a:solidFill>
                            <a:srgbClr val="000000"/>
                          </a:solidFill>
                          <a:latin typeface="Arial" panose="020B0604020202020204" charset="-122"/>
                        </a:rPr>
                        <a:t>Meta</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Responsável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Local</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Motivação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Período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a:solidFill>
                            <a:srgbClr val="000000"/>
                          </a:solidFill>
                          <a:latin typeface="Arial" panose="020B0604020202020204" charset="-122"/>
                        </a:rPr>
                        <a:t>Como</a:t>
                      </a:r>
                      <a:endParaRPr lang="en-US" altLang="en-US" sz="1200" b="1">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indent="0" algn="ctr">
                        <a:buNone/>
                      </a:pPr>
                      <a:r>
                        <a:rPr lang="en-US" sz="1200" b="1" dirty="0" err="1">
                          <a:solidFill>
                            <a:srgbClr val="000000"/>
                          </a:solidFill>
                          <a:latin typeface="Arial" panose="020B0604020202020204" charset="-122"/>
                        </a:rPr>
                        <a:t>Recursos</a:t>
                      </a:r>
                      <a:endParaRPr lang="en-US" altLang="en-US" sz="1200" b="1" dirty="0">
                        <a:solidFill>
                          <a:srgbClr val="000000"/>
                        </a:solidFill>
                        <a:latin typeface="Arial" panose="020B0604020202020204" charset="-122"/>
                      </a:endParaRPr>
                    </a:p>
                  </a:txBody>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r>
              <a:tr h="713541">
                <a:tc rowSpan="6">
                  <a:txBody>
                    <a:bodyPr/>
                    <a:lstStyle/>
                    <a:p>
                      <a:pPr indent="0" algn="ctr">
                        <a:buNone/>
                      </a:pPr>
                      <a:r>
                        <a:rPr lang="en-US" altLang="en-US" sz="1200" b="0" dirty="0" err="1">
                          <a:solidFill>
                            <a:srgbClr val="000000"/>
                          </a:solidFill>
                          <a:latin typeface="Arial" panose="020B0604020202020204" charset="-122"/>
                        </a:rPr>
                        <a:t>Todas</a:t>
                      </a:r>
                      <a:r>
                        <a:rPr lang="en-US" altLang="en-US" sz="1200" b="0" dirty="0">
                          <a:solidFill>
                            <a:srgbClr val="000000"/>
                          </a:solidFill>
                          <a:latin typeface="Arial" panose="020B0604020202020204" charset="-122"/>
                        </a:rPr>
                        <a:t> as </a:t>
                      </a:r>
                      <a:r>
                        <a:rPr lang="en-US" altLang="en-US" sz="1200" b="0" dirty="0" err="1">
                          <a:solidFill>
                            <a:srgbClr val="000000"/>
                          </a:solidFill>
                          <a:latin typeface="Arial" panose="020B0604020202020204" charset="-122"/>
                        </a:rPr>
                        <a:t>áreas</a:t>
                      </a:r>
                      <a:endParaRPr lang="en-US" altLang="en-US" sz="1200" b="0" dirty="0">
                        <a:solidFill>
                          <a:srgbClr val="000000"/>
                        </a:solidFill>
                        <a:latin typeface="Arial" panose="020B0604020202020204" charset="-122"/>
                      </a:endParaRPr>
                    </a:p>
                  </a:txBody>
                  <a:tcPr marL="12701" marR="12701" marT="12699" marB="45717"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algn="ctr" rtl="0" fontAlgn="ctr">
                        <a:buNone/>
                      </a:pPr>
                      <a:r>
                        <a:rPr lang="pt-BR" sz="1200" b="0" i="0" u="none" strike="noStrike" dirty="0">
                          <a:solidFill>
                            <a:srgbClr val="000000"/>
                          </a:solidFill>
                          <a:effectLst/>
                          <a:latin typeface="Arial" panose="020B0604020202020204" pitchFamily="34" charset="0"/>
                        </a:rPr>
                        <a:t>Melhorar a transparência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Contratar Serviço de Hospedagem de Site, Servidor de E-mails.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Prática de Gestão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 2º trimestre 2026 e 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Orçamento 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06178">
                <a:tc vMerge="1">
                  <a:tcPr/>
                </a:tc>
                <a:tc vMerge="1">
                  <a:tcPr/>
                </a:tc>
                <a:tc>
                  <a:txBody>
                    <a:bodyPr/>
                    <a:lstStyle/>
                    <a:p>
                      <a:pPr algn="ctr" rtl="0" fontAlgn="ctr">
                        <a:buNone/>
                      </a:pPr>
                      <a:r>
                        <a:rPr lang="pt-BR" sz="1200" b="0" i="0" u="none" strike="noStrike" dirty="0">
                          <a:solidFill>
                            <a:srgbClr val="000000"/>
                          </a:solidFill>
                          <a:effectLst/>
                          <a:latin typeface="Arial" panose="020B0604020202020204" pitchFamily="34" charset="0"/>
                        </a:rPr>
                        <a:t>Realização de duas audiências públicas anuais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Definir</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Prática de Gestão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 1 e 2º semestre 2026 e 2027</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Apresentação dos dados aos segurados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p>
                      <a:pPr algn="ctr" rtl="0" fontAlgn="ctr">
                        <a:buNone/>
                      </a:pP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06178">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Elaborar e Publicar Plano Anual de Contratação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Obrigatoriedade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4º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Pulicar no Diário Oficial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Não se aplica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38129">
                <a:tc vMerge="1">
                  <a:tcPr marL="12701" marR="12701" marT="12699" marB="45717"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lstStyle/>
                    <a:p>
                      <a:pPr algn="ctr" fontAlgn="ctr">
                        <a:buNone/>
                      </a:pPr>
                      <a:r>
                        <a:rPr lang="pt-BR" sz="1200" b="0" i="0" u="none" strike="noStrike" dirty="0">
                          <a:solidFill>
                            <a:srgbClr val="000000"/>
                          </a:solidFill>
                          <a:effectLst/>
                          <a:latin typeface="Arial" panose="020B0604020202020204" pitchFamily="34" charset="0"/>
                        </a:rPr>
                        <a:t>Atualização Constante </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Contratação de Serviços junto a Empresa Brasileira de Correios e Telégrafos</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Compras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Melhorar a boa prática de gestão interna</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2º trimestre 2026</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Dispensa de Licitação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Taxa de Administração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38129">
                <a:tc vMerge="1">
                  <a:tcPr/>
                </a:tc>
                <a:tc vMerge="1">
                  <a:tcPr/>
                </a:tc>
                <a:tc>
                  <a:txBody>
                    <a:bodyPr/>
                    <a:lstStyle/>
                    <a:p>
                      <a:pPr algn="ctr" fontAlgn="ctr">
                        <a:buNone/>
                      </a:pPr>
                      <a:r>
                        <a:rPr lang="pt-BR" sz="1200" b="0" i="0" u="none" strike="noStrike" dirty="0">
                          <a:solidFill>
                            <a:srgbClr val="000000"/>
                          </a:solidFill>
                          <a:effectLst/>
                          <a:latin typeface="Arial" panose="020B0604020202020204" pitchFamily="34" charset="0"/>
                        </a:rPr>
                        <a:t>Contratação de empresa para atualizar a legislação da Autarquia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Diretoria Executiva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Sede</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Atualização da Legislação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 2º trimestre 2026 </a:t>
                      </a:r>
                      <a:endParaRPr lang="pt-BR" sz="1200" b="0" i="0" u="none" strike="noStrike" dirty="0">
                        <a:solidFill>
                          <a:srgbClr val="000000"/>
                        </a:solidFill>
                        <a:effectLst/>
                        <a:latin typeface="Arial" panose="020B0604020202020204" pitchFamily="34" charset="0"/>
                      </a:endParaRPr>
                    </a:p>
                    <a:p>
                      <a:pPr algn="ctr" rtl="0" fontAlgn="ctr">
                        <a:buNone/>
                      </a:pP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Em conjunto com a o Ente Municipal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Orçamento 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46929">
                <a:tc vMerge="1">
                  <a:tcPr marL="12701" marR="12701" marT="12699" marB="45717" vert="vert" anchor="ctr">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c>
                  <a:txBody>
                    <a:bodyPr/>
                    <a:lstStyle/>
                    <a:p>
                      <a:pPr algn="ctr" fontAlgn="ctr">
                        <a:buNone/>
                      </a:pPr>
                      <a:r>
                        <a:rPr lang="pt-BR" sz="1200" b="0" i="0" u="none" strike="noStrike" dirty="0">
                          <a:solidFill>
                            <a:srgbClr val="000000"/>
                          </a:solidFill>
                          <a:effectLst/>
                          <a:latin typeface="Arial" panose="020B0604020202020204" pitchFamily="34" charset="0"/>
                        </a:rPr>
                        <a:t>Contratação de Serviço de Assinatura Digital</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Compras</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Sede</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Melhorar a boa prática de gestão interna</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4º trimestre 2026</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rtl="0" fontAlgn="ctr">
                        <a:buNone/>
                      </a:pPr>
                      <a:r>
                        <a:rPr lang="pt-BR" sz="1200" b="0" i="0" u="none" strike="noStrike">
                          <a:solidFill>
                            <a:srgbClr val="000000"/>
                          </a:solidFill>
                          <a:effectLst/>
                          <a:latin typeface="Arial" panose="020B0604020202020204" pitchFamily="34" charset="0"/>
                        </a:rPr>
                        <a:t>Dispensa de Licitação</a:t>
                      </a:r>
                      <a:endParaRPr lang="pt-BR" sz="12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c>
                  <a:txBody>
                    <a:bodyPr/>
                    <a:lstStyle/>
                    <a:p>
                      <a:pPr algn="ctr" rtl="0" fontAlgn="ctr">
                        <a:buNone/>
                      </a:pPr>
                      <a:r>
                        <a:rPr lang="pt-BR" sz="1200" b="0" i="0" u="none" strike="noStrike" dirty="0">
                          <a:solidFill>
                            <a:srgbClr val="000000"/>
                          </a:solidFill>
                          <a:effectLst/>
                          <a:latin typeface="Arial" panose="020B0604020202020204" pitchFamily="34" charset="0"/>
                        </a:rPr>
                        <a:t>Taxa de Administração</a:t>
                      </a:r>
                      <a:endParaRPr lang="pt-BR" sz="12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6322"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6323" name="CaixaDeTexto 7"/>
          <p:cNvSpPr txBox="1"/>
          <p:nvPr/>
        </p:nvSpPr>
        <p:spPr>
          <a:xfrm>
            <a:off x="7477125" y="311150"/>
            <a:ext cx="4378325"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rgbClr val="26126C"/>
                </a:solidFill>
                <a:latin typeface="Arial Nova" pitchFamily="34" charset="0"/>
                <a:ea typeface="SimSun" panose="02010600030101010101" pitchFamily="2" charset="-122"/>
              </a:rPr>
              <a:t>MONITORAMENTO</a:t>
            </a:r>
            <a:endParaRPr lang="pt-BR" altLang="zh-CN" sz="2400" b="1" dirty="0">
              <a:solidFill>
                <a:srgbClr val="26126C"/>
              </a:solidFill>
              <a:latin typeface="Arial Nova" pitchFamily="34" charset="0"/>
              <a:ea typeface="SimSun" panose="02010600030101010101" pitchFamily="2" charset="-122"/>
            </a:endParaRPr>
          </a:p>
        </p:txBody>
      </p:sp>
      <p:sp>
        <p:nvSpPr>
          <p:cNvPr id="9" name="CaixaDeTexto 8"/>
          <p:cNvSpPr txBox="1"/>
          <p:nvPr/>
        </p:nvSpPr>
        <p:spPr>
          <a:xfrm>
            <a:off x="1127570" y="2428666"/>
            <a:ext cx="10070776" cy="2308324"/>
          </a:xfrm>
          <a:prstGeom prst="rect">
            <a:avLst/>
          </a:prstGeom>
          <a:noFill/>
        </p:spPr>
        <p:txBody>
          <a:bodyPr spcCol="360000">
            <a:spAutoFit/>
          </a:bodyPr>
          <a:lstStyle/>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O monitoramento do Plano de Ação 2026 e 2027 da COLOMBO PREVIDÊNCIA ocorrerá conforme periodicidade de reuniões da Diretoria Executiva e do Conselho de Deliberação.</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Arial Nova" pitchFamily="34" charset="0"/>
                <a:ea typeface="+mn-ea"/>
                <a:cs typeface="+mn-cs"/>
              </a:rPr>
              <a:t>O calendário de reunião está disponível em nosso site através do link: https://www.colomboprevidencia.com.br/cronograma-deliberativo/</a:t>
            </a:r>
            <a:endParaRPr kumimoji="0" lang="pt-BR" kern="1200" cap="none" spc="0" normalizeH="0" baseline="0" noProof="1">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endParaRPr kumimoji="0" lang="pt-BR" kern="1200" cap="none" spc="0" normalizeH="0" baseline="0" noProof="1">
              <a:highlight>
                <a:srgbClr val="FFFF00"/>
              </a:highlight>
              <a:latin typeface="Arial Nova" pitchFamily="34" charset="0"/>
              <a:ea typeface="+mn-ea"/>
              <a:cs typeface="+mn-cs"/>
            </a:endParaRPr>
          </a:p>
          <a:p>
            <a:pPr marR="0" algn="just" defTabSz="457200" eaLnBrk="1" fontAlgn="auto" hangingPunct="1">
              <a:spcBef>
                <a:spcPts val="0"/>
              </a:spcBef>
              <a:spcAft>
                <a:spcPts val="0"/>
              </a:spcAft>
              <a:buClrTx/>
              <a:buSzTx/>
              <a:buFontTx/>
              <a:buNone/>
              <a:defRPr/>
            </a:pPr>
            <a:r>
              <a:rPr kumimoji="0" lang="pt-BR" kern="1200" cap="none" spc="0" normalizeH="0" baseline="0" noProof="1">
                <a:latin typeface="+mn-lt"/>
                <a:ea typeface="+mn-ea"/>
                <a:cs typeface="+mn-cs"/>
              </a:rPr>
              <a:t>O Plano de ação está disponível em nosso site através do link: </a:t>
            </a:r>
            <a:r>
              <a:rPr kumimoji="0" lang="pt-BR" u="sng" kern="1200" cap="none" spc="0" normalizeH="0" baseline="0" noProof="1">
                <a:latin typeface="+mn-lt"/>
                <a:ea typeface="+mn-ea"/>
                <a:cs typeface="+mn-cs"/>
              </a:rPr>
              <a:t>https://www.colomboprevidencia.com.br/plano-de-capacitacao/ </a:t>
            </a:r>
            <a:endParaRPr kumimoji="0" lang="pt-BR" u="sng" kern="1200" cap="none" spc="0" normalizeH="0" baseline="0" noProof="1">
              <a:latin typeface="+mn-lt"/>
              <a:ea typeface="+mn-ea"/>
              <a:cs typeface="+mn-cs"/>
              <a:hlinkClick r:id="rId1"/>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7346"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57347" name="CaixaDeTexto 7"/>
          <p:cNvSpPr txBox="1"/>
          <p:nvPr/>
        </p:nvSpPr>
        <p:spPr>
          <a:xfrm>
            <a:off x="7154863" y="311150"/>
            <a:ext cx="4700587" cy="461963"/>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ctr" eaLnBrk="1" hangingPunct="1">
              <a:spcBef>
                <a:spcPct val="0"/>
              </a:spcBef>
              <a:buClrTx/>
              <a:buFontTx/>
              <a:buNone/>
            </a:pPr>
            <a:r>
              <a:rPr lang="pt-BR" altLang="zh-CN" sz="2400" b="1" dirty="0">
                <a:solidFill>
                  <a:schemeClr val="tx1"/>
                </a:solidFill>
                <a:latin typeface="Arial Nova" pitchFamily="34" charset="0"/>
                <a:ea typeface="SimSun" panose="02010600030101010101" pitchFamily="2" charset="-122"/>
              </a:rPr>
              <a:t>QUADRO DE RESPONSÁVEIS</a:t>
            </a:r>
            <a:endParaRPr lang="pt-BR" altLang="zh-CN" sz="2400" b="1" dirty="0">
              <a:solidFill>
                <a:schemeClr val="tx1"/>
              </a:solidFill>
              <a:latin typeface="Arial Nova" pitchFamily="34" charset="0"/>
              <a:ea typeface="SimSun" panose="02010600030101010101" pitchFamily="2" charset="-122"/>
            </a:endParaRPr>
          </a:p>
        </p:txBody>
      </p:sp>
      <p:sp>
        <p:nvSpPr>
          <p:cNvPr id="57348" name="CaixaDeTexto 9"/>
          <p:cNvSpPr txBox="1"/>
          <p:nvPr/>
        </p:nvSpPr>
        <p:spPr>
          <a:xfrm>
            <a:off x="425450" y="938213"/>
            <a:ext cx="4984750" cy="6108700"/>
          </a:xfrm>
          <a:prstGeom prst="rect">
            <a:avLst/>
          </a:prstGeom>
          <a:noFill/>
          <a:ln w="9525">
            <a:noFill/>
          </a:ln>
        </p:spPr>
        <p:txBody>
          <a:bodyPr>
            <a:spAutoFit/>
          </a:bodyPr>
          <a:p>
            <a:pPr algn="just" eaLnBrk="1" hangingPunct="1"/>
            <a:r>
              <a:rPr lang="pt-BR" altLang="zh-CN" b="1" dirty="0">
                <a:latin typeface="Arial Nova" pitchFamily="34" charset="0"/>
                <a:ea typeface="SimSun" panose="02010600030101010101" pitchFamily="2" charset="-122"/>
              </a:rPr>
              <a:t>Diretoria Executiva</a:t>
            </a:r>
            <a:endParaRPr lang="pt-BR" altLang="zh-CN" b="1" dirty="0">
              <a:latin typeface="Arial Nova" pitchFamily="34" charset="0"/>
              <a:ea typeface="SimSun" panose="02010600030101010101" pitchFamily="2" charset="-122"/>
            </a:endParaRPr>
          </a:p>
          <a:p>
            <a:pPr algn="just" eaLnBrk="1" hangingPunct="1"/>
            <a:endParaRPr lang="pt-BR" altLang="zh-CN" b="1" dirty="0">
              <a:latin typeface="Arial Nova" pitchFamily="34" charset="0"/>
              <a:ea typeface="SimSun" panose="02010600030101010101" pitchFamily="2" charset="-122"/>
            </a:endParaRPr>
          </a:p>
          <a:p>
            <a:pPr algn="just" eaLnBrk="1" hangingPunct="1"/>
            <a:r>
              <a:rPr lang="pt-BR" altLang="zh-CN" sz="1400" i="1" dirty="0">
                <a:latin typeface="Arial Nova" pitchFamily="34" charset="0"/>
                <a:ea typeface="SimSun" panose="02010600030101010101" pitchFamily="2" charset="-122"/>
              </a:rPr>
              <a:t>	</a:t>
            </a:r>
            <a:r>
              <a:rPr lang="pt-BR" altLang="zh-CN" sz="1100" i="1" dirty="0">
                <a:latin typeface="Arial Nova" pitchFamily="34" charset="0"/>
                <a:ea typeface="SimSun" panose="02010600030101010101" pitchFamily="2" charset="-122"/>
              </a:rPr>
              <a:t>Wilton Luiz Carrão</a:t>
            </a:r>
            <a:endParaRPr lang="pt-BR" altLang="zh-CN" sz="1100" i="1" dirty="0">
              <a:latin typeface="Arial Nova" pitchFamily="34" charset="0"/>
              <a:ea typeface="SimSun" panose="02010600030101010101" pitchFamily="2" charset="-122"/>
            </a:endParaRPr>
          </a:p>
          <a:p>
            <a:pPr algn="just" eaLnBrk="1" hangingPunct="1"/>
            <a:r>
              <a:rPr lang="pt-BR" altLang="zh-CN" sz="1100" i="1" dirty="0">
                <a:latin typeface="Arial Nova" pitchFamily="34" charset="0"/>
                <a:ea typeface="SimSun" panose="02010600030101010101" pitchFamily="2" charset="-122"/>
              </a:rPr>
              <a:t>	Giovani Corletto</a:t>
            </a:r>
            <a:endParaRPr lang="pt-BR" altLang="zh-CN" sz="1100" i="1" dirty="0">
              <a:latin typeface="Arial Nova" pitchFamily="34" charset="0"/>
              <a:ea typeface="SimSun" panose="02010600030101010101" pitchFamily="2" charset="-122"/>
            </a:endParaRPr>
          </a:p>
          <a:p>
            <a:pPr algn="just" eaLnBrk="1" hangingPunct="1"/>
            <a:r>
              <a:rPr lang="pt-BR" altLang="zh-CN" sz="1100" i="1" dirty="0">
                <a:latin typeface="Arial Nova" pitchFamily="34" charset="0"/>
                <a:ea typeface="SimSun" panose="02010600030101010101" pitchFamily="2" charset="-122"/>
              </a:rPr>
              <a:t>	Aleksandra do Carmo Ullmann</a:t>
            </a:r>
            <a:endParaRPr lang="pt-BR" altLang="zh-CN" sz="1100" i="1" dirty="0">
              <a:latin typeface="Arial Nova" pitchFamily="34" charset="0"/>
              <a:ea typeface="SimSun" panose="02010600030101010101" pitchFamily="2" charset="-122"/>
            </a:endParaRPr>
          </a:p>
          <a:p>
            <a:pPr algn="just" eaLnBrk="1" hangingPunct="1"/>
            <a:r>
              <a:rPr lang="pt-BR" altLang="zh-CN" sz="1400" i="1" dirty="0">
                <a:latin typeface="Arial Nova" pitchFamily="34" charset="0"/>
                <a:ea typeface="SimSun" panose="02010600030101010101" pitchFamily="2" charset="-122"/>
              </a:rPr>
              <a:t>	</a:t>
            </a:r>
            <a:endParaRPr lang="pt-BR" altLang="zh-CN" sz="1400" i="1" dirty="0">
              <a:latin typeface="Arial Nova" pitchFamily="34" charset="0"/>
              <a:ea typeface="SimSun" panose="02010600030101010101" pitchFamily="2" charset="-122"/>
            </a:endParaRPr>
          </a:p>
          <a:p>
            <a:pPr algn="just" eaLnBrk="1" hangingPunct="1"/>
            <a:r>
              <a:rPr lang="pt-BR" altLang="zh-CN" b="1" dirty="0">
                <a:latin typeface="Arial Nova" pitchFamily="34" charset="0"/>
                <a:ea typeface="SimSun" panose="02010600030101010101" pitchFamily="2" charset="-122"/>
              </a:rPr>
              <a:t>Conselho Deliberativo</a:t>
            </a:r>
            <a:endParaRPr lang="pt-BR" altLang="zh-CN" b="1" dirty="0">
              <a:latin typeface="Arial Nova" pitchFamily="34" charset="0"/>
              <a:ea typeface="SimSun" panose="02010600030101010101" pitchFamily="2" charset="-122"/>
            </a:endParaRPr>
          </a:p>
          <a:p>
            <a:pPr algn="just" eaLnBrk="1" hangingPunct="1"/>
            <a:r>
              <a:rPr lang="pt-BR" altLang="zh-CN" sz="1400" i="1" dirty="0">
                <a:latin typeface="Arial Nova" pitchFamily="34" charset="0"/>
                <a:ea typeface="SimSun" panose="02010600030101010101" pitchFamily="2" charset="-122"/>
              </a:rPr>
              <a:t>	</a:t>
            </a:r>
            <a:endParaRPr lang="pt-BR" altLang="zh-CN" sz="1400" i="1" dirty="0">
              <a:latin typeface="Arial Nova" pitchFamily="34" charset="0"/>
              <a:ea typeface="SimSun" panose="02010600030101010101" pitchFamily="2" charset="-122"/>
            </a:endParaRPr>
          </a:p>
          <a:p>
            <a:pPr algn="just" eaLnBrk="1" hangingPunct="1"/>
            <a:r>
              <a:rPr lang="pt-BR" altLang="zh-CN" sz="1100" i="1" dirty="0">
                <a:latin typeface="Arial Nova" pitchFamily="34" charset="0"/>
                <a:ea typeface="SimSun" panose="02010600030101010101" pitchFamily="2" charset="-122"/>
              </a:rPr>
              <a:t>                        </a:t>
            </a:r>
            <a:r>
              <a:rPr lang="pt-BR" altLang="zh-CN" sz="1100" b="1" i="1" dirty="0">
                <a:latin typeface="Arial Nova" pitchFamily="34" charset="0"/>
                <a:ea typeface="SimSun" panose="02010600030101010101" pitchFamily="2" charset="-122"/>
              </a:rPr>
              <a:t>Titulares: </a:t>
            </a:r>
            <a:r>
              <a:rPr lang="pt-BR" altLang="zh-CN" sz="1400" b="1" i="1" dirty="0">
                <a:latin typeface="Arial Nova" pitchFamily="34" charset="0"/>
                <a:ea typeface="SimSun" panose="02010600030101010101" pitchFamily="2" charset="-122"/>
              </a:rPr>
              <a:t> </a:t>
            </a:r>
            <a:r>
              <a:rPr lang="pt-BR" altLang="zh-CN" sz="1400" i="1" dirty="0">
                <a:latin typeface="Arial Nova" pitchFamily="34" charset="0"/>
                <a:ea typeface="SimSun" panose="02010600030101010101" pitchFamily="2" charset="-122"/>
              </a:rPr>
              <a:t> </a:t>
            </a:r>
            <a:endParaRPr lang="pt-BR" altLang="zh-CN" sz="1400" i="1" dirty="0">
              <a:latin typeface="Arial Nova" pitchFamily="34" charset="0"/>
              <a:ea typeface="SimSun" panose="02010600030101010101" pitchFamily="2" charset="-122"/>
            </a:endParaRPr>
          </a:p>
          <a:p>
            <a:pPr algn="just" eaLnBrk="1" hangingPunct="1"/>
            <a:r>
              <a:rPr lang="pt-BR" altLang="zh-CN" sz="1100" i="1" dirty="0">
                <a:latin typeface="Arial Nova" pitchFamily="34" charset="0"/>
                <a:ea typeface="SimSun" panose="02010600030101010101" pitchFamily="2" charset="-122"/>
              </a:rPr>
              <a:t>                        Marco Aurelio Gastão</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	Marcia Regina de Lima</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	Rosalba Vaz Schulli dos Anjos</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 	Silmara Aparecida Mayer</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	Marcia Regina Tomé</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       	Claudinei Duarte de Lima</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                        Arildo Cardoso da Silva</a:t>
            </a:r>
            <a:endParaRPr lang="pt-BR" altLang="zh-CN" sz="1100" i="1" dirty="0">
              <a:latin typeface="Arial Nova" pitchFamily="34" charset="0"/>
              <a:ea typeface="SimSun" panose="02010600030101010101" pitchFamily="2" charset="-122"/>
            </a:endParaRPr>
          </a:p>
          <a:p>
            <a:pPr eaLnBrk="1" hangingPunct="1"/>
            <a:endParaRPr lang="pt-BR" altLang="zh-CN" sz="1100" i="1" dirty="0">
              <a:latin typeface="Arial Nova" pitchFamily="34" charset="0"/>
              <a:ea typeface="SimSun" panose="02010600030101010101" pitchFamily="2" charset="-122"/>
            </a:endParaRPr>
          </a:p>
          <a:p>
            <a:pPr eaLnBrk="1" hangingPunct="1"/>
            <a:r>
              <a:rPr lang="pt-BR" altLang="zh-CN" sz="1100" b="1" i="1" dirty="0">
                <a:latin typeface="Arial Nova" pitchFamily="34" charset="0"/>
                <a:ea typeface="SimSun" panose="02010600030101010101" pitchFamily="2" charset="-122"/>
              </a:rPr>
              <a:t>Suplentes:</a:t>
            </a:r>
            <a:endParaRPr lang="pt-BR" altLang="zh-CN" sz="1100" b="1"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Daniele Vicente Engelhart Cordeiro</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Ivanize Gracia Guimarães</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Adriano Aparecido Vieira Lopes</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Giani Kubis Faria</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Rosangela Souza da Cruz Arruda</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Jucimara Gomes da Silva Rodrigues</a:t>
            </a:r>
            <a:endParaRPr lang="pt-BR" altLang="zh-CN" sz="1100" i="1" dirty="0">
              <a:latin typeface="Arial Nova" pitchFamily="34" charset="0"/>
              <a:ea typeface="SimSun" panose="02010600030101010101" pitchFamily="2" charset="-122"/>
            </a:endParaRPr>
          </a:p>
          <a:p>
            <a:pPr eaLnBrk="1" hangingPunct="1"/>
            <a:r>
              <a:rPr lang="pt-BR" altLang="zh-CN" sz="1100" i="1" dirty="0">
                <a:latin typeface="Arial Nova" pitchFamily="34" charset="0"/>
                <a:ea typeface="SimSun" panose="02010600030101010101" pitchFamily="2" charset="-122"/>
              </a:rPr>
              <a:t>Sandra Maria da Costa Hohmann</a:t>
            </a:r>
            <a:endParaRPr lang="pt-BR" altLang="zh-CN" sz="1100" i="1" dirty="0">
              <a:latin typeface="Arial Nova" pitchFamily="34" charset="0"/>
              <a:ea typeface="SimSun" panose="02010600030101010101" pitchFamily="2" charset="-122"/>
            </a:endParaRPr>
          </a:p>
          <a:p>
            <a:pPr algn="just" eaLnBrk="1" hangingPunct="1"/>
            <a:endParaRPr lang="pt-BR" altLang="zh-CN" sz="1400" b="1" i="1" dirty="0">
              <a:latin typeface="Arial Nova" pitchFamily="34" charset="0"/>
              <a:ea typeface="SimSun" panose="02010600030101010101" pitchFamily="2" charset="-122"/>
            </a:endParaRPr>
          </a:p>
          <a:p>
            <a:pPr lvl="2" eaLnBrk="1" hangingPunct="1"/>
            <a:endParaRPr lang="pt-BR" altLang="zh-CN" sz="1100" i="1" dirty="0">
              <a:latin typeface="Arial Nova" pitchFamily="34" charset="0"/>
              <a:ea typeface="SimSun" panose="02010600030101010101" pitchFamily="2" charset="-122"/>
            </a:endParaRPr>
          </a:p>
          <a:p>
            <a:pPr lvl="2" eaLnBrk="1" hangingPunct="1"/>
            <a:endParaRPr lang="pt-BR" altLang="zh-CN" sz="1100" i="1" dirty="0">
              <a:latin typeface="Arial Nova" pitchFamily="34" charset="0"/>
              <a:ea typeface="SimSun" panose="02010600030101010101" pitchFamily="2" charset="-122"/>
            </a:endParaRPr>
          </a:p>
          <a:p>
            <a:pPr lvl="2" algn="just" eaLnBrk="1" hangingPunct="1"/>
            <a:endParaRPr lang="pt-BR" altLang="zh-CN" sz="1100" i="1" dirty="0">
              <a:latin typeface="Arial Nova" pitchFamily="34" charset="0"/>
              <a:ea typeface="SimSun" panose="02010600030101010101" pitchFamily="2" charset="-122"/>
            </a:endParaRPr>
          </a:p>
          <a:p>
            <a:pPr lvl="2" algn="just" eaLnBrk="1" hangingPunct="1"/>
            <a:endParaRPr lang="pt-BR" altLang="zh-CN" sz="1100" i="1" dirty="0">
              <a:solidFill>
                <a:srgbClr val="26126C"/>
              </a:solidFill>
              <a:latin typeface="Arial Nova" pitchFamily="34" charset="0"/>
              <a:ea typeface="SimSun" panose="02010600030101010101" pitchFamily="2" charset="-122"/>
            </a:endParaRPr>
          </a:p>
          <a:p>
            <a:pPr lvl="2" algn="just" eaLnBrk="1" hangingPunct="1"/>
            <a:endParaRPr lang="pt-BR" altLang="zh-CN" sz="1100" i="1" dirty="0">
              <a:solidFill>
                <a:srgbClr val="26126C"/>
              </a:solidFill>
              <a:latin typeface="Arial Nova" pitchFamily="34" charset="0"/>
              <a:ea typeface="SimSun" panose="02010600030101010101" pitchFamily="2" charset="-122"/>
            </a:endParaRPr>
          </a:p>
          <a:p>
            <a:pPr lvl="1" algn="just" eaLnBrk="1" hangingPunct="1"/>
            <a:r>
              <a:rPr lang="pt-BR" altLang="zh-CN" sz="1400" i="1" dirty="0">
                <a:solidFill>
                  <a:srgbClr val="26126C"/>
                </a:solidFill>
                <a:latin typeface="Arial Nova" pitchFamily="34" charset="0"/>
                <a:ea typeface="SimSun" panose="02010600030101010101" pitchFamily="2" charset="-122"/>
              </a:rPr>
              <a:t>	</a:t>
            </a:r>
            <a:endParaRPr lang="pt-BR" altLang="zh-CN" sz="1400" i="1" dirty="0">
              <a:solidFill>
                <a:srgbClr val="26126C"/>
              </a:solidFill>
              <a:latin typeface="Arial Nova" pitchFamily="34" charset="0"/>
              <a:ea typeface="SimSun" panose="02010600030101010101" pitchFamily="2" charset="-122"/>
            </a:endParaRPr>
          </a:p>
        </p:txBody>
      </p:sp>
      <p:sp>
        <p:nvSpPr>
          <p:cNvPr id="57349" name="Caixa de Texto 12"/>
          <p:cNvSpPr txBox="1"/>
          <p:nvPr/>
        </p:nvSpPr>
        <p:spPr>
          <a:xfrm>
            <a:off x="6691313" y="1677988"/>
            <a:ext cx="4911725" cy="4540250"/>
          </a:xfrm>
          <a:prstGeom prst="rect">
            <a:avLst/>
          </a:prstGeom>
          <a:noFill/>
          <a:ln w="9525">
            <a:noFill/>
          </a:ln>
        </p:spPr>
        <p:txBody>
          <a:bodyPr>
            <a:sp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stStyle>
          <a:p>
            <a:pPr marL="0" lvl="0" indent="0" algn="just" eaLnBrk="1" hangingPunct="1">
              <a:spcBef>
                <a:spcPct val="0"/>
              </a:spcBef>
              <a:buClrTx/>
              <a:buFontTx/>
              <a:buNone/>
            </a:pPr>
            <a:endParaRPr lang="pt-BR" altLang="zh-CN" b="1" dirty="0">
              <a:solidFill>
                <a:srgbClr val="26126C"/>
              </a:solidFill>
              <a:latin typeface="Arial Nova" pitchFamily="34" charset="0"/>
              <a:ea typeface="SimSun" panose="02010600030101010101" pitchFamily="2" charset="-122"/>
            </a:endParaRPr>
          </a:p>
          <a:p>
            <a:pPr marL="0" lvl="0" indent="0" algn="just" eaLnBrk="1" hangingPunct="1">
              <a:spcBef>
                <a:spcPct val="0"/>
              </a:spcBef>
              <a:buClrTx/>
              <a:buFontTx/>
              <a:buNone/>
            </a:pPr>
            <a:r>
              <a:rPr lang="pt-BR" altLang="zh-CN" b="1" dirty="0">
                <a:solidFill>
                  <a:schemeClr val="tx1"/>
                </a:solidFill>
                <a:latin typeface="Arial Nova" pitchFamily="34" charset="0"/>
                <a:ea typeface="SimSun" panose="02010600030101010101" pitchFamily="2" charset="-122"/>
              </a:rPr>
              <a:t>Conselho Fiscal</a:t>
            </a:r>
            <a:endParaRPr lang="pt-BR" altLang="zh-CN" b="1"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r>
              <a:rPr lang="pt-BR" altLang="zh-CN" sz="1100" b="1" i="1" dirty="0">
                <a:solidFill>
                  <a:schemeClr val="tx1"/>
                </a:solidFill>
                <a:latin typeface="Arial Nova" pitchFamily="34" charset="0"/>
                <a:ea typeface="SimSun" panose="02010600030101010101" pitchFamily="2" charset="-122"/>
              </a:rPr>
              <a:t>                       </a:t>
            </a:r>
            <a:endParaRPr lang="pt-BR" altLang="zh-CN" sz="1100" b="1" i="1" dirty="0">
              <a:solidFill>
                <a:schemeClr val="tx1"/>
              </a:solidFill>
              <a:latin typeface="Arial Nova" pitchFamily="34" charset="0"/>
              <a:ea typeface="SimSun" panose="02010600030101010101" pitchFamily="2" charset="-122"/>
            </a:endParaRPr>
          </a:p>
          <a:p>
            <a:pPr marL="0" lvl="0" indent="0" algn="just" eaLnBrk="1" hangingPunct="1">
              <a:spcBef>
                <a:spcPct val="0"/>
              </a:spcBef>
              <a:buClrTx/>
              <a:buFontTx/>
              <a:buNone/>
            </a:pPr>
            <a:r>
              <a:rPr lang="pt-BR" altLang="zh-CN" sz="1100" b="1" i="1" dirty="0">
                <a:solidFill>
                  <a:schemeClr val="tx1"/>
                </a:solidFill>
                <a:latin typeface="Arial Nova" pitchFamily="34" charset="0"/>
                <a:ea typeface="SimSun" panose="02010600030101010101" pitchFamily="2" charset="-122"/>
              </a:rPr>
              <a:t>	Titulares:  </a:t>
            </a:r>
            <a:endParaRPr lang="pt-BR" altLang="zh-CN" sz="1100" b="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Riolando Fransolino Júnior</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Jocimara de Fátima Nunes M Foltran</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Eliane Aparecida Alves de Lima</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Rosilene Aparecida de Lima da Silva</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Jumara Adriana Pessini de Almeida</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Dirceu Cavassin</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Heloisa Valt</a:t>
            </a: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endParaRPr lang="pt-BR" altLang="zh-CN" sz="1100" i="1" dirty="0">
              <a:solidFill>
                <a:schemeClr val="tx1"/>
              </a:solidFill>
              <a:latin typeface="Arial Nova" pitchFamily="34" charset="0"/>
              <a:ea typeface="SimSun" panose="02010600030101010101" pitchFamily="2" charset="-122"/>
            </a:endParaRPr>
          </a:p>
          <a:p>
            <a:pPr marL="914400" lvl="2" indent="0" eaLnBrk="1" hangingPunct="1">
              <a:spcBef>
                <a:spcPct val="0"/>
              </a:spcBef>
              <a:buClrTx/>
              <a:buFontTx/>
              <a:buNone/>
            </a:pP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b="1" i="1" dirty="0">
                <a:solidFill>
                  <a:schemeClr val="tx1"/>
                </a:solidFill>
                <a:latin typeface="Arial Nova" pitchFamily="34" charset="0"/>
                <a:ea typeface="SimSun" panose="02010600030101010101" pitchFamily="2" charset="-122"/>
              </a:rPr>
              <a:t>Suplentes:</a:t>
            </a:r>
            <a:endParaRPr lang="pt-BR" altLang="zh-CN" sz="1100" b="1"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Valquiria Clecy Plucheg</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Kelly Mara Heidemann</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Adriana Mendes Brasil</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Deisiane Gonçalves de Abreu Padilha</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Paulo Cezar Antoniacomi</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Patrick Evandro Borges</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r>
              <a:rPr lang="pt-BR" altLang="zh-CN" sz="1100" i="1" dirty="0">
                <a:solidFill>
                  <a:schemeClr val="tx1"/>
                </a:solidFill>
                <a:latin typeface="Arial Nova" pitchFamily="34" charset="0"/>
                <a:ea typeface="SimSun" panose="02010600030101010101" pitchFamily="2" charset="-122"/>
              </a:rPr>
              <a:t>Maristela Guimarães Cavalli</a:t>
            </a:r>
            <a:endParaRPr lang="pt-BR" altLang="zh-CN" sz="1100" i="1" dirty="0">
              <a:solidFill>
                <a:schemeClr val="tx1"/>
              </a:solidFill>
              <a:latin typeface="Arial Nova" pitchFamily="34" charset="0"/>
              <a:ea typeface="SimSun" panose="02010600030101010101" pitchFamily="2" charset="-122"/>
            </a:endParaRPr>
          </a:p>
          <a:p>
            <a:pPr marL="0" lvl="0" indent="0" eaLnBrk="1" hangingPunct="1">
              <a:spcBef>
                <a:spcPct val="0"/>
              </a:spcBef>
              <a:buClrTx/>
              <a:buFontTx/>
              <a:buNone/>
            </a:pPr>
            <a:endParaRPr lang="pt-BR" altLang="zh-CN" sz="1100" i="1" dirty="0">
              <a:solidFill>
                <a:schemeClr val="tx1"/>
              </a:solidFill>
              <a:latin typeface="Arial Nova" pitchFamily="34" charset="0"/>
              <a:ea typeface="SimSun"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9394" name="Agrupar 3"/>
          <p:cNvGrpSpPr/>
          <p:nvPr/>
        </p:nvGrpSpPr>
        <p:grpSpPr>
          <a:xfrm rot="5400000">
            <a:off x="9028113" y="-1887537"/>
            <a:ext cx="73025" cy="5578475"/>
            <a:chOff x="5722125" y="1933024"/>
            <a:chExt cx="72013" cy="2991953"/>
          </a:xfrm>
        </p:grpSpPr>
        <p:sp>
          <p:nvSpPr>
            <p:cNvPr id="5" name="Retângulo 4"/>
            <p:cNvSpPr/>
            <p:nvPr/>
          </p:nvSpPr>
          <p:spPr>
            <a:xfrm>
              <a:off x="5700208" y="1944944"/>
              <a:ext cx="72013" cy="1008103"/>
            </a:xfrm>
            <a:prstGeom prst="rect">
              <a:avLst/>
            </a:prstGeom>
            <a:solidFill>
              <a:srgbClr val="F9C300"/>
            </a:solidFill>
            <a:ln>
              <a:solidFill>
                <a:srgbClr val="F9C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6" name="Retângulo 5"/>
            <p:cNvSpPr/>
            <p:nvPr/>
          </p:nvSpPr>
          <p:spPr>
            <a:xfrm>
              <a:off x="5722125" y="2941127"/>
              <a:ext cx="70447" cy="1008103"/>
            </a:xfrm>
            <a:prstGeom prst="rect">
              <a:avLst/>
            </a:prstGeom>
            <a:solidFill>
              <a:srgbClr val="DB231B"/>
            </a:solidFill>
            <a:ln>
              <a:solidFill>
                <a:srgbClr val="DB23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sp>
          <p:nvSpPr>
            <p:cNvPr id="7" name="Retângulo 6"/>
            <p:cNvSpPr/>
            <p:nvPr/>
          </p:nvSpPr>
          <p:spPr>
            <a:xfrm>
              <a:off x="5723690" y="3916874"/>
              <a:ext cx="70448" cy="1008103"/>
            </a:xfrm>
            <a:prstGeom prst="rect">
              <a:avLst/>
            </a:prstGeom>
            <a:solidFill>
              <a:srgbClr val="00923E"/>
            </a:solidFill>
            <a:ln>
              <a:solidFill>
                <a:srgbClr val="0092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457200" rtl="0" eaLnBrk="0" fontAlgn="base" latinLnBrk="0" hangingPunct="0">
                <a:lnSpc>
                  <a:spcPct val="100000"/>
                </a:lnSpc>
                <a:spcBef>
                  <a:spcPct val="0"/>
                </a:spcBef>
                <a:spcAft>
                  <a:spcPct val="0"/>
                </a:spcAft>
                <a:buNone/>
                <a:defRPr sz="1800" b="0" i="0" u="none" kern="1200" baseline="0">
                  <a:solidFill>
                    <a:schemeClr val="tx1"/>
                  </a:solidFill>
                  <a:latin typeface="Century Gothic" panose="020B0502020202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entury Gothic" panose="020B0502020202020204" pitchFamily="34" charset="0"/>
                  <a:ea typeface="+mn-ea"/>
                  <a:cs typeface="+mn-cs"/>
                </a:defRPr>
              </a:lvl5pPr>
            </a:lstStyle>
            <a:p>
              <a:pPr lvl="0" algn="ctr" eaLnBrk="1" hangingPunct="1">
                <a:buNone/>
              </a:pPr>
              <a:endParaRPr lang="" altLang="x-none" dirty="0">
                <a:solidFill>
                  <a:srgbClr val="FFFFFF"/>
                </a:solidFill>
                <a:latin typeface="Century Gothic" panose="020B0502020202020204" pitchFamily="34" charset="0"/>
              </a:endParaRPr>
            </a:p>
          </p:txBody>
        </p:sp>
      </p:grpSp>
      <p:sp>
        <p:nvSpPr>
          <p:cNvPr id="11" name="CaixaDeTexto 10"/>
          <p:cNvSpPr txBox="1"/>
          <p:nvPr/>
        </p:nvSpPr>
        <p:spPr>
          <a:xfrm>
            <a:off x="5813425" y="1734185"/>
            <a:ext cx="5354952" cy="975716"/>
          </a:xfrm>
          <a:prstGeom prst="rect">
            <a:avLst/>
          </a:prstGeom>
          <a:noFill/>
        </p:spPr>
        <p:txBody>
          <a:bodyPr spcCol="360000">
            <a:spAutoFit/>
          </a:bodyPr>
          <a:lstStyle/>
          <a:p>
            <a:pPr marR="0" algn="just" defTabSz="457200" eaLnBrk="1" fontAlgn="auto" hangingPunct="1">
              <a:spcBef>
                <a:spcPts val="0"/>
              </a:spcBef>
              <a:spcAft>
                <a:spcPts val="0"/>
              </a:spcAft>
              <a:buClrTx/>
              <a:buSzTx/>
              <a:buFontTx/>
              <a:buNone/>
              <a:defRPr/>
            </a:pPr>
            <a:r>
              <a:rPr kumimoji="0" lang="pt-BR" b="1" kern="1200" cap="none" spc="0" normalizeH="0" baseline="0" noProof="1">
                <a:latin typeface="Arial Nova" pitchFamily="34" charset="0"/>
                <a:ea typeface="+mn-ea"/>
                <a:cs typeface="+mn-cs"/>
              </a:rPr>
              <a:t>Agradecimentos</a:t>
            </a:r>
            <a:endParaRPr kumimoji="0" lang="pt-BR" b="1" kern="1200" cap="none" spc="0" normalizeH="0" baseline="0" noProof="1">
              <a:latin typeface="Arial Nova" pitchFamily="34" charset="0"/>
              <a:ea typeface="+mn-ea"/>
              <a:cs typeface="+mn-cs"/>
            </a:endParaRPr>
          </a:p>
          <a:p>
            <a:pPr marR="0" algn="just" defTabSz="457200" eaLnBrk="1" fontAlgn="auto" hangingPunct="1">
              <a:lnSpc>
                <a:spcPct val="150000"/>
              </a:lnSpc>
              <a:spcBef>
                <a:spcPts val="0"/>
              </a:spcBef>
              <a:spcAft>
                <a:spcPts val="0"/>
              </a:spcAft>
              <a:buClrTx/>
              <a:buSzTx/>
              <a:buFontTx/>
              <a:buNone/>
              <a:defRPr/>
            </a:pPr>
            <a:r>
              <a:rPr kumimoji="0" lang="pt-BR" sz="1400" i="1" kern="1200" cap="none" spc="0" normalizeH="0" baseline="0" noProof="1">
                <a:latin typeface="Arial Nova" pitchFamily="34" charset="0"/>
                <a:ea typeface="+mn-ea"/>
                <a:cs typeface="+mn-cs"/>
              </a:rPr>
              <a:t>	</a:t>
            </a:r>
            <a:r>
              <a:rPr kumimoji="0" lang="pt-BR" sz="1400" kern="1200" cap="none" spc="0" normalizeH="0" baseline="0" noProof="1">
                <a:latin typeface="Arial" panose="020B0604020202020204" pitchFamily="34" charset="0"/>
                <a:ea typeface="+mn-ea"/>
                <a:cs typeface="Arial" panose="020B0604020202020204" pitchFamily="34" charset="0"/>
              </a:rPr>
              <a:t>Agradecemos toda a Equipe da Colombo Previdência, que em conjunto realizaram esse trabalho.</a:t>
            </a:r>
            <a:endParaRPr kumimoji="0" lang="pt-BR" sz="1400" i="1" kern="1200" cap="none" spc="0" normalizeH="0" baseline="0" noProof="1">
              <a:highlight>
                <a:srgbClr val="FFFF00"/>
              </a:highlight>
              <a:latin typeface="Arial" panose="020B0604020202020204" pitchFamily="34"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32446</Words>
  <Application>WPS Presentation</Application>
  <PresentationFormat/>
  <Paragraphs>1995</Paragraphs>
  <Slides>32</Slides>
  <Notes>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vt:lpstr>
      <vt:lpstr>SimSun</vt:lpstr>
      <vt:lpstr>Wingdings</vt:lpstr>
      <vt:lpstr>Century Gothic</vt:lpstr>
      <vt:lpstr>Wingdings 3</vt:lpstr>
      <vt:lpstr>Calibri</vt:lpstr>
      <vt:lpstr>幼圆</vt:lpstr>
      <vt:lpstr>Arial Nova</vt:lpstr>
      <vt:lpstr>等线</vt:lpstr>
      <vt:lpstr>等线</vt:lpstr>
      <vt:lpstr>Microsoft YaHei</vt:lpstr>
      <vt:lpstr>Arial Unicode MS</vt:lpstr>
      <vt:lpstr>Arial</vt:lpstr>
      <vt:lpstr>Cacho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Samanta Zaniquelli</dc:creator>
  <cp:lastModifiedBy>Sandra mara</cp:lastModifiedBy>
  <cp:revision>397</cp:revision>
  <cp:lastPrinted>2024-01-11T11:34:26Z</cp:lastPrinted>
  <dcterms:created xsi:type="dcterms:W3CDTF">2020-05-28T00:37:00Z</dcterms:created>
  <dcterms:modified xsi:type="dcterms:W3CDTF">2026-02-25T14:37:44Z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0x0101007DB83647FD9BA740AC15003639C4288F</vt:lpwstr>
  </property>
  <property fmtid="{D5CDD505-2E9C-101B-9397-08002B2CF9AE}" pid="3" name="KSOProductBuildVer">
    <vt:lpwstr>1046-12.2.0.23196</vt:lpwstr>
  </property>
  <property fmtid="{D5CDD505-2E9C-101B-9397-08002B2CF9AE}" pid="4" name="ICV">
    <vt:lpwstr>2362DEC26ADD4429A8BF8BE1F71076B6_13</vt:lpwstr>
  </property>
</Properties>
</file>