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A8B200F3-BE79-43DA-9DC7-053F7E884475}" type="datetimeFigureOut">
              <a:rPr lang="pt-BR" smtClean="0"/>
              <a:t>17/02/2020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BF85773-0282-4E37-AF58-93A8C2A2552B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200F3-BE79-43DA-9DC7-053F7E884475}" type="datetimeFigureOut">
              <a:rPr lang="pt-BR" smtClean="0"/>
              <a:t>17/02/2020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BF85773-0282-4E37-AF58-93A8C2A2552B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7" name="Retângul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200F3-BE79-43DA-9DC7-053F7E884475}" type="datetimeFigureOut">
              <a:rPr lang="pt-BR" smtClean="0"/>
              <a:t>17/02/2020</a:t>
            </a:fld>
            <a:endParaRPr lang="pt-BR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0BF85773-0282-4E37-AF58-93A8C2A2552B}" type="slidenum">
              <a:rPr lang="pt-BR" smtClean="0"/>
              <a:t>‹nº›</a:t>
            </a:fld>
            <a:endParaRPr lang="pt-BR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A8B200F3-BE79-43DA-9DC7-053F7E884475}" type="datetimeFigureOut">
              <a:rPr lang="pt-BR" smtClean="0"/>
              <a:t>17/02/2020</a:t>
            </a:fld>
            <a:endParaRPr lang="pt-BR"/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BF85773-0282-4E37-AF58-93A8C2A2552B}" type="slidenum">
              <a:rPr lang="pt-BR" smtClean="0"/>
              <a:t>‹nº›</a:t>
            </a:fld>
            <a:endParaRPr lang="pt-BR"/>
          </a:p>
        </p:txBody>
      </p:sp>
      <p:sp>
        <p:nvSpPr>
          <p:cNvPr id="12" name="Espaço Reservado para Rodapé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A8B200F3-BE79-43DA-9DC7-053F7E884475}" type="datetimeFigureOut">
              <a:rPr lang="pt-BR" smtClean="0"/>
              <a:t>17/02/2020</a:t>
            </a:fld>
            <a:endParaRPr lang="pt-BR"/>
          </a:p>
        </p:txBody>
      </p:sp>
      <p:sp>
        <p:nvSpPr>
          <p:cNvPr id="12" name="Espaço Reservado para Número de Slid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BF85773-0282-4E37-AF58-93A8C2A2552B}" type="slidenum">
              <a:rPr lang="pt-BR" smtClean="0"/>
              <a:t>‹nº›</a:t>
            </a:fld>
            <a:endParaRPr lang="pt-BR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pt-BR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15" name="Espaço Reservado para Tex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200F3-BE79-43DA-9DC7-053F7E884475}" type="datetimeFigureOut">
              <a:rPr lang="pt-BR" smtClean="0"/>
              <a:t>17/02/2020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BF85773-0282-4E37-AF58-93A8C2A2552B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200F3-BE79-43DA-9DC7-053F7E884475}" type="datetimeFigureOut">
              <a:rPr lang="pt-BR" smtClean="0"/>
              <a:t>17/02/2020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BF85773-0282-4E37-AF58-93A8C2A2552B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200F3-BE79-43DA-9DC7-053F7E884475}" type="datetimeFigureOut">
              <a:rPr lang="pt-BR" smtClean="0"/>
              <a:t>17/02/2020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BF85773-0282-4E37-AF58-93A8C2A2552B}" type="slidenum">
              <a:rPr lang="pt-BR" smtClean="0"/>
              <a:t>‹nº›</a:t>
            </a:fld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8" name="Retângul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1" name="Retângul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A8B200F3-BE79-43DA-9DC7-053F7E884475}" type="datetimeFigureOut">
              <a:rPr lang="pt-BR" smtClean="0"/>
              <a:t>17/02/2020</a:t>
            </a:fld>
            <a:endParaRPr lang="pt-BR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0BF85773-0282-4E37-AF58-93A8C2A2552B}" type="slidenum">
              <a:rPr lang="pt-BR" smtClean="0"/>
              <a:t>‹nº›</a:t>
            </a:fld>
            <a:endParaRPr lang="pt-BR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200F3-BE79-43DA-9DC7-053F7E884475}" type="datetimeFigureOut">
              <a:rPr lang="pt-BR" smtClean="0"/>
              <a:t>17/02/2020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85773-0282-4E37-AF58-93A8C2A2552B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A8B200F3-BE79-43DA-9DC7-053F7E884475}" type="datetimeFigureOut">
              <a:rPr lang="pt-BR" smtClean="0"/>
              <a:t>17/02/2020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7" name="Retângul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0BF85773-0282-4E37-AF58-93A8C2A2552B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8B200F3-BE79-43DA-9DC7-053F7E884475}" type="datetimeFigureOut">
              <a:rPr lang="pt-BR" smtClean="0"/>
              <a:t>17/02/2020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Retângul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BF85773-0282-4E37-AF58-93A8C2A2552B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643051"/>
            <a:ext cx="7772400" cy="3500462"/>
          </a:xfrm>
        </p:spPr>
        <p:txBody>
          <a:bodyPr>
            <a:noAutofit/>
          </a:bodyPr>
          <a:lstStyle/>
          <a:p>
            <a:r>
              <a:rPr lang="pt-BR" sz="6000" dirty="0" smtClean="0"/>
              <a:t>OS IMPACTOS DA EC Nº 103/2019 AOS SERVIDORES PÚBLICOS MUNICIPAIS</a:t>
            </a:r>
            <a:endParaRPr lang="pt-BR" sz="6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/>
              <a:t>Razões da Reforma segundo o Governo Federal</a:t>
            </a:r>
            <a:endParaRPr lang="pt-BR" dirty="0"/>
          </a:p>
        </p:txBody>
      </p:sp>
      <p:sp>
        <p:nvSpPr>
          <p:cNvPr id="7" name="object 10">
            <a:extLst>
              <a:ext uri="{FF2B5EF4-FFF2-40B4-BE49-F238E27FC236}">
                <a16:creationId xmlns:a16="http://schemas.microsoft.com/office/drawing/2014/main" xmlns="" id="{54A6BB1B-7E4F-6F41-A38B-C690A1D28646}"/>
              </a:ext>
            </a:extLst>
          </p:cNvPr>
          <p:cNvSpPr txBox="1"/>
          <p:nvPr/>
        </p:nvSpPr>
        <p:spPr>
          <a:xfrm>
            <a:off x="642910" y="2357430"/>
            <a:ext cx="2837815" cy="459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100"/>
              </a:lnSpc>
              <a:spcBef>
                <a:spcPts val="100"/>
              </a:spcBef>
            </a:pPr>
            <a:r>
              <a:rPr sz="1400" b="1" smtClean="0">
                <a:solidFill>
                  <a:schemeClr val="bg1"/>
                </a:solidFill>
                <a:latin typeface="Museo Sans 100"/>
              </a:rPr>
              <a:t>Evolução da Taxa de Fecundidade no Brasil:  2000 a 2060</a:t>
            </a:r>
            <a:endParaRPr sz="1400" b="1" dirty="0">
              <a:solidFill>
                <a:schemeClr val="bg1"/>
              </a:solidFill>
              <a:latin typeface="Museo Sans 100"/>
            </a:endParaRPr>
          </a:p>
        </p:txBody>
      </p:sp>
      <p:sp>
        <p:nvSpPr>
          <p:cNvPr id="9" name="object 11">
            <a:extLst>
              <a:ext uri="{FF2B5EF4-FFF2-40B4-BE49-F238E27FC236}">
                <a16:creationId xmlns:a16="http://schemas.microsoft.com/office/drawing/2014/main" xmlns="" id="{C739D318-8D14-1C42-B986-9A2D76C22490}"/>
              </a:ext>
            </a:extLst>
          </p:cNvPr>
          <p:cNvSpPr txBox="1"/>
          <p:nvPr/>
        </p:nvSpPr>
        <p:spPr>
          <a:xfrm>
            <a:off x="5643570" y="2357430"/>
            <a:ext cx="2221230" cy="459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100"/>
              </a:lnSpc>
              <a:spcBef>
                <a:spcPts val="100"/>
              </a:spcBef>
            </a:pPr>
            <a:r>
              <a:rPr sz="1400" b="1">
                <a:solidFill>
                  <a:schemeClr val="bg1"/>
                </a:solidFill>
                <a:latin typeface="Museo Sans 100"/>
              </a:rPr>
              <a:t>Expectativa de sobrevida por faixa  de idade (em anos</a:t>
            </a:r>
            <a:r>
              <a:rPr sz="1400" b="1" dirty="0">
                <a:solidFill>
                  <a:schemeClr val="bg1"/>
                </a:solidFill>
                <a:latin typeface="Museo Sans 100"/>
              </a:rPr>
              <a:t>)</a:t>
            </a:r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xmlns="" id="{23A50804-E50F-9A41-AC8B-B02CA7511860}"/>
              </a:ext>
            </a:extLst>
          </p:cNvPr>
          <p:cNvSpPr txBox="1"/>
          <p:nvPr/>
        </p:nvSpPr>
        <p:spPr>
          <a:xfrm>
            <a:off x="762000" y="4489450"/>
            <a:ext cx="3276600" cy="11336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100"/>
              </a:spcBef>
            </a:pPr>
            <a:r>
              <a:rPr lang="pt-BR" sz="1600" b="1" dirty="0">
                <a:solidFill>
                  <a:srgbClr val="2B6C68"/>
                </a:solidFill>
                <a:latin typeface="Museo Sans 100"/>
              </a:rPr>
              <a:t>Redução</a:t>
            </a:r>
            <a:r>
              <a:rPr sz="1600" b="1">
                <a:solidFill>
                  <a:srgbClr val="2B6C68"/>
                </a:solidFill>
                <a:latin typeface="Museo Sans 100"/>
              </a:rPr>
              <a:t> da taxa de fecundidade</a:t>
            </a:r>
            <a:r>
              <a:rPr lang="pt-BR" sz="1600" b="1" dirty="0">
                <a:solidFill>
                  <a:srgbClr val="2B6C68"/>
                </a:solidFill>
                <a:latin typeface="Museo Sans 100"/>
              </a:rPr>
              <a:t>:</a:t>
            </a:r>
          </a:p>
          <a:p>
            <a:pPr marL="12700">
              <a:spcBef>
                <a:spcPts val="100"/>
              </a:spcBef>
            </a:pPr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Museo Sans 100"/>
              </a:rPr>
              <a:t>i</a:t>
            </a:r>
            <a:r>
              <a:rPr sz="1600">
                <a:solidFill>
                  <a:schemeClr val="tx1">
                    <a:lumMod val="65000"/>
                    <a:lumOff val="35000"/>
                  </a:schemeClr>
                </a:solidFill>
                <a:latin typeface="Museo Sans 100"/>
              </a:rPr>
              <a:t>mpacto sobre a receita futura do sistema (financiado por repartição simples</a:t>
            </a:r>
            <a:r>
              <a: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Museo Sans 100"/>
              </a:rPr>
              <a:t>)</a:t>
            </a:r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Museo Sans 100"/>
              </a:rPr>
              <a:t>.</a:t>
            </a:r>
            <a:endParaRPr sz="1600" dirty="0">
              <a:solidFill>
                <a:schemeClr val="tx1">
                  <a:lumMod val="65000"/>
                  <a:lumOff val="35000"/>
                </a:schemeClr>
              </a:solidFill>
              <a:latin typeface="Museo Sans 100"/>
            </a:endParaRPr>
          </a:p>
        </p:txBody>
      </p:sp>
      <p:sp>
        <p:nvSpPr>
          <p:cNvPr id="14" name="object 6">
            <a:extLst>
              <a:ext uri="{FF2B5EF4-FFF2-40B4-BE49-F238E27FC236}">
                <a16:creationId xmlns:a16="http://schemas.microsoft.com/office/drawing/2014/main" xmlns="" id="{99E8901C-4953-A142-8052-3D67F1AEE255}"/>
              </a:ext>
            </a:extLst>
          </p:cNvPr>
          <p:cNvSpPr txBox="1"/>
          <p:nvPr/>
        </p:nvSpPr>
        <p:spPr>
          <a:xfrm>
            <a:off x="4800600" y="4489450"/>
            <a:ext cx="3670222" cy="8874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100"/>
              </a:spcBef>
            </a:pPr>
            <a:r>
              <a:rPr sz="1600" b="1">
                <a:solidFill>
                  <a:srgbClr val="2B6C68"/>
                </a:solidFill>
                <a:latin typeface="Museo Sans 100"/>
              </a:rPr>
              <a:t>Aumento da expectativa de sobrevida</a:t>
            </a:r>
            <a:r>
              <a:rPr sz="1600" b="1" dirty="0">
                <a:solidFill>
                  <a:srgbClr val="2B6C68"/>
                </a:solidFill>
                <a:latin typeface="Museo Sans 100"/>
              </a:rPr>
              <a:t>:</a:t>
            </a:r>
            <a:endParaRPr lang="pt-BR" sz="1600" b="1" dirty="0">
              <a:solidFill>
                <a:srgbClr val="2B6C68"/>
              </a:solidFill>
              <a:latin typeface="Museo Sans 10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>
                <a:solidFill>
                  <a:schemeClr val="tx1">
                    <a:lumMod val="65000"/>
                    <a:lumOff val="35000"/>
                  </a:schemeClr>
                </a:solidFill>
                <a:latin typeface="Museo Sans 100"/>
              </a:rPr>
              <a:t>impacto sobre a despesa  (maior duração dos benefícios</a:t>
            </a:r>
            <a:r>
              <a: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Museo Sans 100"/>
              </a:rPr>
              <a:t>)</a:t>
            </a:r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Museo Sans 100"/>
              </a:rPr>
              <a:t>.</a:t>
            </a:r>
            <a:endParaRPr sz="1600" dirty="0">
              <a:solidFill>
                <a:schemeClr val="tx1">
                  <a:lumMod val="65000"/>
                  <a:lumOff val="35000"/>
                </a:schemeClr>
              </a:solidFill>
              <a:latin typeface="Museo Sans 100"/>
            </a:endParaRPr>
          </a:p>
        </p:txBody>
      </p:sp>
      <p:sp>
        <p:nvSpPr>
          <p:cNvPr id="15" name="object 7">
            <a:extLst>
              <a:ext uri="{FF2B5EF4-FFF2-40B4-BE49-F238E27FC236}">
                <a16:creationId xmlns:a16="http://schemas.microsoft.com/office/drawing/2014/main" xmlns="" id="{AEAC2BA3-88D4-CF45-BA5D-87D6C3012FE3}"/>
              </a:ext>
            </a:extLst>
          </p:cNvPr>
          <p:cNvSpPr txBox="1"/>
          <p:nvPr/>
        </p:nvSpPr>
        <p:spPr>
          <a:xfrm>
            <a:off x="283210" y="5854082"/>
            <a:ext cx="2840990" cy="3026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err="1">
                <a:solidFill>
                  <a:schemeClr val="tx1">
                    <a:lumMod val="65000"/>
                    <a:lumOff val="35000"/>
                  </a:schemeClr>
                </a:solidFill>
                <a:latin typeface="Museo Sans 100"/>
              </a:rPr>
              <a:t>Fonte</a:t>
            </a:r>
            <a:r>
              <a:rPr sz="900" b="1">
                <a:solidFill>
                  <a:schemeClr val="tx1">
                    <a:lumMod val="65000"/>
                    <a:lumOff val="35000"/>
                  </a:schemeClr>
                </a:solidFill>
                <a:latin typeface="Museo Sans 100"/>
              </a:rPr>
              <a:t>:</a:t>
            </a:r>
            <a:r>
              <a:rPr sz="900">
                <a:solidFill>
                  <a:schemeClr val="tx1">
                    <a:lumMod val="65000"/>
                    <a:lumOff val="35000"/>
                  </a:schemeClr>
                </a:solidFill>
                <a:latin typeface="Museo Sans 100"/>
              </a:rPr>
              <a:t> IBGE/ Projeção da População de 2018. </a:t>
            </a:r>
            <a:endParaRPr lang="pt-BR" sz="900" dirty="0">
              <a:solidFill>
                <a:schemeClr val="tx1">
                  <a:lumMod val="65000"/>
                  <a:lumOff val="35000"/>
                </a:schemeClr>
              </a:solidFill>
              <a:latin typeface="Museo Sans 10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err="1">
                <a:solidFill>
                  <a:schemeClr val="tx1">
                    <a:lumMod val="65000"/>
                    <a:lumOff val="35000"/>
                  </a:schemeClr>
                </a:solidFill>
                <a:latin typeface="Museo Sans 100"/>
              </a:rPr>
              <a:t>Elaboração</a:t>
            </a:r>
            <a:r>
              <a:rPr sz="900" b="1">
                <a:solidFill>
                  <a:schemeClr val="tx1">
                    <a:lumMod val="65000"/>
                    <a:lumOff val="35000"/>
                  </a:schemeClr>
                </a:solidFill>
                <a:latin typeface="Museo Sans 100"/>
              </a:rPr>
              <a:t>:</a:t>
            </a:r>
            <a:r>
              <a:rPr sz="900">
                <a:solidFill>
                  <a:schemeClr val="tx1">
                    <a:lumMod val="65000"/>
                    <a:lumOff val="35000"/>
                  </a:schemeClr>
                </a:solidFill>
                <a:latin typeface="Museo Sans 100"/>
              </a:rPr>
              <a:t> SPREV</a:t>
            </a:r>
            <a:r>
              <a:rPr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Museo Sans 100"/>
              </a:rPr>
              <a:t>/MF.</a:t>
            </a: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xmlns="" id="{7B893A5F-D886-254A-B42A-EE90C69B4D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787" t="3238" r="1598" b="2715"/>
          <a:stretch/>
        </p:blipFill>
        <p:spPr bwMode="auto">
          <a:xfrm>
            <a:off x="624205" y="2287686"/>
            <a:ext cx="3501987" cy="2201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Imagem 10">
            <a:extLst>
              <a:ext uri="{FF2B5EF4-FFF2-40B4-BE49-F238E27FC236}">
                <a16:creationId xmlns:a16="http://schemas.microsoft.com/office/drawing/2014/main" xmlns="" id="{02FE4C51-B6D4-2C40-9029-E02C1EF8F8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307" b="-241"/>
          <a:stretch/>
        </p:blipFill>
        <p:spPr>
          <a:xfrm>
            <a:off x="4660542" y="2254164"/>
            <a:ext cx="3873858" cy="2249034"/>
          </a:xfrm>
          <a:prstGeom prst="rect">
            <a:avLst/>
          </a:prstGeom>
        </p:spPr>
      </p:pic>
      <p:sp>
        <p:nvSpPr>
          <p:cNvPr id="21" name="object 11">
            <a:extLst>
              <a:ext uri="{FF2B5EF4-FFF2-40B4-BE49-F238E27FC236}">
                <a16:creationId xmlns:a16="http://schemas.microsoft.com/office/drawing/2014/main" xmlns="" id="{C739D318-8D14-1C42-B986-9A2D76C22490}"/>
              </a:ext>
            </a:extLst>
          </p:cNvPr>
          <p:cNvSpPr txBox="1"/>
          <p:nvPr/>
        </p:nvSpPr>
        <p:spPr>
          <a:xfrm>
            <a:off x="4763687" y="1518067"/>
            <a:ext cx="2221230" cy="6980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100"/>
              </a:lnSpc>
              <a:spcBef>
                <a:spcPts val="100"/>
              </a:spcBef>
            </a:pPr>
            <a:r>
              <a:rPr sz="1400" b="1">
                <a:latin typeface="Museo Sans 100"/>
              </a:rPr>
              <a:t>Expectativa de sobrevida por faixa  de idade (em anos</a:t>
            </a:r>
            <a:r>
              <a:rPr sz="1400" b="1" dirty="0">
                <a:latin typeface="Museo Sans 100"/>
              </a:rPr>
              <a:t>)</a:t>
            </a:r>
          </a:p>
        </p:txBody>
      </p:sp>
      <p:sp>
        <p:nvSpPr>
          <p:cNvPr id="23" name="object 11">
            <a:extLst>
              <a:ext uri="{FF2B5EF4-FFF2-40B4-BE49-F238E27FC236}">
                <a16:creationId xmlns:a16="http://schemas.microsoft.com/office/drawing/2014/main" xmlns="" id="{C739D318-8D14-1C42-B986-9A2D76C22490}"/>
              </a:ext>
            </a:extLst>
          </p:cNvPr>
          <p:cNvSpPr txBox="1"/>
          <p:nvPr/>
        </p:nvSpPr>
        <p:spPr>
          <a:xfrm>
            <a:off x="642910" y="1500174"/>
            <a:ext cx="2221230" cy="6980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100"/>
              </a:lnSpc>
              <a:spcBef>
                <a:spcPts val="100"/>
              </a:spcBef>
            </a:pPr>
            <a:r>
              <a:rPr lang="pt-BR" sz="1400" b="1" dirty="0" smtClean="0">
                <a:latin typeface="Museo Sans 100"/>
              </a:rPr>
              <a:t>Evolução da Taxa de Fecundidade no Brasil: 2000 a 2060</a:t>
            </a:r>
            <a:endParaRPr sz="1400" b="1" dirty="0">
              <a:latin typeface="Museo Sans 10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648" y="500042"/>
            <a:ext cx="8153400" cy="719158"/>
          </a:xfrm>
        </p:spPr>
        <p:txBody>
          <a:bodyPr>
            <a:normAutofit fontScale="90000"/>
          </a:bodyPr>
          <a:lstStyle/>
          <a:p>
            <a:pPr marL="298450"/>
            <a:r>
              <a:rPr lang="pt-BR" sz="3600" b="1" dirty="0" smtClean="0">
                <a:solidFill>
                  <a:schemeClr val="tx1"/>
                </a:solidFill>
                <a:latin typeface="Raleway"/>
                <a:cs typeface="Arial"/>
              </a:rPr>
              <a:t>Todos os sistemas apresentam </a:t>
            </a:r>
            <a:br>
              <a:rPr lang="pt-BR" sz="3600" b="1" dirty="0" smtClean="0">
                <a:solidFill>
                  <a:schemeClr val="tx1"/>
                </a:solidFill>
                <a:latin typeface="Raleway"/>
                <a:cs typeface="Arial"/>
              </a:rPr>
            </a:br>
            <a:r>
              <a:rPr lang="pt-BR" sz="3600" b="1" dirty="0" smtClean="0">
                <a:solidFill>
                  <a:schemeClr val="tx1"/>
                </a:solidFill>
                <a:latin typeface="Raleway"/>
                <a:cs typeface="Arial"/>
              </a:rPr>
              <a:t>déficit </a:t>
            </a:r>
            <a:r>
              <a:rPr lang="pt-BR" sz="3600" b="1" dirty="0" smtClean="0">
                <a:solidFill>
                  <a:schemeClr val="tx1"/>
                </a:solidFill>
                <a:latin typeface="Raleway"/>
                <a:cs typeface="Arial"/>
              </a:rPr>
              <a:t>crescentes</a:t>
            </a:r>
            <a:r>
              <a:rPr lang="pt-BR" b="1" dirty="0" smtClean="0">
                <a:solidFill>
                  <a:schemeClr val="bg1"/>
                </a:solidFill>
                <a:latin typeface="Raleway"/>
                <a:cs typeface="Arial"/>
              </a:rPr>
              <a:t/>
            </a:r>
            <a:br>
              <a:rPr lang="pt-BR" b="1" dirty="0" smtClean="0">
                <a:solidFill>
                  <a:schemeClr val="bg1"/>
                </a:solidFill>
                <a:latin typeface="Raleway"/>
                <a:cs typeface="Arial"/>
              </a:rPr>
            </a:br>
            <a:endParaRPr lang="pt-BR" dirty="0"/>
          </a:p>
        </p:txBody>
      </p:sp>
      <p:sp>
        <p:nvSpPr>
          <p:cNvPr id="4" name="object 32"/>
          <p:cNvSpPr txBox="1">
            <a:spLocks noGrp="1"/>
          </p:cNvSpPr>
          <p:nvPr>
            <p:ph sz="quarter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>
              <a:lnSpc>
                <a:spcPts val="1635"/>
              </a:lnSpc>
            </a:pPr>
            <a:r>
              <a:rPr lang="pt-B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useo Sans 100"/>
              </a:rPr>
              <a:t>SITUAÇÃO FINANCEIRA DO SISTEMA PREVIDENCIÁRIO</a:t>
            </a:r>
          </a:p>
        </p:txBody>
      </p:sp>
      <p:sp>
        <p:nvSpPr>
          <p:cNvPr id="5" name="object 33"/>
          <p:cNvSpPr/>
          <p:nvPr/>
        </p:nvSpPr>
        <p:spPr>
          <a:xfrm>
            <a:off x="1041668" y="2031758"/>
            <a:ext cx="7060652" cy="2492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34"/>
          <p:cNvSpPr/>
          <p:nvPr/>
        </p:nvSpPr>
        <p:spPr>
          <a:xfrm>
            <a:off x="1041668" y="4591892"/>
            <a:ext cx="7055510" cy="2678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5"/>
          <p:cNvSpPr/>
          <p:nvPr/>
        </p:nvSpPr>
        <p:spPr>
          <a:xfrm>
            <a:off x="1041668" y="4927217"/>
            <a:ext cx="7055510" cy="2626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6"/>
          <p:cNvSpPr txBox="1"/>
          <p:nvPr/>
        </p:nvSpPr>
        <p:spPr>
          <a:xfrm>
            <a:off x="1028968" y="5415483"/>
            <a:ext cx="5113655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-10" dirty="0">
                <a:solidFill>
                  <a:srgbClr val="3C3C3B"/>
                </a:solidFill>
                <a:latin typeface="Arial"/>
                <a:cs typeface="Arial"/>
              </a:rPr>
              <a:t>Notas:</a:t>
            </a:r>
            <a:endParaRPr sz="700" dirty="0">
              <a:latin typeface="Arial"/>
              <a:cs typeface="Arial"/>
            </a:endParaRPr>
          </a:p>
          <a:p>
            <a:pPr marL="79375" indent="-66675">
              <a:lnSpc>
                <a:spcPct val="100000"/>
              </a:lnSpc>
              <a:buAutoNum type="arabicPlain"/>
              <a:tabLst>
                <a:tab pos="80010" algn="l"/>
              </a:tabLst>
            </a:pPr>
            <a:r>
              <a:rPr sz="700" b="1" spc="85">
                <a:solidFill>
                  <a:srgbClr val="3C3C3B"/>
                </a:solidFill>
                <a:latin typeface="Arial"/>
                <a:cs typeface="Arial"/>
              </a:rPr>
              <a:t>-</a:t>
            </a:r>
            <a:r>
              <a:rPr sz="700" b="1" spc="-25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700" spc="5">
                <a:solidFill>
                  <a:srgbClr val="3C3C3B"/>
                </a:solidFill>
                <a:latin typeface="Arial"/>
                <a:cs typeface="Arial"/>
              </a:rPr>
              <a:t>Fonte</a:t>
            </a:r>
            <a:r>
              <a:rPr sz="700" spc="-1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700" spc="-5">
                <a:solidFill>
                  <a:srgbClr val="3C3C3B"/>
                </a:solidFill>
                <a:latin typeface="Arial"/>
                <a:cs typeface="Arial"/>
              </a:rPr>
              <a:t>“Realizado </a:t>
            </a:r>
            <a:r>
              <a:rPr sz="700" spc="5">
                <a:solidFill>
                  <a:srgbClr val="3C3C3B"/>
                </a:solidFill>
                <a:latin typeface="Arial"/>
                <a:cs typeface="Arial"/>
              </a:rPr>
              <a:t>2018”:</a:t>
            </a:r>
            <a:r>
              <a:rPr sz="700" spc="-1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700" spc="-55">
                <a:solidFill>
                  <a:srgbClr val="3C3C3B"/>
                </a:solidFill>
                <a:latin typeface="Arial"/>
                <a:cs typeface="Arial"/>
              </a:rPr>
              <a:t>RGPS</a:t>
            </a:r>
            <a:r>
              <a:rPr sz="700" spc="-1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700" spc="110">
                <a:solidFill>
                  <a:srgbClr val="3C3C3B"/>
                </a:solidFill>
                <a:latin typeface="Arial"/>
                <a:cs typeface="Arial"/>
              </a:rPr>
              <a:t>-</a:t>
            </a:r>
            <a:r>
              <a:rPr sz="700" spc="-5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700">
                <a:solidFill>
                  <a:srgbClr val="3C3C3B"/>
                </a:solidFill>
                <a:latin typeface="Arial"/>
                <a:cs typeface="Arial"/>
              </a:rPr>
              <a:t>Fluxo</a:t>
            </a:r>
            <a:r>
              <a:rPr sz="700" spc="-1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700" spc="10">
                <a:solidFill>
                  <a:srgbClr val="3C3C3B"/>
                </a:solidFill>
                <a:latin typeface="Arial"/>
                <a:cs typeface="Arial"/>
              </a:rPr>
              <a:t>de</a:t>
            </a:r>
            <a:r>
              <a:rPr sz="700" spc="-5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700" spc="-10">
                <a:solidFill>
                  <a:srgbClr val="3C3C3B"/>
                </a:solidFill>
                <a:latin typeface="Arial"/>
                <a:cs typeface="Arial"/>
              </a:rPr>
              <a:t>Caixa </a:t>
            </a:r>
            <a:r>
              <a:rPr sz="700" spc="-60">
                <a:solidFill>
                  <a:srgbClr val="3C3C3B"/>
                </a:solidFill>
                <a:latin typeface="Arial"/>
                <a:cs typeface="Arial"/>
              </a:rPr>
              <a:t>FRGPS</a:t>
            </a:r>
            <a:r>
              <a:rPr sz="700" spc="-1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700" spc="110">
                <a:solidFill>
                  <a:srgbClr val="3C3C3B"/>
                </a:solidFill>
                <a:latin typeface="Arial"/>
                <a:cs typeface="Arial"/>
              </a:rPr>
              <a:t>-</a:t>
            </a:r>
            <a:r>
              <a:rPr sz="700" spc="-5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700" spc="-35">
                <a:solidFill>
                  <a:srgbClr val="3C3C3B"/>
                </a:solidFill>
                <a:latin typeface="Arial"/>
                <a:cs typeface="Arial"/>
              </a:rPr>
              <a:t>SIAFI;</a:t>
            </a:r>
            <a:r>
              <a:rPr sz="700" spc="-1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700" spc="-60">
                <a:solidFill>
                  <a:srgbClr val="3C3C3B"/>
                </a:solidFill>
                <a:latin typeface="Arial"/>
                <a:cs typeface="Arial"/>
              </a:rPr>
              <a:t>RPPS,</a:t>
            </a:r>
            <a:r>
              <a:rPr sz="700" spc="-1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700" spc="-30">
                <a:solidFill>
                  <a:srgbClr val="3C3C3B"/>
                </a:solidFill>
                <a:latin typeface="Arial"/>
                <a:cs typeface="Arial"/>
              </a:rPr>
              <a:t>FCDF</a:t>
            </a:r>
            <a:r>
              <a:rPr sz="700" spc="-5">
                <a:solidFill>
                  <a:srgbClr val="3C3C3B"/>
                </a:solidFill>
                <a:latin typeface="Arial"/>
                <a:cs typeface="Arial"/>
              </a:rPr>
              <a:t> e</a:t>
            </a:r>
            <a:r>
              <a:rPr sz="700" spc="-10">
                <a:solidFill>
                  <a:srgbClr val="3C3C3B"/>
                </a:solidFill>
                <a:latin typeface="Arial"/>
                <a:cs typeface="Arial"/>
              </a:rPr>
              <a:t> Forças</a:t>
            </a:r>
            <a:r>
              <a:rPr sz="700" spc="-5">
                <a:solidFill>
                  <a:srgbClr val="3C3C3B"/>
                </a:solidFill>
                <a:latin typeface="Arial"/>
                <a:cs typeface="Arial"/>
              </a:rPr>
              <a:t> Armadas</a:t>
            </a:r>
            <a:r>
              <a:rPr sz="700" spc="-1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700" spc="110">
                <a:solidFill>
                  <a:srgbClr val="3C3C3B"/>
                </a:solidFill>
                <a:latin typeface="Arial"/>
                <a:cs typeface="Arial"/>
              </a:rPr>
              <a:t>-</a:t>
            </a:r>
            <a:r>
              <a:rPr sz="700" spc="-1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700" spc="-45">
                <a:solidFill>
                  <a:srgbClr val="3C3C3B"/>
                </a:solidFill>
                <a:latin typeface="Arial"/>
                <a:cs typeface="Arial"/>
              </a:rPr>
              <a:t>RREO</a:t>
            </a:r>
            <a:r>
              <a:rPr sz="700" spc="-5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700" spc="50">
                <a:solidFill>
                  <a:srgbClr val="3C3C3B"/>
                </a:solidFill>
                <a:latin typeface="Arial"/>
                <a:cs typeface="Arial"/>
              </a:rPr>
              <a:t>6º</a:t>
            </a:r>
            <a:r>
              <a:rPr sz="700" spc="-1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700" spc="5">
                <a:solidFill>
                  <a:srgbClr val="3C3C3B"/>
                </a:solidFill>
                <a:latin typeface="Arial"/>
                <a:cs typeface="Arial"/>
              </a:rPr>
              <a:t>bimestre</a:t>
            </a:r>
            <a:r>
              <a:rPr sz="700" spc="5" dirty="0">
                <a:solidFill>
                  <a:srgbClr val="3C3C3B"/>
                </a:solidFill>
                <a:latin typeface="Arial"/>
                <a:cs typeface="Arial"/>
              </a:rPr>
              <a:t>.</a:t>
            </a:r>
            <a:endParaRPr sz="700" dirty="0">
              <a:latin typeface="Arial"/>
              <a:cs typeface="Arial"/>
            </a:endParaRPr>
          </a:p>
          <a:p>
            <a:pPr marL="85725" indent="-73025">
              <a:lnSpc>
                <a:spcPct val="100000"/>
              </a:lnSpc>
              <a:buAutoNum type="arabicPlain"/>
              <a:tabLst>
                <a:tab pos="86360" algn="l"/>
              </a:tabLst>
            </a:pPr>
            <a:r>
              <a:rPr sz="700" b="1" spc="85">
                <a:solidFill>
                  <a:srgbClr val="3C3C3B"/>
                </a:solidFill>
                <a:latin typeface="Arial"/>
                <a:cs typeface="Arial"/>
              </a:rPr>
              <a:t>-</a:t>
            </a:r>
            <a:r>
              <a:rPr sz="700" b="1" spc="-2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700" spc="5">
                <a:solidFill>
                  <a:srgbClr val="3C3C3B"/>
                </a:solidFill>
                <a:latin typeface="Arial"/>
                <a:cs typeface="Arial"/>
              </a:rPr>
              <a:t>Fonte</a:t>
            </a:r>
            <a:r>
              <a:rPr sz="700" spc="-5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700" spc="5">
                <a:solidFill>
                  <a:srgbClr val="3C3C3B"/>
                </a:solidFill>
                <a:latin typeface="Arial"/>
                <a:cs typeface="Arial"/>
              </a:rPr>
              <a:t>“Projeção</a:t>
            </a:r>
            <a:r>
              <a:rPr sz="700" spc="-5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700">
                <a:solidFill>
                  <a:srgbClr val="3C3C3B"/>
                </a:solidFill>
                <a:latin typeface="Arial"/>
                <a:cs typeface="Arial"/>
              </a:rPr>
              <a:t>2019”:</a:t>
            </a:r>
            <a:r>
              <a:rPr sz="700" spc="-5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700" spc="-55">
                <a:solidFill>
                  <a:srgbClr val="3C3C3B"/>
                </a:solidFill>
                <a:latin typeface="Arial"/>
                <a:cs typeface="Arial"/>
              </a:rPr>
              <a:t>RGPS</a:t>
            </a:r>
            <a:r>
              <a:rPr sz="70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700" spc="110">
                <a:solidFill>
                  <a:srgbClr val="3C3C3B"/>
                </a:solidFill>
                <a:latin typeface="Arial"/>
                <a:cs typeface="Arial"/>
              </a:rPr>
              <a:t>-</a:t>
            </a:r>
            <a:r>
              <a:rPr sz="700" spc="-5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700" spc="-30">
                <a:solidFill>
                  <a:srgbClr val="3C3C3B"/>
                </a:solidFill>
                <a:latin typeface="Arial"/>
                <a:cs typeface="Arial"/>
              </a:rPr>
              <a:t>PLOA</a:t>
            </a:r>
            <a:r>
              <a:rPr sz="700" spc="-5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700" spc="5">
                <a:solidFill>
                  <a:srgbClr val="3C3C3B"/>
                </a:solidFill>
                <a:latin typeface="Arial"/>
                <a:cs typeface="Arial"/>
              </a:rPr>
              <a:t>2019;</a:t>
            </a:r>
            <a:r>
              <a:rPr sz="700" spc="-5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700" spc="-65">
                <a:solidFill>
                  <a:srgbClr val="3C3C3B"/>
                </a:solidFill>
                <a:latin typeface="Arial"/>
                <a:cs typeface="Arial"/>
              </a:rPr>
              <a:t>RPPS</a:t>
            </a:r>
            <a:r>
              <a:rPr sz="70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700" spc="10">
                <a:solidFill>
                  <a:srgbClr val="3C3C3B"/>
                </a:solidFill>
                <a:latin typeface="Arial"/>
                <a:cs typeface="Arial"/>
              </a:rPr>
              <a:t>União</a:t>
            </a:r>
            <a:r>
              <a:rPr sz="700" spc="-5">
                <a:solidFill>
                  <a:srgbClr val="3C3C3B"/>
                </a:solidFill>
                <a:latin typeface="Arial"/>
                <a:cs typeface="Arial"/>
              </a:rPr>
              <a:t> e </a:t>
            </a:r>
            <a:r>
              <a:rPr sz="700" spc="-10">
                <a:solidFill>
                  <a:srgbClr val="3C3C3B"/>
                </a:solidFill>
                <a:latin typeface="Arial"/>
                <a:cs typeface="Arial"/>
              </a:rPr>
              <a:t>Forças</a:t>
            </a:r>
            <a:r>
              <a:rPr sz="700" spc="-5">
                <a:solidFill>
                  <a:srgbClr val="3C3C3B"/>
                </a:solidFill>
                <a:latin typeface="Arial"/>
                <a:cs typeface="Arial"/>
              </a:rPr>
              <a:t> Armadas</a:t>
            </a:r>
            <a:r>
              <a:rPr sz="70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700" spc="110">
                <a:solidFill>
                  <a:srgbClr val="3C3C3B"/>
                </a:solidFill>
                <a:latin typeface="Arial"/>
                <a:cs typeface="Arial"/>
              </a:rPr>
              <a:t>-</a:t>
            </a:r>
            <a:r>
              <a:rPr sz="700" spc="-5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700" spc="-10">
                <a:solidFill>
                  <a:srgbClr val="3C3C3B"/>
                </a:solidFill>
                <a:latin typeface="Arial"/>
                <a:cs typeface="Arial"/>
              </a:rPr>
              <a:t>PLDO</a:t>
            </a:r>
            <a:r>
              <a:rPr sz="700" spc="-5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700" spc="5">
                <a:solidFill>
                  <a:srgbClr val="3C3C3B"/>
                </a:solidFill>
                <a:latin typeface="Arial"/>
                <a:cs typeface="Arial"/>
              </a:rPr>
              <a:t>2019;</a:t>
            </a:r>
            <a:r>
              <a:rPr sz="700" spc="-5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700" spc="-30">
                <a:solidFill>
                  <a:srgbClr val="3C3C3B"/>
                </a:solidFill>
                <a:latin typeface="Arial"/>
                <a:cs typeface="Arial"/>
              </a:rPr>
              <a:t>FCDF</a:t>
            </a:r>
            <a:r>
              <a:rPr sz="70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700" spc="110">
                <a:solidFill>
                  <a:srgbClr val="3C3C3B"/>
                </a:solidFill>
                <a:latin typeface="Arial"/>
                <a:cs typeface="Arial"/>
              </a:rPr>
              <a:t>-</a:t>
            </a:r>
            <a:r>
              <a:rPr sz="700" spc="-5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700" spc="20">
                <a:solidFill>
                  <a:srgbClr val="3C3C3B"/>
                </a:solidFill>
                <a:latin typeface="Arial"/>
                <a:cs typeface="Arial"/>
              </a:rPr>
              <a:t>mantido</a:t>
            </a:r>
            <a:r>
              <a:rPr sz="700" spc="-5">
                <a:solidFill>
                  <a:srgbClr val="3C3C3B"/>
                </a:solidFill>
                <a:latin typeface="Arial"/>
                <a:cs typeface="Arial"/>
              </a:rPr>
              <a:t> “Realizado 2018</a:t>
            </a:r>
            <a:r>
              <a:rPr sz="700" spc="-5" dirty="0">
                <a:solidFill>
                  <a:srgbClr val="3C3C3B"/>
                </a:solidFill>
                <a:latin typeface="Arial"/>
                <a:cs typeface="Arial"/>
              </a:rPr>
              <a:t>”.</a:t>
            </a:r>
            <a:endParaRPr sz="700" dirty="0">
              <a:latin typeface="Arial"/>
              <a:cs typeface="Arial"/>
            </a:endParaRPr>
          </a:p>
          <a:p>
            <a:pPr marL="85090" indent="-72390">
              <a:lnSpc>
                <a:spcPct val="100000"/>
              </a:lnSpc>
              <a:buAutoNum type="arabicPlain"/>
              <a:tabLst>
                <a:tab pos="85725" algn="l"/>
              </a:tabLst>
            </a:pPr>
            <a:r>
              <a:rPr sz="700" b="1" spc="85">
                <a:solidFill>
                  <a:srgbClr val="3C3C3B"/>
                </a:solidFill>
                <a:latin typeface="Arial"/>
                <a:cs typeface="Arial"/>
              </a:rPr>
              <a:t>- </a:t>
            </a:r>
            <a:r>
              <a:rPr sz="700" spc="-10">
                <a:solidFill>
                  <a:srgbClr val="3C3C3B"/>
                </a:solidFill>
                <a:latin typeface="Arial"/>
                <a:cs typeface="Arial"/>
              </a:rPr>
              <a:t>Forças </a:t>
            </a:r>
            <a:r>
              <a:rPr sz="700" spc="-5">
                <a:solidFill>
                  <a:srgbClr val="3C3C3B"/>
                </a:solidFill>
                <a:latin typeface="Arial"/>
                <a:cs typeface="Arial"/>
              </a:rPr>
              <a:t>Armadas: valores </a:t>
            </a:r>
            <a:r>
              <a:rPr sz="700" spc="-15">
                <a:solidFill>
                  <a:srgbClr val="3C3C3B"/>
                </a:solidFill>
                <a:latin typeface="Arial"/>
                <a:cs typeface="Arial"/>
              </a:rPr>
              <a:t>das </a:t>
            </a:r>
            <a:r>
              <a:rPr sz="700">
                <a:solidFill>
                  <a:srgbClr val="3C3C3B"/>
                </a:solidFill>
                <a:latin typeface="Arial"/>
                <a:cs typeface="Arial"/>
              </a:rPr>
              <a:t>pensões</a:t>
            </a:r>
            <a:r>
              <a:rPr sz="700" spc="-13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700" spc="5">
                <a:solidFill>
                  <a:srgbClr val="3C3C3B"/>
                </a:solidFill>
                <a:latin typeface="Arial"/>
                <a:cs typeface="Arial"/>
              </a:rPr>
              <a:t>militares</a:t>
            </a:r>
            <a:r>
              <a:rPr sz="700" spc="5" dirty="0">
                <a:solidFill>
                  <a:srgbClr val="3C3C3B"/>
                </a:solidFill>
                <a:latin typeface="Arial"/>
                <a:cs typeface="Arial"/>
              </a:rPr>
              <a:t>.</a:t>
            </a:r>
            <a:endParaRPr sz="700" dirty="0">
              <a:latin typeface="Arial"/>
              <a:cs typeface="Arial"/>
            </a:endParaRPr>
          </a:p>
          <a:p>
            <a:pPr marL="88900" indent="-76200">
              <a:lnSpc>
                <a:spcPct val="100000"/>
              </a:lnSpc>
              <a:buAutoNum type="arabicPlain"/>
              <a:tabLst>
                <a:tab pos="89535" algn="l"/>
              </a:tabLst>
            </a:pPr>
            <a:r>
              <a:rPr sz="700" b="1" spc="85">
                <a:solidFill>
                  <a:srgbClr val="3C3C3B"/>
                </a:solidFill>
                <a:latin typeface="Arial"/>
                <a:cs typeface="Arial"/>
              </a:rPr>
              <a:t>- </a:t>
            </a:r>
            <a:r>
              <a:rPr sz="700" spc="-15">
                <a:solidFill>
                  <a:srgbClr val="3C3C3B"/>
                </a:solidFill>
                <a:latin typeface="Arial"/>
                <a:cs typeface="Arial"/>
              </a:rPr>
              <a:t>Despesa </a:t>
            </a:r>
            <a:r>
              <a:rPr sz="700" spc="-20">
                <a:solidFill>
                  <a:srgbClr val="3C3C3B"/>
                </a:solidFill>
                <a:latin typeface="Arial"/>
                <a:cs typeface="Arial"/>
              </a:rPr>
              <a:t>BPC: </a:t>
            </a:r>
            <a:r>
              <a:rPr sz="700" spc="15">
                <a:solidFill>
                  <a:srgbClr val="3C3C3B"/>
                </a:solidFill>
                <a:latin typeface="Arial"/>
                <a:cs typeface="Arial"/>
              </a:rPr>
              <a:t>inclui </a:t>
            </a:r>
            <a:r>
              <a:rPr sz="700" spc="-10">
                <a:solidFill>
                  <a:srgbClr val="3C3C3B"/>
                </a:solidFill>
                <a:latin typeface="Arial"/>
                <a:cs typeface="Arial"/>
              </a:rPr>
              <a:t>despesa </a:t>
            </a:r>
            <a:r>
              <a:rPr sz="700" spc="45">
                <a:solidFill>
                  <a:srgbClr val="3C3C3B"/>
                </a:solidFill>
                <a:latin typeface="Arial"/>
                <a:cs typeface="Arial"/>
              </a:rPr>
              <a:t>com</a:t>
            </a:r>
            <a:r>
              <a:rPr sz="700" spc="-120">
                <a:solidFill>
                  <a:srgbClr val="3C3C3B"/>
                </a:solidFill>
                <a:latin typeface="Arial"/>
                <a:cs typeface="Arial"/>
              </a:rPr>
              <a:t> </a:t>
            </a:r>
            <a:r>
              <a:rPr sz="700" spc="-40">
                <a:solidFill>
                  <a:srgbClr val="3C3C3B"/>
                </a:solidFill>
                <a:latin typeface="Arial"/>
                <a:cs typeface="Arial"/>
              </a:rPr>
              <a:t>RMV</a:t>
            </a:r>
            <a:r>
              <a:rPr sz="700" spc="-40" dirty="0">
                <a:solidFill>
                  <a:srgbClr val="3C3C3B"/>
                </a:solidFill>
                <a:latin typeface="Arial"/>
                <a:cs typeface="Arial"/>
              </a:rPr>
              <a:t>.</a:t>
            </a:r>
            <a:endParaRPr sz="7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 Nova Previdência para os RPPS Municipais – Aplicação imediata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43510"/>
          </a:xfrm>
        </p:spPr>
        <p:txBody>
          <a:bodyPr>
            <a:normAutofit fontScale="25000" lnSpcReduction="20000"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5600" b="1" dirty="0" smtClean="0"/>
              <a:t>Readaptação funcional: art. 37 da CF, § 13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5600" b="1" dirty="0" smtClean="0"/>
              <a:t>Rompimento de vínculo: art. 37 da CF, § 14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5600" b="1" dirty="0" smtClean="0"/>
              <a:t>Vedação de incorporações: art. 39 da CF, § 9º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5600" b="1" dirty="0" smtClean="0"/>
              <a:t>Abono de permanência: art. 40 da CF, § 19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5600" b="1" dirty="0" smtClean="0"/>
              <a:t>Vedação de Auxílios no RPPS: Art. 9º, § 2º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5600" b="1" dirty="0" smtClean="0"/>
              <a:t>Alíquota do servidor não poderá ser inferior a 14%: Art. 9º, § 4º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5600" b="1" dirty="0" smtClean="0"/>
              <a:t>Comprovação de equilíbrio financeiro e atuarial: Art. 40 da CF e Art. 9º, § 1º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5600" b="1" dirty="0" smtClean="0"/>
              <a:t>Contribuição do aposentado e pensionista sobre o que exceder o SM: Art. 149, § 1º-A da CF e Art. 36, inciso </a:t>
            </a:r>
            <a:r>
              <a:rPr lang="pt-BR" sz="5600" b="1" dirty="0" smtClean="0"/>
              <a:t>II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5600" b="1" dirty="0" smtClean="0"/>
              <a:t>Acumulação de pensão, art. 24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5600" b="1" dirty="0" smtClean="0"/>
              <a:t>Previdência Complementar: art. 40, §14</a:t>
            </a:r>
            <a:endParaRPr lang="pt-BR" sz="5600" b="1" dirty="0" smtClean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5600" b="1" dirty="0" smtClean="0"/>
              <a:t>Reforma Previdenciária dos Estados e Municípios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5600" b="1" dirty="0" smtClean="0"/>
              <a:t>Portaria nº 1.348/2019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Alíquota de Contribuição Previdenciária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t-BR" dirty="0" smtClean="0"/>
              <a:t>Art. 9º - Até que entre em vigor lei complementar que discipline o §22 do art. 40 da Constituição Federal, aplicam-se aos regimes próprios de previdência social o disposto na Lei 9.717, de 27 de novembro de 1998, e o disposto neste artigo.</a:t>
            </a:r>
          </a:p>
          <a:p>
            <a:pPr>
              <a:buNone/>
            </a:pPr>
            <a:r>
              <a:rPr lang="pt-BR" i="1" dirty="0" err="1" smtClean="0"/>
              <a:t>Omissis</a:t>
            </a:r>
            <a:endParaRPr lang="pt-BR" i="1" dirty="0" smtClean="0"/>
          </a:p>
          <a:p>
            <a:pPr>
              <a:buNone/>
            </a:pPr>
            <a:r>
              <a:rPr lang="pt-BR" i="1" dirty="0" smtClean="0"/>
              <a:t>§4º. Os Estados, o Distrito Federal e os Municípios não poderão estabelecer alíquota inferior à da contribuição dos servidores da União, exceto se demonstrado que o respectivo regime próprio de previdência social não possui </a:t>
            </a:r>
            <a:r>
              <a:rPr lang="pt-BR" i="1" dirty="0" err="1" smtClean="0"/>
              <a:t>deficit</a:t>
            </a:r>
            <a:r>
              <a:rPr lang="pt-BR" i="1" dirty="0" smtClean="0"/>
              <a:t> atuarial a ser equacionado, hipótese em que a alíquota não poderá ser inferior às alíquotas aplicáveis ao Regime Geral de Previdência Social.</a:t>
            </a:r>
          </a:p>
          <a:p>
            <a:endParaRPr lang="pt-BR" dirty="0" smtClean="0"/>
          </a:p>
          <a:p>
            <a:r>
              <a:rPr lang="pt-BR" dirty="0" smtClean="0"/>
              <a:t>Art. 11 – Até que entre em vigor lei que altere a alíquota de contribuição previdenciária de que tratam os </a:t>
            </a:r>
            <a:r>
              <a:rPr lang="pt-BR" dirty="0" err="1" smtClean="0"/>
              <a:t>arts</a:t>
            </a:r>
            <a:r>
              <a:rPr lang="pt-BR" dirty="0" smtClean="0"/>
              <a:t>. 4º, 5º e 6º da Lei nº 10.887, de 18 de junho de 2004, está será de 14% (quatorze por cento).</a:t>
            </a:r>
            <a:endParaRPr lang="pt-B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Prazo para instituição da nova alíquota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pt-BR" dirty="0" smtClean="0"/>
              <a:t>O </a:t>
            </a:r>
            <a:r>
              <a:rPr lang="pt-BR" dirty="0" smtClean="0"/>
              <a:t>Ministério da Economia, através da Secretaria Especial de Previdência e Trabalho, publicou a Portaria 1.348/2019 determinando os parâmetros e prazos para atendimento das disposições do artigo 9º da Emenda Constitucional nº 103, de 12 de novembro de 2019, para Estados, Distrito Federal e Municípios comprovarem a adequação de seus Regimes Próprios de Previdência Social - RPPS.</a:t>
            </a:r>
          </a:p>
          <a:p>
            <a:r>
              <a:rPr lang="pt-BR" dirty="0" smtClean="0"/>
              <a:t>E assim dispõe o artigo:</a:t>
            </a:r>
          </a:p>
          <a:p>
            <a:endParaRPr lang="pt-BR" dirty="0" smtClean="0"/>
          </a:p>
          <a:p>
            <a:pPr>
              <a:buNone/>
            </a:pPr>
            <a:r>
              <a:rPr lang="pt-BR" dirty="0" smtClean="0"/>
              <a:t>Art. 1º Os Estados, o Distrito Federal e os Municípios terão o prazo até 31 de julho de 2020 para adoção das seguintes medidas, em cumprimento das normas constantes da Lei nº 9.717, de 1998, e da Emenda Constitucional nº 103, de 2019:</a:t>
            </a:r>
          </a:p>
          <a:p>
            <a:pPr>
              <a:buNone/>
            </a:pPr>
            <a:r>
              <a:rPr lang="pt-BR" dirty="0" smtClean="0"/>
              <a:t>I - comprovação à Secretaria Especial de Previdência e Trabalho:</a:t>
            </a:r>
          </a:p>
          <a:p>
            <a:pPr marL="514350" indent="-514350">
              <a:buAutoNum type="alphaLcParenR"/>
            </a:pPr>
            <a:r>
              <a:rPr lang="pt-BR" dirty="0" smtClean="0"/>
              <a:t>da </a:t>
            </a:r>
            <a:r>
              <a:rPr lang="pt-BR" dirty="0" smtClean="0"/>
              <a:t>vigência de lei que evidencie a adequação das alíquotas de contribuição ordinária devida ao RPPS, para atendimento ao disposto no § 4º do art. 9º da Emenda Constitucional nº 103, de 2019, aos </a:t>
            </a:r>
            <a:r>
              <a:rPr lang="pt-BR" dirty="0" err="1" smtClean="0"/>
              <a:t>arts</a:t>
            </a:r>
            <a:r>
              <a:rPr lang="pt-BR" dirty="0" smtClean="0"/>
              <a:t>. 2º e 3º da Lei nº 9.717, de 1998, e ao inciso XIV do art. 5º da Portaria MPS nº 204, de 2008</a:t>
            </a:r>
            <a:r>
              <a:rPr lang="pt-BR" dirty="0" smtClean="0"/>
              <a:t>;</a:t>
            </a:r>
          </a:p>
          <a:p>
            <a:pPr marL="514350" indent="-514350">
              <a:buAutoNum type="alphaLcParenR"/>
            </a:pPr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t-BR" dirty="0" smtClean="0"/>
              <a:t>Até 31 </a:t>
            </a:r>
            <a:r>
              <a:rPr lang="pt-BR" dirty="0" smtClean="0"/>
              <a:t>de julho de </a:t>
            </a:r>
            <a:r>
              <a:rPr lang="pt-BR" dirty="0" smtClean="0"/>
              <a:t>2020 o </a:t>
            </a:r>
            <a:r>
              <a:rPr lang="pt-BR" dirty="0" smtClean="0"/>
              <a:t>ente municipal </a:t>
            </a:r>
            <a:r>
              <a:rPr lang="pt-BR" dirty="0" smtClean="0"/>
              <a:t>deverá comprovar que providenciou a alteração da alíquota para os órgão fiscalizadores.</a:t>
            </a:r>
            <a:endParaRPr lang="pt-BR" dirty="0" smtClean="0"/>
          </a:p>
          <a:p>
            <a:r>
              <a:rPr lang="pt-BR" dirty="0" smtClean="0"/>
              <a:t>Vale destacar que a incidência da nova alíquota continuará respeitando o valor do salário de contribuição de cada segurado, isto quer dizer que somente incidirá a contribuição sobre o salário base e verbas permanentes, como por exemplo, anuênio, adicional de incentivo de mérito e diferença de enquadramento. Não incidindo sobre as chamadas verbas transitórias.</a:t>
            </a:r>
          </a:p>
          <a:p>
            <a:r>
              <a:rPr lang="pt-BR" dirty="0" smtClean="0"/>
              <a:t>Ademais, é bom frisar que a contribuição previdenciária por ser tributo, chamado contribuição social, só poderá ser cobrada após 90 (noventa) dias da aprovação da lei que o aumentou. Desta feita, após a aprovação da lei na Câmara de Vereadores o aumento efetivamente ocorrerá após 90 dias, mas respeitando o limite instituído pelo governo federal, qual seja 31 de julho de 2020.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648" y="571480"/>
            <a:ext cx="8153400" cy="647720"/>
          </a:xfrm>
        </p:spPr>
        <p:txBody>
          <a:bodyPr>
            <a:normAutofit fontScale="90000"/>
          </a:bodyPr>
          <a:lstStyle/>
          <a:p>
            <a:r>
              <a:rPr lang="pt-BR" dirty="0" err="1" smtClean="0"/>
              <a:t>Consequência</a:t>
            </a:r>
            <a:r>
              <a:rPr lang="pt-BR" dirty="0" smtClean="0"/>
              <a:t> do não aumento da alíquota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t-BR" dirty="0" smtClean="0"/>
              <a:t>Os Regimes Próprios de Previdência, como a Colombo Previdência, são fiscalizados por diversos órgãos externos, como a Secretaria Especial de Previdência e Trabalho, junto ao Ministério da Economia e pelo Tribunal de Contas do Estado do Paraná.</a:t>
            </a:r>
          </a:p>
          <a:p>
            <a:r>
              <a:rPr lang="pt-BR" dirty="0" smtClean="0"/>
              <a:t>Estando tudo regular é emitido certidões, como a Certidão de Regularidade Previdenciária (CRP) pelo Ministério da Economia e Certidão Liberatória pelo Tribunal de Contas do Paraná.</a:t>
            </a:r>
          </a:p>
          <a:p>
            <a:r>
              <a:rPr lang="pt-BR" dirty="0" smtClean="0"/>
              <a:t>Sem essas certidões o Município deixa de receber valores da União e do Estado, o que causará impacto na saúde, educação, obras, além da própria folha de pagamento dos seus servidores.</a:t>
            </a:r>
          </a:p>
          <a:p>
            <a:r>
              <a:rPr lang="pt-BR" dirty="0" smtClean="0"/>
              <a:t>Assim, não há como o Município de Colombo não vir a cumprir as regras constitucionais, pois caso contrário o prejuízo para todos os segurados e munícipes serão maiores.</a:t>
            </a:r>
          </a:p>
          <a:p>
            <a:r>
              <a:rPr lang="pt-BR" dirty="0" smtClean="0"/>
              <a:t> </a:t>
            </a:r>
          </a:p>
          <a:p>
            <a:endParaRPr lang="pt-BR" dirty="0"/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1847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214678" y="3429000"/>
            <a:ext cx="5929322" cy="1114420"/>
          </a:xfr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endParaRPr lang="pt-BR" dirty="0" smtClean="0"/>
          </a:p>
          <a:p>
            <a:pPr algn="ctr">
              <a:buNone/>
            </a:pPr>
            <a:r>
              <a:rPr lang="pt-PT" sz="3200" i="1" dirty="0" smtClean="0"/>
              <a:t>O idoso já andou muitas léguas, e feliz aquele que deixou durante a caminhada para os mais jovens muitos belos exemplos</a:t>
            </a:r>
            <a:r>
              <a:rPr lang="pt-PT" sz="2400" i="1" dirty="0" smtClean="0"/>
              <a:t>.</a:t>
            </a:r>
            <a:r>
              <a:rPr lang="pt-PT" sz="2400" dirty="0" smtClean="0"/>
              <a:t> </a:t>
            </a:r>
            <a:endParaRPr lang="pt-BR" sz="2400" dirty="0" smtClean="0"/>
          </a:p>
          <a:p>
            <a:pPr algn="ctr">
              <a:buNone/>
            </a:pPr>
            <a:r>
              <a:rPr lang="pt-BR" dirty="0" smtClean="0"/>
              <a:t>                                                      Obrigado Equipe Colombo Previdência</a:t>
            </a:r>
            <a:endParaRPr lang="pt-BR" dirty="0"/>
          </a:p>
        </p:txBody>
      </p:sp>
      <p:pic>
        <p:nvPicPr>
          <p:cNvPr id="21506" name="Picture 2" descr="idoso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357430"/>
            <a:ext cx="262572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o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94</TotalTime>
  <Words>1050</Words>
  <Application>Microsoft Office PowerPoint</Application>
  <PresentationFormat>Apresentação na tela (4:3)</PresentationFormat>
  <Paragraphs>57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0" baseType="lpstr">
      <vt:lpstr>Mediano</vt:lpstr>
      <vt:lpstr>OS IMPACTOS DA EC Nº 103/2019 AOS SERVIDORES PÚBLICOS MUNICIPAIS</vt:lpstr>
      <vt:lpstr>Razões da Reforma segundo o Governo Federal</vt:lpstr>
      <vt:lpstr>Todos os sistemas apresentam  déficit crescentes </vt:lpstr>
      <vt:lpstr>A Nova Previdência para os RPPS Municipais – Aplicação imediata</vt:lpstr>
      <vt:lpstr>Alíquota de Contribuição Previdenciária</vt:lpstr>
      <vt:lpstr>Prazo para instituição da nova alíquota</vt:lpstr>
      <vt:lpstr>Slide 7</vt:lpstr>
      <vt:lpstr>Consequência do não aumento da alíquota </vt:lpstr>
      <vt:lpstr>Slide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ColomboPrev</dc:creator>
  <cp:lastModifiedBy>ColomboPrev</cp:lastModifiedBy>
  <cp:revision>15</cp:revision>
  <dcterms:created xsi:type="dcterms:W3CDTF">2020-02-17T16:35:51Z</dcterms:created>
  <dcterms:modified xsi:type="dcterms:W3CDTF">2020-02-17T18:10:22Z</dcterms:modified>
</cp:coreProperties>
</file>