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88000" cy="10287000"/>
  <p:notesSz cx="6858000" cy="9144000"/>
  <p:embeddedFontLst>
    <p:embeddedFont>
      <p:font typeface="Inter" panose="020B0604020202020204" charset="0"/>
      <p:regular r:id="rId24"/>
    </p:embeddedFont>
    <p:embeddedFont>
      <p:font typeface="Inter Bold" panose="020B0604020202020204" charset="0"/>
      <p:bold r:id="rId25"/>
    </p:embeddedFont>
    <p:embeddedFont>
      <p:font typeface="League Spartan" panose="020B0604020202020204" charset="0"/>
      <p:bold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lombo.previdencia@outlook.com.br" initials="c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3152" autoAdjust="0"/>
  </p:normalViewPr>
  <p:slideViewPr>
    <p:cSldViewPr showGuides="1">
      <p:cViewPr varScale="1">
        <p:scale>
          <a:sx n="69" d="100"/>
          <a:sy n="69" d="100"/>
        </p:scale>
        <p:origin x="16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5-12T09:39:13.737" idx="1">
    <p:pos x="7710" y="1572"/>
    <p:text/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89980" y="1688841"/>
            <a:ext cx="6909318" cy="6909318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7985938" y="3600450"/>
            <a:ext cx="11015853" cy="3086100"/>
            <a:chOff x="0" y="0"/>
            <a:chExt cx="2901295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901295" cy="812800"/>
            </a:xfrm>
            <a:custGeom>
              <a:avLst/>
              <a:gdLst/>
              <a:ahLst/>
              <a:cxnLst/>
              <a:rect l="l" t="t" r="r" b="b"/>
              <a:pathLst>
                <a:path w="2901295" h="812800">
                  <a:moveTo>
                    <a:pt x="0" y="0"/>
                  </a:moveTo>
                  <a:lnTo>
                    <a:pt x="2901295" y="0"/>
                  </a:lnTo>
                  <a:lnTo>
                    <a:pt x="290129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901295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425645" y="3600450"/>
            <a:ext cx="3257995" cy="3045824"/>
            <a:chOff x="0" y="0"/>
            <a:chExt cx="812800" cy="75986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759868"/>
            </a:xfrm>
            <a:custGeom>
              <a:avLst/>
              <a:gdLst/>
              <a:ahLst/>
              <a:cxnLst/>
              <a:rect l="l" t="t" r="r" b="b"/>
              <a:pathLst>
                <a:path w="812800" h="759868">
                  <a:moveTo>
                    <a:pt x="609600" y="0"/>
                  </a:moveTo>
                  <a:lnTo>
                    <a:pt x="0" y="0"/>
                  </a:lnTo>
                  <a:lnTo>
                    <a:pt x="0" y="759868"/>
                  </a:lnTo>
                  <a:lnTo>
                    <a:pt x="609600" y="759868"/>
                  </a:lnTo>
                  <a:lnTo>
                    <a:pt x="812800" y="379934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698500" cy="7979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-10800000">
            <a:off x="7089597" y="3600450"/>
            <a:ext cx="1183468" cy="3086100"/>
            <a:chOff x="0" y="0"/>
            <a:chExt cx="291397" cy="75986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1397" cy="759868"/>
            </a:xfrm>
            <a:custGeom>
              <a:avLst/>
              <a:gdLst/>
              <a:ahLst/>
              <a:cxnLst/>
              <a:rect l="l" t="t" r="r" b="b"/>
              <a:pathLst>
                <a:path w="291397" h="759868">
                  <a:moveTo>
                    <a:pt x="88197" y="0"/>
                  </a:moveTo>
                  <a:lnTo>
                    <a:pt x="0" y="0"/>
                  </a:lnTo>
                  <a:lnTo>
                    <a:pt x="0" y="759868"/>
                  </a:lnTo>
                  <a:lnTo>
                    <a:pt x="88197" y="759868"/>
                  </a:lnTo>
                  <a:lnTo>
                    <a:pt x="291397" y="379934"/>
                  </a:lnTo>
                  <a:lnTo>
                    <a:pt x="88197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77097" cy="7979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 rot="5400000">
            <a:off x="1402672" y="654728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6" y="0"/>
                </a:lnTo>
                <a:lnTo>
                  <a:pt x="455966" y="1203910"/>
                </a:lnTo>
                <a:lnTo>
                  <a:pt x="0" y="1203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TextBox 14"/>
          <p:cNvSpPr txBox="1"/>
          <p:nvPr/>
        </p:nvSpPr>
        <p:spPr>
          <a:xfrm>
            <a:off x="11572170" y="1385628"/>
            <a:ext cx="4563966" cy="323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665"/>
              </a:lnSpc>
              <a:spcBef>
                <a:spcPct val="0"/>
              </a:spcBef>
            </a:pPr>
            <a:r>
              <a:rPr lang="en-US" sz="1905" b="1" dirty="0">
                <a:solidFill>
                  <a:srgbClr val="000000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Colombo Previdência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681331" y="4366211"/>
            <a:ext cx="8454806" cy="488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4035"/>
              </a:lnSpc>
              <a:spcBef>
                <a:spcPct val="0"/>
              </a:spcBef>
            </a:pPr>
            <a:r>
              <a:rPr lang="en-US" sz="2880" b="1" dirty="0" err="1">
                <a:solidFill>
                  <a:srgbClr val="FFFFFF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Relatório</a:t>
            </a:r>
            <a:r>
              <a:rPr lang="en-US" sz="2880" b="1" dirty="0">
                <a:solidFill>
                  <a:srgbClr val="FFFFFF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 de Governança Corporativa 2025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791002" y="5313153"/>
            <a:ext cx="7345135" cy="314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590"/>
              </a:lnSpc>
              <a:spcBef>
                <a:spcPct val="0"/>
              </a:spcBef>
            </a:pPr>
            <a:r>
              <a:rPr lang="en-US" sz="1850" b="1">
                <a:solidFill>
                  <a:srgbClr val="FFFFF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Audiência Pública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694108" y="8296275"/>
            <a:ext cx="5442029" cy="314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590"/>
              </a:lnSpc>
              <a:spcBef>
                <a:spcPct val="0"/>
              </a:spcBef>
            </a:pPr>
            <a:r>
              <a:rPr lang="en-US" sz="1850" b="1" dirty="0">
                <a:solidFill>
                  <a:srgbClr val="000000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Exercício 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74833" y="3385856"/>
            <a:ext cx="3144922" cy="3533620"/>
          </a:xfrm>
          <a:custGeom>
            <a:avLst/>
            <a:gdLst/>
            <a:ahLst/>
            <a:cxnLst/>
            <a:rect l="l" t="t" r="r" b="b"/>
            <a:pathLst>
              <a:path w="3144922" h="3533620">
                <a:moveTo>
                  <a:pt x="0" y="0"/>
                </a:moveTo>
                <a:lnTo>
                  <a:pt x="3144922" y="0"/>
                </a:lnTo>
                <a:lnTo>
                  <a:pt x="3144922" y="3533620"/>
                </a:lnTo>
                <a:lnTo>
                  <a:pt x="0" y="35336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873402" y="6891521"/>
            <a:ext cx="5613154" cy="58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5"/>
              </a:lnSpc>
              <a:spcBef>
                <a:spcPct val="0"/>
              </a:spcBef>
            </a:pPr>
            <a:r>
              <a:rPr lang="en-US" sz="3395" b="1" dirty="0">
                <a:solidFill>
                  <a:srgbClr val="000000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Patrimônio Total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07383" y="7624494"/>
            <a:ext cx="3945191" cy="1362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5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R$ 607.546.893,86 em 31/12/2025 - maior da história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338357" y="6891521"/>
            <a:ext cx="5613154" cy="58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5"/>
              </a:lnSpc>
              <a:spcBef>
                <a:spcPct val="0"/>
              </a:spcBef>
            </a:pPr>
            <a:r>
              <a:rPr lang="en-US" sz="3395" b="1" dirty="0">
                <a:solidFill>
                  <a:srgbClr val="000000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Rentabilidade 2025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972331" y="7625461"/>
            <a:ext cx="4345206" cy="1362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5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13,93% no ano, equivalente a 139,72% da meta atuarial de 9,97%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801444" y="6891521"/>
            <a:ext cx="5613154" cy="58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5"/>
              </a:lnSpc>
              <a:spcBef>
                <a:spcPct val="0"/>
              </a:spcBef>
            </a:pPr>
            <a:r>
              <a:rPr lang="en-US" sz="3395" b="1">
                <a:solidFill>
                  <a:srgbClr val="000000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Ganho Absoluto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639221" y="7624494"/>
            <a:ext cx="3937601" cy="1362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5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R$ 73.760.729,93 de retorno sobre investimentos em 2025</a:t>
            </a:r>
          </a:p>
        </p:txBody>
      </p:sp>
      <p:sp>
        <p:nvSpPr>
          <p:cNvPr id="9" name="Freeform 9"/>
          <p:cNvSpPr/>
          <p:nvPr/>
        </p:nvSpPr>
        <p:spPr>
          <a:xfrm>
            <a:off x="7653013" y="3550023"/>
            <a:ext cx="3333462" cy="3565131"/>
          </a:xfrm>
          <a:custGeom>
            <a:avLst/>
            <a:gdLst/>
            <a:ahLst/>
            <a:cxnLst/>
            <a:rect l="l" t="t" r="r" b="b"/>
            <a:pathLst>
              <a:path w="3333462" h="3565131">
                <a:moveTo>
                  <a:pt x="0" y="0"/>
                </a:moveTo>
                <a:lnTo>
                  <a:pt x="3333462" y="0"/>
                </a:lnTo>
                <a:lnTo>
                  <a:pt x="3333462" y="3565131"/>
                </a:lnTo>
                <a:lnTo>
                  <a:pt x="0" y="35651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12770095" y="3618946"/>
            <a:ext cx="3822005" cy="3117444"/>
          </a:xfrm>
          <a:custGeom>
            <a:avLst/>
            <a:gdLst/>
            <a:ahLst/>
            <a:cxnLst/>
            <a:rect l="l" t="t" r="r" b="b"/>
            <a:pathLst>
              <a:path w="3822005" h="3117444">
                <a:moveTo>
                  <a:pt x="0" y="0"/>
                </a:moveTo>
                <a:lnTo>
                  <a:pt x="3822005" y="0"/>
                </a:lnTo>
                <a:lnTo>
                  <a:pt x="3822005" y="3117444"/>
                </a:lnTo>
                <a:lnTo>
                  <a:pt x="0" y="31174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1" name="Group 11"/>
          <p:cNvGrpSpPr/>
          <p:nvPr/>
        </p:nvGrpSpPr>
        <p:grpSpPr>
          <a:xfrm>
            <a:off x="762000" y="1828466"/>
            <a:ext cx="9067800" cy="990272"/>
            <a:chOff x="0" y="0"/>
            <a:chExt cx="5136921" cy="65314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136921" cy="653141"/>
            </a:xfrm>
            <a:custGeom>
              <a:avLst/>
              <a:gdLst/>
              <a:ahLst/>
              <a:cxnLst/>
              <a:rect l="l" t="t" r="r" b="b"/>
              <a:pathLst>
                <a:path w="5136921" h="653141">
                  <a:moveTo>
                    <a:pt x="4933721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4933721" y="653141"/>
                  </a:lnTo>
                  <a:lnTo>
                    <a:pt x="5136921" y="326570"/>
                  </a:lnTo>
                  <a:lnTo>
                    <a:pt x="4933721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022621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-381000" y="1845784"/>
            <a:ext cx="10926175" cy="915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415"/>
              </a:lnSpc>
              <a:spcBef>
                <a:spcPct val="0"/>
              </a:spcBef>
            </a:pPr>
            <a:r>
              <a:rPr lang="en-US" sz="5295" b="1" dirty="0">
                <a:solidFill>
                  <a:srgbClr val="FFC000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Gestão de Investimentos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695334" y="715962"/>
            <a:ext cx="4563966" cy="405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355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2B485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Colombo Previdência</a:t>
            </a:r>
          </a:p>
        </p:txBody>
      </p:sp>
      <p:sp>
        <p:nvSpPr>
          <p:cNvPr id="16" name="AutoShape 16"/>
          <p:cNvSpPr/>
          <p:nvPr/>
        </p:nvSpPr>
        <p:spPr>
          <a:xfrm>
            <a:off x="17675977" y="961707"/>
            <a:ext cx="3956611" cy="0"/>
          </a:xfrm>
          <a:prstGeom prst="line">
            <a:avLst/>
          </a:prstGeom>
          <a:ln w="38100" cap="flat">
            <a:solidFill>
              <a:srgbClr val="2B485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17" name="Freeform 17"/>
          <p:cNvSpPr/>
          <p:nvPr/>
        </p:nvSpPr>
        <p:spPr>
          <a:xfrm rot="5400000">
            <a:off x="17447994" y="9457062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6" y="0"/>
                </a:lnTo>
                <a:lnTo>
                  <a:pt x="455966" y="1203910"/>
                </a:lnTo>
                <a:lnTo>
                  <a:pt x="0" y="12039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8" name="Freeform 18"/>
          <p:cNvSpPr/>
          <p:nvPr/>
        </p:nvSpPr>
        <p:spPr>
          <a:xfrm rot="5400000">
            <a:off x="373972" y="9457062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6" y="0"/>
                </a:lnTo>
                <a:lnTo>
                  <a:pt x="455966" y="1203910"/>
                </a:lnTo>
                <a:lnTo>
                  <a:pt x="0" y="12039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89062" y="3390481"/>
            <a:ext cx="2877302" cy="2169119"/>
          </a:xfrm>
          <a:custGeom>
            <a:avLst/>
            <a:gdLst/>
            <a:ahLst/>
            <a:cxnLst/>
            <a:rect l="l" t="t" r="r" b="b"/>
            <a:pathLst>
              <a:path w="2877302" h="2169119">
                <a:moveTo>
                  <a:pt x="0" y="0"/>
                </a:moveTo>
                <a:lnTo>
                  <a:pt x="2877302" y="0"/>
                </a:lnTo>
                <a:lnTo>
                  <a:pt x="2877302" y="2169119"/>
                </a:lnTo>
                <a:lnTo>
                  <a:pt x="0" y="21691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873019" y="5903852"/>
            <a:ext cx="3648653" cy="58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5"/>
              </a:lnSpc>
              <a:spcBef>
                <a:spcPct val="0"/>
              </a:spcBef>
            </a:pPr>
            <a:r>
              <a:rPr lang="en-US" sz="3395" b="1" dirty="0">
                <a:solidFill>
                  <a:srgbClr val="000000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Títulos Públicos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837080" y="6714247"/>
            <a:ext cx="3723605" cy="22305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80"/>
              </a:lnSpc>
              <a:spcBef>
                <a:spcPct val="0"/>
              </a:spcBef>
            </a:pPr>
            <a:r>
              <a:rPr lang="en-US" sz="255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42,44% do patrimônio alocado em títulos públicos federais, garantindo segurança e liquidez.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359872" y="5903852"/>
            <a:ext cx="5604195" cy="58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5"/>
              </a:lnSpc>
              <a:spcBef>
                <a:spcPct val="0"/>
              </a:spcBef>
            </a:pPr>
            <a:r>
              <a:rPr lang="en-US" sz="3395" b="1" dirty="0">
                <a:solidFill>
                  <a:srgbClr val="000000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Renda Fixa e Variável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034261" y="6714247"/>
            <a:ext cx="4255418" cy="1782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80"/>
              </a:lnSpc>
              <a:spcBef>
                <a:spcPct val="0"/>
              </a:spcBef>
            </a:pPr>
            <a:r>
              <a:rPr lang="en-US" sz="255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Diversificação em renda fixa privada e renda variável para otimização de retornos.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802267" y="5903852"/>
            <a:ext cx="3648653" cy="58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5"/>
              </a:lnSpc>
              <a:spcBef>
                <a:spcPct val="0"/>
              </a:spcBef>
            </a:pPr>
            <a:r>
              <a:rPr lang="en-US" sz="3395" b="1" dirty="0">
                <a:solidFill>
                  <a:srgbClr val="000000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Outros Ativos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953837" y="6714247"/>
            <a:ext cx="3342440" cy="22305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80"/>
              </a:lnSpc>
              <a:spcBef>
                <a:spcPct val="0"/>
              </a:spcBef>
            </a:pPr>
            <a:r>
              <a:rPr lang="en-US" sz="255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Investimentos no exterior, estruturados e imobiliários complementam a carteira.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990599" y="1432478"/>
            <a:ext cx="11963237" cy="1019601"/>
            <a:chOff x="0" y="0"/>
            <a:chExt cx="5136921" cy="65314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136921" cy="653141"/>
            </a:xfrm>
            <a:custGeom>
              <a:avLst/>
              <a:gdLst/>
              <a:ahLst/>
              <a:cxnLst/>
              <a:rect l="l" t="t" r="r" b="b"/>
              <a:pathLst>
                <a:path w="5136921" h="653141">
                  <a:moveTo>
                    <a:pt x="4933721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4933721" y="653141"/>
                  </a:lnTo>
                  <a:lnTo>
                    <a:pt x="5136921" y="326570"/>
                  </a:lnTo>
                  <a:lnTo>
                    <a:pt x="4933721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5022621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85852" y="1608018"/>
            <a:ext cx="12615365" cy="6911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550"/>
              </a:lnSpc>
              <a:spcBef>
                <a:spcPct val="0"/>
              </a:spcBef>
            </a:pPr>
            <a:r>
              <a:rPr lang="en-US" sz="3965" b="1" dirty="0">
                <a:solidFill>
                  <a:srgbClr val="FFC000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Composição da Carteira de Investimentos</a:t>
            </a:r>
          </a:p>
        </p:txBody>
      </p:sp>
      <p:sp>
        <p:nvSpPr>
          <p:cNvPr id="13" name="Freeform 13"/>
          <p:cNvSpPr/>
          <p:nvPr/>
        </p:nvSpPr>
        <p:spPr>
          <a:xfrm>
            <a:off x="7870598" y="3357563"/>
            <a:ext cx="2793462" cy="2236538"/>
          </a:xfrm>
          <a:custGeom>
            <a:avLst/>
            <a:gdLst/>
            <a:ahLst/>
            <a:cxnLst/>
            <a:rect l="l" t="t" r="r" b="b"/>
            <a:pathLst>
              <a:path w="2793462" h="2236538">
                <a:moveTo>
                  <a:pt x="0" y="0"/>
                </a:moveTo>
                <a:lnTo>
                  <a:pt x="2793462" y="0"/>
                </a:lnTo>
                <a:lnTo>
                  <a:pt x="2793462" y="2236538"/>
                </a:lnTo>
                <a:lnTo>
                  <a:pt x="0" y="22365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Freeform 14"/>
          <p:cNvSpPr/>
          <p:nvPr/>
        </p:nvSpPr>
        <p:spPr>
          <a:xfrm>
            <a:off x="13316723" y="3321591"/>
            <a:ext cx="2794471" cy="2265562"/>
          </a:xfrm>
          <a:custGeom>
            <a:avLst/>
            <a:gdLst/>
            <a:ahLst/>
            <a:cxnLst/>
            <a:rect l="l" t="t" r="r" b="b"/>
            <a:pathLst>
              <a:path w="2794471" h="2265562">
                <a:moveTo>
                  <a:pt x="0" y="0"/>
                </a:moveTo>
                <a:lnTo>
                  <a:pt x="2794470" y="0"/>
                </a:lnTo>
                <a:lnTo>
                  <a:pt x="2794470" y="2265562"/>
                </a:lnTo>
                <a:lnTo>
                  <a:pt x="0" y="22655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5" name="Group 15"/>
          <p:cNvGrpSpPr/>
          <p:nvPr/>
        </p:nvGrpSpPr>
        <p:grpSpPr>
          <a:xfrm rot="-10800000">
            <a:off x="13073508" y="9791864"/>
            <a:ext cx="7788442" cy="990272"/>
            <a:chOff x="0" y="0"/>
            <a:chExt cx="5136921" cy="65314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136921" cy="653141"/>
            </a:xfrm>
            <a:custGeom>
              <a:avLst/>
              <a:gdLst/>
              <a:ahLst/>
              <a:cxnLst/>
              <a:rect l="l" t="t" r="r" b="b"/>
              <a:pathLst>
                <a:path w="5136921" h="653141">
                  <a:moveTo>
                    <a:pt x="4933721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4933721" y="653141"/>
                  </a:lnTo>
                  <a:lnTo>
                    <a:pt x="5136921" y="326570"/>
                  </a:lnTo>
                  <a:lnTo>
                    <a:pt x="4933721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5022621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2695334" y="706437"/>
            <a:ext cx="4563966" cy="416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305"/>
              </a:lnSpc>
              <a:spcBef>
                <a:spcPct val="0"/>
              </a:spcBef>
            </a:pPr>
            <a:r>
              <a:rPr lang="en-US" sz="2360" b="1" dirty="0">
                <a:solidFill>
                  <a:srgbClr val="2B485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Colombo Previdência</a:t>
            </a:r>
          </a:p>
        </p:txBody>
      </p:sp>
      <p:sp>
        <p:nvSpPr>
          <p:cNvPr id="19" name="AutoShape 19"/>
          <p:cNvSpPr/>
          <p:nvPr/>
        </p:nvSpPr>
        <p:spPr>
          <a:xfrm>
            <a:off x="17675977" y="961707"/>
            <a:ext cx="3956611" cy="0"/>
          </a:xfrm>
          <a:prstGeom prst="line">
            <a:avLst/>
          </a:prstGeom>
          <a:ln w="38100" cap="flat">
            <a:solidFill>
              <a:srgbClr val="2B485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890080" y="4436208"/>
            <a:ext cx="5518901" cy="3601352"/>
            <a:chOff x="0" y="0"/>
            <a:chExt cx="1000907" cy="653141"/>
          </a:xfrm>
          <a:solidFill>
            <a:srgbClr val="FF0000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1000907" cy="653141"/>
            </a:xfrm>
            <a:custGeom>
              <a:avLst/>
              <a:gdLst/>
              <a:ahLst/>
              <a:cxnLst/>
              <a:rect l="l" t="t" r="r" b="b"/>
              <a:pathLst>
                <a:path w="1000907" h="653141">
                  <a:moveTo>
                    <a:pt x="797707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797707" y="653141"/>
                  </a:lnTo>
                  <a:lnTo>
                    <a:pt x="1000907" y="326570"/>
                  </a:lnTo>
                  <a:lnTo>
                    <a:pt x="797707" y="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86607" cy="69124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740399" y="4436209"/>
            <a:ext cx="5518901" cy="3601352"/>
            <a:chOff x="0" y="0"/>
            <a:chExt cx="1000907" cy="65314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00907" cy="653141"/>
            </a:xfrm>
            <a:custGeom>
              <a:avLst/>
              <a:gdLst/>
              <a:ahLst/>
              <a:cxnLst/>
              <a:rect l="l" t="t" r="r" b="b"/>
              <a:pathLst>
                <a:path w="1000907" h="653141">
                  <a:moveTo>
                    <a:pt x="797707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797707" y="653141"/>
                  </a:lnTo>
                  <a:lnTo>
                    <a:pt x="1000907" y="326570"/>
                  </a:lnTo>
                  <a:lnTo>
                    <a:pt x="797707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86607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313102" y="1376697"/>
            <a:ext cx="7788442" cy="1048038"/>
            <a:chOff x="-114300" y="-38100"/>
            <a:chExt cx="5136921" cy="691241"/>
          </a:xfrm>
        </p:grpSpPr>
        <p:sp>
          <p:nvSpPr>
            <p:cNvPr id="9" name="Freeform 9"/>
            <p:cNvSpPr/>
            <p:nvPr/>
          </p:nvSpPr>
          <p:spPr>
            <a:xfrm>
              <a:off x="-114300" y="-25136"/>
              <a:ext cx="5136921" cy="653141"/>
            </a:xfrm>
            <a:custGeom>
              <a:avLst/>
              <a:gdLst/>
              <a:ahLst/>
              <a:cxnLst/>
              <a:rect l="l" t="t" r="r" b="b"/>
              <a:pathLst>
                <a:path w="5136921" h="653141">
                  <a:moveTo>
                    <a:pt x="4933721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4933721" y="653141"/>
                  </a:lnTo>
                  <a:lnTo>
                    <a:pt x="5136921" y="326570"/>
                  </a:lnTo>
                  <a:lnTo>
                    <a:pt x="4933721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5022621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3680912" y="1620893"/>
            <a:ext cx="10926175" cy="617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65"/>
              </a:lnSpc>
              <a:spcBef>
                <a:spcPct val="0"/>
              </a:spcBef>
            </a:pPr>
            <a:r>
              <a:rPr lang="en-US" sz="3550" b="1" dirty="0" err="1">
                <a:solidFill>
                  <a:schemeClr val="bg1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Resultado</a:t>
            </a:r>
            <a:r>
              <a:rPr lang="en-US" sz="3550" b="1" dirty="0">
                <a:solidFill>
                  <a:schemeClr val="bg1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 Atuarial dos Planos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127441" y="5508350"/>
            <a:ext cx="2945980" cy="389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185"/>
              </a:lnSpc>
              <a:spcBef>
                <a:spcPct val="0"/>
              </a:spcBef>
            </a:pPr>
            <a:r>
              <a:rPr lang="en-US" sz="2275" b="1" dirty="0">
                <a:solidFill>
                  <a:srgbClr val="FFFFF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Plano Financeiro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179199" y="6212750"/>
            <a:ext cx="3895464" cy="549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250"/>
              </a:lnSpc>
              <a:spcBef>
                <a:spcPct val="0"/>
              </a:spcBef>
            </a:pPr>
            <a:r>
              <a:rPr lang="en-US" sz="1605" dirty="0">
                <a:solidFill>
                  <a:srgbClr val="FFFFFF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Déficit Atuarial</a:t>
            </a:r>
          </a:p>
          <a:p>
            <a:pPr marL="0" lvl="0" indent="0" algn="r">
              <a:lnSpc>
                <a:spcPts val="2250"/>
              </a:lnSpc>
              <a:spcBef>
                <a:spcPct val="0"/>
              </a:spcBef>
            </a:pPr>
            <a:r>
              <a:rPr lang="en-US" sz="1605" dirty="0">
                <a:solidFill>
                  <a:srgbClr val="FFFFFF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R$ 1.079.007.736,16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216046" y="5257617"/>
            <a:ext cx="2945980" cy="389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85"/>
              </a:lnSpc>
              <a:spcBef>
                <a:spcPct val="0"/>
              </a:spcBef>
            </a:pPr>
            <a:r>
              <a:rPr lang="en-US" sz="2275" b="1" dirty="0">
                <a:solidFill>
                  <a:srgbClr val="FFFFF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Plano Previdenciário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216046" y="5962016"/>
            <a:ext cx="3759596" cy="549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50"/>
              </a:lnSpc>
            </a:pPr>
            <a:r>
              <a:rPr lang="en-US" sz="1605" dirty="0">
                <a:solidFill>
                  <a:srgbClr val="FFFFFF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Superávit Atuarial</a:t>
            </a:r>
          </a:p>
          <a:p>
            <a:pPr marL="0" lvl="0" indent="0" algn="l">
              <a:lnSpc>
                <a:spcPts val="2250"/>
              </a:lnSpc>
            </a:pPr>
            <a:r>
              <a:rPr lang="en-US" sz="1605" dirty="0">
                <a:solidFill>
                  <a:srgbClr val="FFFFFF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R$ 454.157.746,57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695334" y="725487"/>
            <a:ext cx="4563966" cy="273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250"/>
              </a:lnSpc>
              <a:spcBef>
                <a:spcPct val="0"/>
              </a:spcBef>
            </a:pPr>
            <a:r>
              <a:rPr lang="en-US" sz="1605" b="1" dirty="0">
                <a:solidFill>
                  <a:srgbClr val="2B485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Colombo Previdência</a:t>
            </a:r>
          </a:p>
        </p:txBody>
      </p:sp>
      <p:sp>
        <p:nvSpPr>
          <p:cNvPr id="18" name="AutoShape 18"/>
          <p:cNvSpPr/>
          <p:nvPr/>
        </p:nvSpPr>
        <p:spPr>
          <a:xfrm>
            <a:off x="17675977" y="961707"/>
            <a:ext cx="3956611" cy="0"/>
          </a:xfrm>
          <a:prstGeom prst="line">
            <a:avLst/>
          </a:prstGeom>
          <a:ln w="38100" cap="flat">
            <a:solidFill>
              <a:srgbClr val="2B485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19" name="Freeform 19"/>
          <p:cNvSpPr/>
          <p:nvPr/>
        </p:nvSpPr>
        <p:spPr>
          <a:xfrm rot="5400000">
            <a:off x="16846038" y="3661418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7" y="0"/>
                </a:lnTo>
                <a:lnTo>
                  <a:pt x="455967" y="1203911"/>
                </a:lnTo>
                <a:lnTo>
                  <a:pt x="0" y="12039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0" name="Freeform 20"/>
          <p:cNvSpPr/>
          <p:nvPr/>
        </p:nvSpPr>
        <p:spPr>
          <a:xfrm rot="5400000">
            <a:off x="1402672" y="8428362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6" y="0"/>
                </a:lnTo>
                <a:lnTo>
                  <a:pt x="455966" y="1203910"/>
                </a:lnTo>
                <a:lnTo>
                  <a:pt x="0" y="12039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2090078" y="2211204"/>
            <a:ext cx="9035122" cy="4501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415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FF0000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Insuficiência Financeira e Aportes em 2025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695334" y="715962"/>
            <a:ext cx="4563966" cy="405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355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2B485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Colombo Previdência</a:t>
            </a:r>
          </a:p>
        </p:txBody>
      </p:sp>
      <p:sp>
        <p:nvSpPr>
          <p:cNvPr id="7" name="AutoShape 7"/>
          <p:cNvSpPr/>
          <p:nvPr/>
        </p:nvSpPr>
        <p:spPr>
          <a:xfrm>
            <a:off x="17675977" y="961707"/>
            <a:ext cx="3956611" cy="0"/>
          </a:xfrm>
          <a:prstGeom prst="line">
            <a:avLst/>
          </a:prstGeom>
          <a:ln w="38100" cap="flat">
            <a:solidFill>
              <a:srgbClr val="2B485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grpSp>
        <p:nvGrpSpPr>
          <p:cNvPr id="8" name="Group 8"/>
          <p:cNvGrpSpPr/>
          <p:nvPr/>
        </p:nvGrpSpPr>
        <p:grpSpPr>
          <a:xfrm>
            <a:off x="1766747" y="4286973"/>
            <a:ext cx="4640821" cy="990272"/>
            <a:chOff x="0" y="0"/>
            <a:chExt cx="3060886" cy="65314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60886" cy="653141"/>
            </a:xfrm>
            <a:custGeom>
              <a:avLst/>
              <a:gdLst/>
              <a:ahLst/>
              <a:cxnLst/>
              <a:rect l="l" t="t" r="r" b="b"/>
              <a:pathLst>
                <a:path w="3060886" h="653141">
                  <a:moveTo>
                    <a:pt x="2857686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2857686" y="653141"/>
                  </a:lnTo>
                  <a:lnTo>
                    <a:pt x="3060886" y="326570"/>
                  </a:lnTo>
                  <a:lnTo>
                    <a:pt x="2857686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946586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033330" y="4496359"/>
            <a:ext cx="3791038" cy="448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5"/>
              </a:lnSpc>
              <a:spcBef>
                <a:spcPct val="0"/>
              </a:spcBef>
            </a:pPr>
            <a:r>
              <a:rPr lang="en-US" sz="2600" b="1" dirty="0">
                <a:solidFill>
                  <a:srgbClr val="FFFFF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Aportes Recebidos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766747" y="6143713"/>
            <a:ext cx="4640821" cy="990272"/>
            <a:chOff x="0" y="0"/>
            <a:chExt cx="3060886" cy="65314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060886" cy="653141"/>
            </a:xfrm>
            <a:custGeom>
              <a:avLst/>
              <a:gdLst/>
              <a:ahLst/>
              <a:cxnLst/>
              <a:rect l="l" t="t" r="r" b="b"/>
              <a:pathLst>
                <a:path w="3060886" h="653141">
                  <a:moveTo>
                    <a:pt x="2857686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2857686" y="653141"/>
                  </a:lnTo>
                  <a:lnTo>
                    <a:pt x="3060886" y="326570"/>
                  </a:lnTo>
                  <a:lnTo>
                    <a:pt x="2857686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946586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2033330" y="6353099"/>
            <a:ext cx="4224475" cy="448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5"/>
              </a:lnSpc>
              <a:spcBef>
                <a:spcPct val="0"/>
              </a:spcBef>
            </a:pPr>
            <a:r>
              <a:rPr lang="en-US" sz="2600" b="1" dirty="0">
                <a:solidFill>
                  <a:srgbClr val="FFFFF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Contribuições Especiais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723111" y="7999818"/>
            <a:ext cx="4640821" cy="990272"/>
            <a:chOff x="0" y="0"/>
            <a:chExt cx="3060886" cy="65314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060886" cy="653141"/>
            </a:xfrm>
            <a:custGeom>
              <a:avLst/>
              <a:gdLst/>
              <a:ahLst/>
              <a:cxnLst/>
              <a:rect l="l" t="t" r="r" b="b"/>
              <a:pathLst>
                <a:path w="3060886" h="653141">
                  <a:moveTo>
                    <a:pt x="2857686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2857686" y="653141"/>
                  </a:lnTo>
                  <a:lnTo>
                    <a:pt x="3060886" y="326570"/>
                  </a:lnTo>
                  <a:lnTo>
                    <a:pt x="2857686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2946586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989694" y="8209204"/>
            <a:ext cx="4224475" cy="448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5"/>
              </a:lnSpc>
              <a:spcBef>
                <a:spcPct val="0"/>
              </a:spcBef>
            </a:pPr>
            <a:r>
              <a:rPr lang="en-US" sz="2600" b="1" dirty="0">
                <a:solidFill>
                  <a:srgbClr val="FFFFF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Saldo Acumulado IRRF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680859" y="4170921"/>
            <a:ext cx="10818503" cy="11087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35"/>
              </a:lnSpc>
              <a:spcBef>
                <a:spcPct val="0"/>
              </a:spcBef>
            </a:pPr>
            <a:r>
              <a:rPr lang="en-US" sz="21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No período de janeiro a julho de 2025, a Colombo Previdência recebeu aportes no valor total de R$ 21.607.000,00, destinados a cobrir a insuficiência financeira do Plano Financeiro conforme legislação vigente.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680859" y="6060681"/>
            <a:ext cx="11149941" cy="11087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935"/>
              </a:lnSpc>
              <a:spcBef>
                <a:spcPct val="0"/>
              </a:spcBef>
            </a:pPr>
            <a:r>
              <a:rPr lang="en-US" sz="21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A Segregação de Massas (Lei 1.861/2025) estabelece o repasse de 100% do IRRF até 2059. No período de 2023 a 2025, o valor total recebido de IRRF foi de R$ 67.236.846,72, fortalecendo a sustentabilidade do fundo.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680859" y="7883766"/>
            <a:ext cx="10818503" cy="11087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35"/>
              </a:lnSpc>
              <a:spcBef>
                <a:spcPct val="0"/>
              </a:spcBef>
            </a:pPr>
            <a:r>
              <a:rPr lang="en-US" sz="21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Em 31 de dezembro de 2025, o saldo das aplicações provenientes do IRRF atingiu R$ 77.572.858,46, demonstrando a eficiência na gestão dos recursos e o compromisso com a segurança financeira dos segurados.</a:t>
            </a:r>
          </a:p>
        </p:txBody>
      </p:sp>
      <p:sp>
        <p:nvSpPr>
          <p:cNvPr id="23" name="Freeform 23"/>
          <p:cNvSpPr/>
          <p:nvPr/>
        </p:nvSpPr>
        <p:spPr>
          <a:xfrm rot="5400000">
            <a:off x="18060017" y="2065814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6" y="0"/>
                </a:lnTo>
                <a:lnTo>
                  <a:pt x="455966" y="1203910"/>
                </a:lnTo>
                <a:lnTo>
                  <a:pt x="0" y="12039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91252" y="3359440"/>
            <a:ext cx="4551565" cy="5443811"/>
            <a:chOff x="0" y="0"/>
            <a:chExt cx="1198766" cy="14337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98766" cy="1433761"/>
            </a:xfrm>
            <a:custGeom>
              <a:avLst/>
              <a:gdLst/>
              <a:ahLst/>
              <a:cxnLst/>
              <a:rect l="l" t="t" r="r" b="b"/>
              <a:pathLst>
                <a:path w="1198766" h="1433761">
                  <a:moveTo>
                    <a:pt x="0" y="0"/>
                  </a:moveTo>
                  <a:lnTo>
                    <a:pt x="1198766" y="0"/>
                  </a:lnTo>
                  <a:lnTo>
                    <a:pt x="1198766" y="1433761"/>
                  </a:lnTo>
                  <a:lnTo>
                    <a:pt x="0" y="1433761"/>
                  </a:lnTo>
                  <a:close/>
                </a:path>
              </a:pathLst>
            </a:custGeom>
            <a:solidFill>
              <a:srgbClr val="598196"/>
            </a:solidFill>
            <a:ln w="66675" cap="sq">
              <a:solidFill>
                <a:srgbClr val="2B485F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198766" cy="14718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022144" y="3359440"/>
            <a:ext cx="4551565" cy="5443811"/>
            <a:chOff x="0" y="0"/>
            <a:chExt cx="1198766" cy="143376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8766" cy="1433761"/>
            </a:xfrm>
            <a:custGeom>
              <a:avLst/>
              <a:gdLst/>
              <a:ahLst/>
              <a:cxnLst/>
              <a:rect l="l" t="t" r="r" b="b"/>
              <a:pathLst>
                <a:path w="1198766" h="1433761">
                  <a:moveTo>
                    <a:pt x="0" y="0"/>
                  </a:moveTo>
                  <a:lnTo>
                    <a:pt x="1198766" y="0"/>
                  </a:lnTo>
                  <a:lnTo>
                    <a:pt x="1198766" y="1433761"/>
                  </a:lnTo>
                  <a:lnTo>
                    <a:pt x="0" y="1433761"/>
                  </a:lnTo>
                  <a:close/>
                </a:path>
              </a:pathLst>
            </a:custGeom>
            <a:solidFill>
              <a:srgbClr val="598196"/>
            </a:solidFill>
            <a:ln w="66675" cap="sq">
              <a:solidFill>
                <a:srgbClr val="2B485F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198766" cy="14718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249984" y="3359440"/>
            <a:ext cx="4551565" cy="5443811"/>
            <a:chOff x="0" y="0"/>
            <a:chExt cx="1198766" cy="143376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98766" cy="1433761"/>
            </a:xfrm>
            <a:custGeom>
              <a:avLst/>
              <a:gdLst/>
              <a:ahLst/>
              <a:cxnLst/>
              <a:rect l="l" t="t" r="r" b="b"/>
              <a:pathLst>
                <a:path w="1198766" h="1433761">
                  <a:moveTo>
                    <a:pt x="0" y="0"/>
                  </a:moveTo>
                  <a:lnTo>
                    <a:pt x="1198766" y="0"/>
                  </a:lnTo>
                  <a:lnTo>
                    <a:pt x="1198766" y="1433761"/>
                  </a:lnTo>
                  <a:lnTo>
                    <a:pt x="0" y="1433761"/>
                  </a:lnTo>
                  <a:close/>
                </a:path>
              </a:pathLst>
            </a:custGeom>
            <a:solidFill>
              <a:srgbClr val="598196"/>
            </a:solidFill>
            <a:ln w="66675" cap="sq">
              <a:solidFill>
                <a:srgbClr val="2B485F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198766" cy="14718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45778" y="3183606"/>
            <a:ext cx="4551565" cy="5443811"/>
            <a:chOff x="0" y="0"/>
            <a:chExt cx="1198766" cy="143376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98766" cy="1433761"/>
            </a:xfrm>
            <a:custGeom>
              <a:avLst/>
              <a:gdLst/>
              <a:ahLst/>
              <a:cxnLst/>
              <a:rect l="l" t="t" r="r" b="b"/>
              <a:pathLst>
                <a:path w="1198766" h="1433761">
                  <a:moveTo>
                    <a:pt x="0" y="0"/>
                  </a:moveTo>
                  <a:lnTo>
                    <a:pt x="1198766" y="0"/>
                  </a:lnTo>
                  <a:lnTo>
                    <a:pt x="1198766" y="1433761"/>
                  </a:lnTo>
                  <a:lnTo>
                    <a:pt x="0" y="1433761"/>
                  </a:ln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2B485F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198766" cy="14718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869744" y="3207040"/>
            <a:ext cx="4551565" cy="5443811"/>
            <a:chOff x="0" y="0"/>
            <a:chExt cx="1198766" cy="143376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98766" cy="1433761"/>
            </a:xfrm>
            <a:custGeom>
              <a:avLst/>
              <a:gdLst/>
              <a:ahLst/>
              <a:cxnLst/>
              <a:rect l="l" t="t" r="r" b="b"/>
              <a:pathLst>
                <a:path w="1198766" h="1433761">
                  <a:moveTo>
                    <a:pt x="0" y="0"/>
                  </a:moveTo>
                  <a:lnTo>
                    <a:pt x="1198766" y="0"/>
                  </a:lnTo>
                  <a:lnTo>
                    <a:pt x="1198766" y="1433761"/>
                  </a:lnTo>
                  <a:lnTo>
                    <a:pt x="0" y="1433761"/>
                  </a:ln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2B485F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198766" cy="14718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097584" y="3207040"/>
            <a:ext cx="4551565" cy="5443811"/>
            <a:chOff x="0" y="0"/>
            <a:chExt cx="1198766" cy="143376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198766" cy="1433761"/>
            </a:xfrm>
            <a:custGeom>
              <a:avLst/>
              <a:gdLst/>
              <a:ahLst/>
              <a:cxnLst/>
              <a:rect l="l" t="t" r="r" b="b"/>
              <a:pathLst>
                <a:path w="1198766" h="1433761">
                  <a:moveTo>
                    <a:pt x="0" y="0"/>
                  </a:moveTo>
                  <a:lnTo>
                    <a:pt x="1198766" y="0"/>
                  </a:lnTo>
                  <a:lnTo>
                    <a:pt x="1198766" y="1433761"/>
                  </a:lnTo>
                  <a:lnTo>
                    <a:pt x="0" y="1433761"/>
                  </a:ln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2B485F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198766" cy="14718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824091" y="4385439"/>
            <a:ext cx="4181087" cy="29204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355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Repasse anual: R$ 5.388.127,05</a:t>
            </a:r>
          </a:p>
          <a:p>
            <a:pPr marL="0" lvl="0" indent="0" algn="just">
              <a:lnSpc>
                <a:spcPts val="3355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Corresponde a 2,4% sobre a base de cálculo estabelecida pela legislação vigente para manutenção das atividades administrativas do instituto.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750224" y="3582630"/>
            <a:ext cx="2583776" cy="412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535"/>
              </a:lnSpc>
              <a:spcBef>
                <a:spcPct val="0"/>
              </a:spcBef>
            </a:pPr>
            <a:r>
              <a:rPr lang="en-US" sz="2525" b="1" dirty="0">
                <a:solidFill>
                  <a:srgbClr val="000000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Repasse Anual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610643" y="3582630"/>
            <a:ext cx="3066714" cy="440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35"/>
              </a:lnSpc>
              <a:spcBef>
                <a:spcPct val="0"/>
              </a:spcBef>
            </a:pPr>
            <a:r>
              <a:rPr lang="en-US" sz="2525" b="1" dirty="0">
                <a:solidFill>
                  <a:srgbClr val="000000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Despesas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120139" y="4385439"/>
            <a:ext cx="4047721" cy="3339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355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Despesas administrativas: R$ 3.943.306,38</a:t>
            </a:r>
          </a:p>
          <a:p>
            <a:pPr marL="0" lvl="0" indent="0" algn="just">
              <a:lnSpc>
                <a:spcPts val="3355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Valor total aplicado em despesas operacionais, incluindo pessoal, infraestrutura, tecnologia e demais custos de funcionamento.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3369044" y="3582630"/>
            <a:ext cx="2313445" cy="440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35"/>
              </a:lnSpc>
              <a:spcBef>
                <a:spcPct val="0"/>
              </a:spcBef>
            </a:pPr>
            <a:r>
              <a:rPr lang="en-US" sz="2525" b="1" dirty="0">
                <a:solidFill>
                  <a:srgbClr val="000000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Saldo Final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778738" y="5314901"/>
            <a:ext cx="3494057" cy="888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35"/>
              </a:lnSpc>
              <a:spcBef>
                <a:spcPct val="0"/>
              </a:spcBef>
            </a:pPr>
            <a:r>
              <a:rPr lang="en-US" sz="252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Saldo positivo:</a:t>
            </a:r>
          </a:p>
          <a:p>
            <a:pPr marL="0" lvl="0" indent="0" algn="ctr">
              <a:lnSpc>
                <a:spcPts val="3535"/>
              </a:lnSpc>
              <a:spcBef>
                <a:spcPct val="0"/>
              </a:spcBef>
            </a:pPr>
            <a:r>
              <a:rPr lang="en-US" sz="252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R$ 1.444.820,67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2179198" y="1363882"/>
            <a:ext cx="14203801" cy="1069654"/>
            <a:chOff x="0" y="0"/>
            <a:chExt cx="5136921" cy="653141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5136921" cy="653141"/>
            </a:xfrm>
            <a:custGeom>
              <a:avLst/>
              <a:gdLst/>
              <a:ahLst/>
              <a:cxnLst/>
              <a:rect l="l" t="t" r="r" b="b"/>
              <a:pathLst>
                <a:path w="5136921" h="653141">
                  <a:moveTo>
                    <a:pt x="4933721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4933721" y="653141"/>
                  </a:lnTo>
                  <a:lnTo>
                    <a:pt x="5136921" y="326570"/>
                  </a:lnTo>
                  <a:lnTo>
                    <a:pt x="4933721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5022621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3680912" y="1592318"/>
            <a:ext cx="12854488" cy="8218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6675"/>
              </a:lnSpc>
              <a:spcBef>
                <a:spcPct val="0"/>
              </a:spcBef>
            </a:pPr>
            <a:r>
              <a:rPr lang="en-US" sz="4770" b="1" dirty="0">
                <a:solidFill>
                  <a:srgbClr val="00B050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Taxa de </a:t>
            </a:r>
            <a:r>
              <a:rPr lang="en-US" sz="4770" b="1" dirty="0" err="1">
                <a:solidFill>
                  <a:srgbClr val="00B050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Administração</a:t>
            </a:r>
            <a:r>
              <a:rPr lang="en-US" sz="4770" b="1" dirty="0">
                <a:solidFill>
                  <a:srgbClr val="00B050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 e Despesas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2695334" y="715962"/>
            <a:ext cx="4563966" cy="405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355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2B485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Colombo Previdência</a:t>
            </a:r>
          </a:p>
        </p:txBody>
      </p:sp>
      <p:sp>
        <p:nvSpPr>
          <p:cNvPr id="31" name="AutoShape 31"/>
          <p:cNvSpPr/>
          <p:nvPr/>
        </p:nvSpPr>
        <p:spPr>
          <a:xfrm>
            <a:off x="17675977" y="961707"/>
            <a:ext cx="3956611" cy="0"/>
          </a:xfrm>
          <a:prstGeom prst="line">
            <a:avLst/>
          </a:prstGeom>
          <a:ln w="38100" cap="flat">
            <a:solidFill>
              <a:srgbClr val="2B485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0800013" y="1666399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6" y="0"/>
                </a:lnTo>
                <a:lnTo>
                  <a:pt x="455966" y="1203910"/>
                </a:lnTo>
                <a:lnTo>
                  <a:pt x="0" y="12039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2278656" y="1121769"/>
            <a:ext cx="4980644" cy="7526931"/>
            <a:chOff x="0" y="0"/>
            <a:chExt cx="8308405" cy="10691528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4"/>
            <a:srcRect l="1956" r="1956"/>
            <a:stretch>
              <a:fillRect/>
            </a:stretch>
          </p:blipFill>
          <p:spPr>
            <a:xfrm>
              <a:off x="0" y="0"/>
              <a:ext cx="8308405" cy="10691528"/>
            </a:xfrm>
            <a:prstGeom prst="rect">
              <a:avLst/>
            </a:prstGeom>
          </p:spPr>
        </p:pic>
      </p:grpSp>
      <p:sp>
        <p:nvSpPr>
          <p:cNvPr id="5" name="AutoShape 5"/>
          <p:cNvSpPr/>
          <p:nvPr/>
        </p:nvSpPr>
        <p:spPr>
          <a:xfrm>
            <a:off x="17675977" y="961707"/>
            <a:ext cx="3956611" cy="0"/>
          </a:xfrm>
          <a:prstGeom prst="line">
            <a:avLst/>
          </a:prstGeom>
          <a:ln w="38100" cap="flat">
            <a:solidFill>
              <a:srgbClr val="2B485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grpSp>
        <p:nvGrpSpPr>
          <p:cNvPr id="6" name="Group 6"/>
          <p:cNvGrpSpPr/>
          <p:nvPr/>
        </p:nvGrpSpPr>
        <p:grpSpPr>
          <a:xfrm>
            <a:off x="1903191" y="1546048"/>
            <a:ext cx="6707409" cy="2225852"/>
            <a:chOff x="0" y="0"/>
            <a:chExt cx="2418659" cy="65314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18659" cy="653141"/>
            </a:xfrm>
            <a:custGeom>
              <a:avLst/>
              <a:gdLst/>
              <a:ahLst/>
              <a:cxnLst/>
              <a:rect l="l" t="t" r="r" b="b"/>
              <a:pathLst>
                <a:path w="2418659" h="653141">
                  <a:moveTo>
                    <a:pt x="2215459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2215459" y="653141"/>
                  </a:lnTo>
                  <a:lnTo>
                    <a:pt x="2418659" y="326570"/>
                  </a:lnTo>
                  <a:lnTo>
                    <a:pt x="2215459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304359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371600" y="4644556"/>
            <a:ext cx="10134600" cy="27329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40"/>
              </a:lnSpc>
            </a:pP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Certificado de Regularidade Previdenciária (CRP) válido até 16/06/2026.</a:t>
            </a:r>
          </a:p>
          <a:p>
            <a:pPr marL="0" lvl="0" indent="0" algn="l">
              <a:lnSpc>
                <a:spcPts val="3640"/>
              </a:lnSpc>
            </a:pP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Certificação Pró-Gestão RPPS Nível II, válida por 3 anos – apenas 7 autarquias no Paraná possuem esta certificação.</a:t>
            </a:r>
          </a:p>
          <a:p>
            <a:pPr marL="0" lvl="0" indent="0" algn="l">
              <a:lnSpc>
                <a:spcPts val="3640"/>
              </a:lnSpc>
            </a:pP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Prestação de contas 202</a:t>
            </a:r>
            <a:r>
              <a:rPr lang="pt-BR" alt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5</a:t>
            </a: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: Regular, conforme </a:t>
            </a:r>
            <a:r>
              <a:rPr lang="pt-BR" alt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Parecer do  Ministério Público do </a:t>
            </a: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TCE-PR </a:t>
            </a:r>
            <a:r>
              <a:rPr lang="pt-BR" alt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235/</a:t>
            </a: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2</a:t>
            </a:r>
            <a:r>
              <a:rPr lang="pt-BR" alt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6</a:t>
            </a: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695334" y="715962"/>
            <a:ext cx="4563966" cy="405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355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2B485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Colombo Previdência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452076" y="1689514"/>
            <a:ext cx="8213921" cy="18644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415"/>
              </a:lnSpc>
              <a:spcBef>
                <a:spcPct val="0"/>
              </a:spcBef>
            </a:pPr>
            <a:r>
              <a:rPr lang="en-US" sz="5295" b="1" dirty="0">
                <a:solidFill>
                  <a:srgbClr val="FFC000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Certificações e Regularidade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17259300" y="5438878"/>
            <a:ext cx="2821508" cy="2618024"/>
            <a:chOff x="0" y="0"/>
            <a:chExt cx="703906" cy="6531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03906" cy="653141"/>
            </a:xfrm>
            <a:custGeom>
              <a:avLst/>
              <a:gdLst/>
              <a:ahLst/>
              <a:cxnLst/>
              <a:rect l="l" t="t" r="r" b="b"/>
              <a:pathLst>
                <a:path w="703906" h="653141">
                  <a:moveTo>
                    <a:pt x="500706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500706" y="653141"/>
                  </a:lnTo>
                  <a:lnTo>
                    <a:pt x="703906" y="326570"/>
                  </a:lnTo>
                  <a:lnTo>
                    <a:pt x="500706" y="0"/>
                  </a:lnTo>
                  <a:close/>
                </a:path>
              </a:pathLst>
            </a:custGeom>
            <a:solidFill>
              <a:srgbClr val="598196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89606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2767366"/>
            <a:ext cx="6784598" cy="6784598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7" name="Group 7"/>
          <p:cNvGrpSpPr/>
          <p:nvPr/>
        </p:nvGrpSpPr>
        <p:grpSpPr>
          <a:xfrm rot="5400000">
            <a:off x="519037" y="641748"/>
            <a:ext cx="5518901" cy="3601352"/>
            <a:chOff x="0" y="0"/>
            <a:chExt cx="1000907" cy="65314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000907" cy="653141"/>
            </a:xfrm>
            <a:custGeom>
              <a:avLst/>
              <a:gdLst/>
              <a:ahLst/>
              <a:cxnLst/>
              <a:rect l="l" t="t" r="r" b="b"/>
              <a:pathLst>
                <a:path w="1000907" h="653141">
                  <a:moveTo>
                    <a:pt x="797707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797707" y="653141"/>
                  </a:lnTo>
                  <a:lnTo>
                    <a:pt x="1000907" y="326570"/>
                  </a:lnTo>
                  <a:lnTo>
                    <a:pt x="797707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86607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090078" y="1407455"/>
            <a:ext cx="7053922" cy="915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415"/>
              </a:lnSpc>
              <a:spcBef>
                <a:spcPct val="0"/>
              </a:spcBef>
            </a:pPr>
            <a:r>
              <a:rPr lang="en-US" sz="5295" b="1" dirty="0" err="1">
                <a:solidFill>
                  <a:srgbClr val="FFC000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Órgãos</a:t>
            </a:r>
            <a:r>
              <a:rPr lang="en-US" sz="5295" b="1" dirty="0">
                <a:solidFill>
                  <a:srgbClr val="FFC000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 </a:t>
            </a:r>
            <a:r>
              <a:rPr lang="en-US" sz="5295" b="1" dirty="0" err="1">
                <a:solidFill>
                  <a:srgbClr val="FFC000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Colegiados</a:t>
            </a:r>
            <a:endParaRPr lang="en-US" sz="5295" b="1" dirty="0">
              <a:solidFill>
                <a:srgbClr val="FFC000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9144000" y="2206285"/>
            <a:ext cx="7840733" cy="6357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95"/>
              </a:lnSpc>
            </a:pPr>
            <a:r>
              <a:rPr lang="en-US" sz="339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Conselho Deliberativo</a:t>
            </a:r>
          </a:p>
          <a:p>
            <a:pPr marL="0" lvl="0" indent="0" algn="l">
              <a:lnSpc>
                <a:spcPts val="5095"/>
              </a:lnSpc>
            </a:pPr>
            <a:r>
              <a:rPr lang="en-US" sz="339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Conselho Fiscal</a:t>
            </a:r>
          </a:p>
          <a:p>
            <a:pPr marL="0" lvl="0" indent="0" algn="l">
              <a:lnSpc>
                <a:spcPts val="5095"/>
              </a:lnSpc>
            </a:pPr>
            <a:r>
              <a:rPr lang="en-US" sz="339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Comitê de Investimentos</a:t>
            </a:r>
          </a:p>
          <a:p>
            <a:pPr marL="0" lvl="0" indent="0" algn="l">
              <a:lnSpc>
                <a:spcPts val="5095"/>
              </a:lnSpc>
            </a:pPr>
            <a:r>
              <a:rPr lang="en-US" sz="339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Controle Interno</a:t>
            </a:r>
          </a:p>
          <a:p>
            <a:pPr marL="0" lvl="0" indent="0" algn="l">
              <a:lnSpc>
                <a:spcPts val="5095"/>
              </a:lnSpc>
            </a:pPr>
            <a:r>
              <a:rPr lang="en-US" sz="339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Composição e Representatividade</a:t>
            </a:r>
          </a:p>
          <a:p>
            <a:pPr marL="0" lvl="0" indent="0" algn="l">
              <a:lnSpc>
                <a:spcPts val="5095"/>
              </a:lnSpc>
            </a:pPr>
            <a:r>
              <a:rPr lang="en-US" sz="339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Funções e Responsabilidades</a:t>
            </a:r>
          </a:p>
          <a:p>
            <a:pPr marL="0" lvl="0" indent="0" algn="l">
              <a:lnSpc>
                <a:spcPts val="5095"/>
              </a:lnSpc>
            </a:pPr>
            <a:r>
              <a:rPr lang="en-US" sz="339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Reunião e Deliberações</a:t>
            </a:r>
          </a:p>
          <a:p>
            <a:pPr marL="0" lvl="0" indent="0" algn="l">
              <a:lnSpc>
                <a:spcPts val="5095"/>
              </a:lnSpc>
            </a:pPr>
            <a:r>
              <a:rPr lang="en-US" sz="339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Governança Participativa</a:t>
            </a:r>
          </a:p>
          <a:p>
            <a:pPr marL="0" lvl="0" indent="0" algn="l">
              <a:lnSpc>
                <a:spcPts val="5095"/>
              </a:lnSpc>
            </a:pPr>
            <a:r>
              <a:rPr lang="en-US" sz="339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Transparência nas Decisões</a:t>
            </a:r>
          </a:p>
          <a:p>
            <a:pPr marL="0" lvl="0" indent="0" algn="l">
              <a:lnSpc>
                <a:spcPts val="5095"/>
              </a:lnSpc>
            </a:pPr>
            <a:r>
              <a:rPr lang="en-US" sz="339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Compromisso Institucional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695334" y="715962"/>
            <a:ext cx="4563966" cy="405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355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2B485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Colombo Previdência</a:t>
            </a:r>
          </a:p>
        </p:txBody>
      </p:sp>
      <p:sp>
        <p:nvSpPr>
          <p:cNvPr id="13" name="AutoShape 13"/>
          <p:cNvSpPr/>
          <p:nvPr/>
        </p:nvSpPr>
        <p:spPr>
          <a:xfrm>
            <a:off x="17675977" y="961707"/>
            <a:ext cx="3956611" cy="0"/>
          </a:xfrm>
          <a:prstGeom prst="line">
            <a:avLst/>
          </a:prstGeom>
          <a:ln w="38100" cap="flat">
            <a:solidFill>
              <a:srgbClr val="2B485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14" name="Freeform 14"/>
          <p:cNvSpPr/>
          <p:nvPr/>
        </p:nvSpPr>
        <p:spPr>
          <a:xfrm rot="5400000">
            <a:off x="16429362" y="8428362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6" y="0"/>
                </a:lnTo>
                <a:lnTo>
                  <a:pt x="455966" y="1203910"/>
                </a:lnTo>
                <a:lnTo>
                  <a:pt x="0" y="1203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51871" y="3446653"/>
            <a:ext cx="3862461" cy="3568178"/>
          </a:xfrm>
          <a:custGeom>
            <a:avLst/>
            <a:gdLst/>
            <a:ahLst/>
            <a:cxnLst/>
            <a:rect l="l" t="t" r="r" b="b"/>
            <a:pathLst>
              <a:path w="3862461" h="3568178">
                <a:moveTo>
                  <a:pt x="0" y="0"/>
                </a:moveTo>
                <a:lnTo>
                  <a:pt x="3862461" y="0"/>
                </a:lnTo>
                <a:lnTo>
                  <a:pt x="3862461" y="3568178"/>
                </a:lnTo>
                <a:lnTo>
                  <a:pt x="0" y="356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873402" y="6891521"/>
            <a:ext cx="5613154" cy="58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5"/>
              </a:lnSpc>
              <a:spcBef>
                <a:spcPct val="0"/>
              </a:spcBef>
            </a:pPr>
            <a:r>
              <a:rPr lang="en-US" sz="3395" b="1" dirty="0">
                <a:solidFill>
                  <a:srgbClr val="000000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Diretor Superintendente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07383" y="7634019"/>
            <a:ext cx="3945191" cy="1217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35"/>
              </a:lnSpc>
              <a:spcBef>
                <a:spcPct val="0"/>
              </a:spcBef>
            </a:pPr>
            <a:r>
              <a:rPr lang="en-US" sz="231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Wilton Luiz Carrão</a:t>
            </a:r>
          </a:p>
          <a:p>
            <a:pPr marL="0" lvl="0" indent="0" algn="ctr">
              <a:lnSpc>
                <a:spcPts val="3235"/>
              </a:lnSpc>
              <a:spcBef>
                <a:spcPct val="0"/>
              </a:spcBef>
            </a:pPr>
            <a:r>
              <a:rPr lang="en-US" sz="231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Liderança estratégica e gestão institucional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338357" y="6891521"/>
            <a:ext cx="5613154" cy="58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5"/>
              </a:lnSpc>
              <a:spcBef>
                <a:spcPct val="0"/>
              </a:spcBef>
            </a:pPr>
            <a:r>
              <a:rPr lang="en-US" sz="3395" b="1" dirty="0">
                <a:solidFill>
                  <a:srgbClr val="000000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Diretor Financeiro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972331" y="7634986"/>
            <a:ext cx="4345206" cy="1217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35"/>
              </a:lnSpc>
              <a:spcBef>
                <a:spcPct val="0"/>
              </a:spcBef>
            </a:pPr>
            <a:r>
              <a:rPr lang="en-US" sz="231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Giovani Corletto</a:t>
            </a:r>
          </a:p>
          <a:p>
            <a:pPr marL="0" lvl="0" indent="0" algn="ctr">
              <a:lnSpc>
                <a:spcPts val="3235"/>
              </a:lnSpc>
              <a:spcBef>
                <a:spcPct val="0"/>
              </a:spcBef>
            </a:pPr>
            <a:r>
              <a:rPr lang="en-US" sz="231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Gestão de investimentos e recursos financeiros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801444" y="6891521"/>
            <a:ext cx="5613154" cy="58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5"/>
              </a:lnSpc>
              <a:spcBef>
                <a:spcPct val="0"/>
              </a:spcBef>
            </a:pPr>
            <a:r>
              <a:rPr lang="en-US" sz="3395" b="1" dirty="0">
                <a:solidFill>
                  <a:srgbClr val="000000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Diretora Previdenciária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639221" y="7634019"/>
            <a:ext cx="3937601" cy="165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35"/>
              </a:lnSpc>
              <a:spcBef>
                <a:spcPct val="0"/>
              </a:spcBef>
            </a:pPr>
            <a:r>
              <a:rPr lang="en-US" sz="231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Aleksandra do Carmo Ullmann</a:t>
            </a:r>
          </a:p>
          <a:p>
            <a:pPr marL="0" lvl="0" indent="0" algn="ctr">
              <a:lnSpc>
                <a:spcPts val="3235"/>
              </a:lnSpc>
              <a:spcBef>
                <a:spcPct val="0"/>
              </a:spcBef>
            </a:pPr>
            <a:r>
              <a:rPr lang="en-US" sz="231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Gestão de benefícios e atendimento aos segurados</a:t>
            </a:r>
          </a:p>
        </p:txBody>
      </p:sp>
      <p:sp>
        <p:nvSpPr>
          <p:cNvPr id="9" name="Freeform 9"/>
          <p:cNvSpPr/>
          <p:nvPr/>
        </p:nvSpPr>
        <p:spPr>
          <a:xfrm>
            <a:off x="7580970" y="3209566"/>
            <a:ext cx="3144250" cy="3395312"/>
          </a:xfrm>
          <a:custGeom>
            <a:avLst/>
            <a:gdLst/>
            <a:ahLst/>
            <a:cxnLst/>
            <a:rect l="l" t="t" r="r" b="b"/>
            <a:pathLst>
              <a:path w="3144250" h="3395312">
                <a:moveTo>
                  <a:pt x="0" y="0"/>
                </a:moveTo>
                <a:lnTo>
                  <a:pt x="3144250" y="0"/>
                </a:lnTo>
                <a:lnTo>
                  <a:pt x="3144250" y="3395311"/>
                </a:lnTo>
                <a:lnTo>
                  <a:pt x="0" y="33953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13164272" y="3553876"/>
            <a:ext cx="2947504" cy="3505299"/>
          </a:xfrm>
          <a:custGeom>
            <a:avLst/>
            <a:gdLst/>
            <a:ahLst/>
            <a:cxnLst/>
            <a:rect l="l" t="t" r="r" b="b"/>
            <a:pathLst>
              <a:path w="2947504" h="3505299">
                <a:moveTo>
                  <a:pt x="0" y="0"/>
                </a:moveTo>
                <a:lnTo>
                  <a:pt x="2947505" y="0"/>
                </a:lnTo>
                <a:lnTo>
                  <a:pt x="2947505" y="3505299"/>
                </a:lnTo>
                <a:lnTo>
                  <a:pt x="0" y="35052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1" name="Group 11"/>
          <p:cNvGrpSpPr/>
          <p:nvPr/>
        </p:nvGrpSpPr>
        <p:grpSpPr>
          <a:xfrm>
            <a:off x="2179199" y="1363882"/>
            <a:ext cx="7788442" cy="990272"/>
            <a:chOff x="0" y="0"/>
            <a:chExt cx="5136921" cy="65314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136921" cy="653141"/>
            </a:xfrm>
            <a:custGeom>
              <a:avLst/>
              <a:gdLst/>
              <a:ahLst/>
              <a:cxnLst/>
              <a:rect l="l" t="t" r="r" b="b"/>
              <a:pathLst>
                <a:path w="5136921" h="653141">
                  <a:moveTo>
                    <a:pt x="4933721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4933721" y="653141"/>
                  </a:lnTo>
                  <a:lnTo>
                    <a:pt x="5136921" y="326570"/>
                  </a:lnTo>
                  <a:lnTo>
                    <a:pt x="4933721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022621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610332" y="1526715"/>
            <a:ext cx="10926175" cy="903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415"/>
              </a:lnSpc>
              <a:spcBef>
                <a:spcPct val="0"/>
              </a:spcBef>
            </a:pPr>
            <a:r>
              <a:rPr lang="en-US" sz="5295" b="1" dirty="0">
                <a:solidFill>
                  <a:srgbClr val="FFFFFF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Diretoria Executiva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695334" y="725487"/>
            <a:ext cx="4563966" cy="355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990"/>
              </a:lnSpc>
              <a:spcBef>
                <a:spcPct val="0"/>
              </a:spcBef>
            </a:pPr>
            <a:r>
              <a:rPr lang="en-US" sz="2135" b="1" dirty="0">
                <a:solidFill>
                  <a:srgbClr val="2B485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Colombo Previdência</a:t>
            </a:r>
          </a:p>
        </p:txBody>
      </p:sp>
      <p:sp>
        <p:nvSpPr>
          <p:cNvPr id="16" name="AutoShape 16"/>
          <p:cNvSpPr/>
          <p:nvPr/>
        </p:nvSpPr>
        <p:spPr>
          <a:xfrm>
            <a:off x="17675977" y="961707"/>
            <a:ext cx="3956611" cy="0"/>
          </a:xfrm>
          <a:prstGeom prst="line">
            <a:avLst/>
          </a:prstGeom>
          <a:ln w="38100" cap="flat">
            <a:solidFill>
              <a:srgbClr val="2B485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17" name="Freeform 17"/>
          <p:cNvSpPr/>
          <p:nvPr/>
        </p:nvSpPr>
        <p:spPr>
          <a:xfrm rot="5400000">
            <a:off x="17447994" y="9457062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6" y="0"/>
                </a:lnTo>
                <a:lnTo>
                  <a:pt x="455966" y="1203910"/>
                </a:lnTo>
                <a:lnTo>
                  <a:pt x="0" y="12039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8" name="Freeform 18"/>
          <p:cNvSpPr/>
          <p:nvPr/>
        </p:nvSpPr>
        <p:spPr>
          <a:xfrm rot="5400000">
            <a:off x="373972" y="9457062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6" y="0"/>
                </a:lnTo>
                <a:lnTo>
                  <a:pt x="455966" y="1203910"/>
                </a:lnTo>
                <a:lnTo>
                  <a:pt x="0" y="12039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17259300" y="5438878"/>
            <a:ext cx="2821508" cy="2618024"/>
            <a:chOff x="0" y="0"/>
            <a:chExt cx="703906" cy="6531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03906" cy="653141"/>
            </a:xfrm>
            <a:custGeom>
              <a:avLst/>
              <a:gdLst/>
              <a:ahLst/>
              <a:cxnLst/>
              <a:rect l="l" t="t" r="r" b="b"/>
              <a:pathLst>
                <a:path w="703906" h="653141">
                  <a:moveTo>
                    <a:pt x="500706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500706" y="653141"/>
                  </a:lnTo>
                  <a:lnTo>
                    <a:pt x="703906" y="326570"/>
                  </a:lnTo>
                  <a:lnTo>
                    <a:pt x="500706" y="0"/>
                  </a:lnTo>
                  <a:close/>
                </a:path>
              </a:pathLst>
            </a:custGeom>
            <a:solidFill>
              <a:srgbClr val="598196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89606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2767366"/>
            <a:ext cx="6784598" cy="6784598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7" name="Group 7"/>
          <p:cNvGrpSpPr/>
          <p:nvPr/>
        </p:nvGrpSpPr>
        <p:grpSpPr>
          <a:xfrm rot="5400000">
            <a:off x="2566356" y="-208860"/>
            <a:ext cx="4469926" cy="6234794"/>
            <a:chOff x="0" y="0"/>
            <a:chExt cx="1000907" cy="65314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000907" cy="653141"/>
            </a:xfrm>
            <a:custGeom>
              <a:avLst/>
              <a:gdLst/>
              <a:ahLst/>
              <a:cxnLst/>
              <a:rect l="l" t="t" r="r" b="b"/>
              <a:pathLst>
                <a:path w="1000907" h="653141">
                  <a:moveTo>
                    <a:pt x="797707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797707" y="653141"/>
                  </a:lnTo>
                  <a:lnTo>
                    <a:pt x="1000907" y="326570"/>
                  </a:lnTo>
                  <a:lnTo>
                    <a:pt x="797707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86607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090078" y="1455080"/>
            <a:ext cx="5225122" cy="981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880"/>
              </a:lnSpc>
              <a:spcBef>
                <a:spcPct val="0"/>
              </a:spcBef>
            </a:pPr>
            <a:r>
              <a:rPr lang="en-US" sz="2770" b="1" dirty="0">
                <a:solidFill>
                  <a:srgbClr val="FFFFFF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Atividades Complementares em 2025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363102" y="2234860"/>
            <a:ext cx="9086698" cy="54546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895"/>
              </a:lnSpc>
            </a:pPr>
            <a:r>
              <a:rPr lang="en-US" sz="259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34 perícias médicas para continuidade de aposentadoria por invalidez</a:t>
            </a:r>
          </a:p>
          <a:p>
            <a:pPr marL="0" lvl="0" indent="0" algn="l">
              <a:lnSpc>
                <a:spcPts val="3895"/>
              </a:lnSpc>
            </a:pPr>
            <a:r>
              <a:rPr lang="en-US" sz="259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29 perícias para isenção de Imposto de Renda</a:t>
            </a:r>
          </a:p>
          <a:p>
            <a:pPr marL="0" lvl="0" indent="0" algn="l">
              <a:lnSpc>
                <a:spcPts val="3895"/>
              </a:lnSpc>
            </a:pPr>
            <a:r>
              <a:rPr lang="en-US" sz="259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10 reuniões do Conselho Deliberativo</a:t>
            </a:r>
          </a:p>
          <a:p>
            <a:pPr marL="0" lvl="0" indent="0" algn="l">
              <a:lnSpc>
                <a:spcPts val="3895"/>
              </a:lnSpc>
            </a:pPr>
            <a:r>
              <a:rPr lang="en-US" sz="259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11 reuniões do Conselho Fiscal</a:t>
            </a:r>
          </a:p>
          <a:p>
            <a:pPr marL="0" lvl="0" indent="0" algn="l">
              <a:lnSpc>
                <a:spcPts val="3895"/>
              </a:lnSpc>
            </a:pPr>
            <a:r>
              <a:rPr lang="en-US" sz="259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12 reuniões do Comitê de Investimentos</a:t>
            </a:r>
          </a:p>
          <a:p>
            <a:pPr marL="0" lvl="0" indent="0" algn="l">
              <a:lnSpc>
                <a:spcPts val="3895"/>
              </a:lnSpc>
            </a:pPr>
            <a:r>
              <a:rPr lang="en-US" sz="259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Passivo judicial pago: R$ 10.127,63</a:t>
            </a:r>
          </a:p>
          <a:p>
            <a:pPr marL="0" lvl="0" indent="0" algn="l">
              <a:lnSpc>
                <a:spcPts val="3895"/>
              </a:lnSpc>
            </a:pPr>
            <a:r>
              <a:rPr lang="en-US" sz="259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Acompanhamento contínuo de processos administrativos</a:t>
            </a:r>
          </a:p>
          <a:p>
            <a:pPr marL="0" lvl="0" indent="0" algn="l">
              <a:lnSpc>
                <a:spcPts val="3895"/>
              </a:lnSpc>
            </a:pPr>
            <a:r>
              <a:rPr lang="en-US" sz="259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Atualização cadastral de segurados</a:t>
            </a:r>
          </a:p>
          <a:p>
            <a:pPr marL="0" lvl="0" indent="0" algn="l">
              <a:lnSpc>
                <a:spcPts val="3895"/>
              </a:lnSpc>
            </a:pPr>
            <a:r>
              <a:rPr lang="en-US" sz="259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Atendimento ao público e orientação previdenciária</a:t>
            </a:r>
          </a:p>
          <a:p>
            <a:pPr marL="0" lvl="0" indent="0" algn="l">
              <a:lnSpc>
                <a:spcPts val="3895"/>
              </a:lnSpc>
            </a:pPr>
            <a:r>
              <a:rPr lang="en-US" sz="259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Emissão de certidões e declarações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695334" y="715962"/>
            <a:ext cx="4563966" cy="405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355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2B485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Colombo Previdência</a:t>
            </a:r>
          </a:p>
        </p:txBody>
      </p:sp>
      <p:sp>
        <p:nvSpPr>
          <p:cNvPr id="13" name="AutoShape 13"/>
          <p:cNvSpPr/>
          <p:nvPr/>
        </p:nvSpPr>
        <p:spPr>
          <a:xfrm>
            <a:off x="17675977" y="961707"/>
            <a:ext cx="3956611" cy="0"/>
          </a:xfrm>
          <a:prstGeom prst="line">
            <a:avLst/>
          </a:prstGeom>
          <a:ln w="38100" cap="flat">
            <a:solidFill>
              <a:srgbClr val="2B485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14" name="Freeform 14"/>
          <p:cNvSpPr/>
          <p:nvPr/>
        </p:nvSpPr>
        <p:spPr>
          <a:xfrm rot="5400000">
            <a:off x="16429362" y="8428362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6" y="0"/>
                </a:lnTo>
                <a:lnTo>
                  <a:pt x="455966" y="1203910"/>
                </a:lnTo>
                <a:lnTo>
                  <a:pt x="0" y="1203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1471982" y="4491357"/>
            <a:ext cx="5518901" cy="3601352"/>
            <a:chOff x="0" y="0"/>
            <a:chExt cx="1000907" cy="6531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00907" cy="653141"/>
            </a:xfrm>
            <a:custGeom>
              <a:avLst/>
              <a:gdLst/>
              <a:ahLst/>
              <a:cxnLst/>
              <a:rect l="l" t="t" r="r" b="b"/>
              <a:pathLst>
                <a:path w="1000907" h="653141">
                  <a:moveTo>
                    <a:pt x="797707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797707" y="653141"/>
                  </a:lnTo>
                  <a:lnTo>
                    <a:pt x="1000907" y="326570"/>
                  </a:lnTo>
                  <a:lnTo>
                    <a:pt x="797707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86607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297117" y="4491357"/>
            <a:ext cx="5518901" cy="3601352"/>
            <a:chOff x="0" y="0"/>
            <a:chExt cx="1000907" cy="65314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00907" cy="653141"/>
            </a:xfrm>
            <a:custGeom>
              <a:avLst/>
              <a:gdLst/>
              <a:ahLst/>
              <a:cxnLst/>
              <a:rect l="l" t="t" r="r" b="b"/>
              <a:pathLst>
                <a:path w="1000907" h="653141">
                  <a:moveTo>
                    <a:pt x="797707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797707" y="653141"/>
                  </a:lnTo>
                  <a:lnTo>
                    <a:pt x="1000907" y="326570"/>
                  </a:lnTo>
                  <a:lnTo>
                    <a:pt x="797707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86607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179199" y="1363882"/>
            <a:ext cx="7788442" cy="990272"/>
            <a:chOff x="0" y="0"/>
            <a:chExt cx="5136921" cy="65314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136921" cy="653141"/>
            </a:xfrm>
            <a:custGeom>
              <a:avLst/>
              <a:gdLst/>
              <a:ahLst/>
              <a:cxnLst/>
              <a:rect l="l" t="t" r="r" b="b"/>
              <a:pathLst>
                <a:path w="5136921" h="653141">
                  <a:moveTo>
                    <a:pt x="4933721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4933721" y="653141"/>
                  </a:lnTo>
                  <a:lnTo>
                    <a:pt x="5136921" y="326570"/>
                  </a:lnTo>
                  <a:lnTo>
                    <a:pt x="4933721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5022621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491054" y="3513816"/>
            <a:ext cx="5305891" cy="6773184"/>
            <a:chOff x="0" y="0"/>
            <a:chExt cx="7074521" cy="9030912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2"/>
            <a:srcRect l="1569" r="1569"/>
            <a:stretch>
              <a:fillRect/>
            </a:stretch>
          </p:blipFill>
          <p:spPr>
            <a:xfrm>
              <a:off x="0" y="0"/>
              <a:ext cx="7074521" cy="9030912"/>
            </a:xfrm>
            <a:prstGeom prst="rect">
              <a:avLst/>
            </a:prstGeom>
          </p:spPr>
        </p:pic>
      </p:grpSp>
      <p:sp>
        <p:nvSpPr>
          <p:cNvPr id="13" name="TextBox 13"/>
          <p:cNvSpPr txBox="1"/>
          <p:nvPr/>
        </p:nvSpPr>
        <p:spPr>
          <a:xfrm>
            <a:off x="523683" y="1402160"/>
            <a:ext cx="10926175" cy="903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415"/>
              </a:lnSpc>
              <a:spcBef>
                <a:spcPct val="0"/>
              </a:spcBef>
            </a:pPr>
            <a:r>
              <a:rPr lang="en-US" sz="5295" b="1" dirty="0">
                <a:solidFill>
                  <a:srgbClr val="FFFFFF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Destaques e Desafios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127441" y="5479775"/>
            <a:ext cx="2945980" cy="589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4755"/>
              </a:lnSpc>
              <a:spcBef>
                <a:spcPct val="0"/>
              </a:spcBef>
            </a:pPr>
            <a:r>
              <a:rPr lang="en-US" sz="3395" b="1" dirty="0">
                <a:solidFill>
                  <a:srgbClr val="FFFFF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Desafios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815934" y="6069752"/>
            <a:ext cx="4464983" cy="591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lnSpc>
                <a:spcPts val="2445"/>
              </a:lnSpc>
              <a:spcBef>
                <a:spcPct val="0"/>
              </a:spcBef>
            </a:pPr>
            <a:r>
              <a:rPr lang="en-US" sz="1745" dirty="0">
                <a:solidFill>
                  <a:srgbClr val="FFFFFF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Déficit do Plano Financeiro</a:t>
            </a:r>
          </a:p>
          <a:p>
            <a:pPr marL="0" lvl="0" indent="0" algn="r">
              <a:lnSpc>
                <a:spcPts val="2445"/>
              </a:lnSpc>
              <a:spcBef>
                <a:spcPct val="0"/>
              </a:spcBef>
            </a:pPr>
            <a:r>
              <a:rPr lang="en-US" sz="1745" dirty="0">
                <a:solidFill>
                  <a:srgbClr val="FFFFFF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Continuidade do rigor na governança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216046" y="5229042"/>
            <a:ext cx="2945980" cy="589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755"/>
              </a:lnSpc>
              <a:spcBef>
                <a:spcPct val="0"/>
              </a:spcBef>
            </a:pPr>
            <a:r>
              <a:rPr lang="en-US" sz="3395" b="1" dirty="0">
                <a:solidFill>
                  <a:srgbClr val="FFFFF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Destaques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216045" y="5962016"/>
            <a:ext cx="4256019" cy="8990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445"/>
              </a:lnSpc>
            </a:pPr>
            <a:r>
              <a:rPr lang="en-US" sz="1745" dirty="0">
                <a:solidFill>
                  <a:srgbClr val="FFFFFF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Maior patrimônio da história</a:t>
            </a:r>
          </a:p>
          <a:p>
            <a:pPr marL="0" lvl="0" indent="0" algn="l">
              <a:lnSpc>
                <a:spcPts val="2445"/>
              </a:lnSpc>
            </a:pPr>
            <a:r>
              <a:rPr lang="en-US" sz="1745" dirty="0">
                <a:solidFill>
                  <a:srgbClr val="FFFFFF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Superávit no Plano Previdenciário</a:t>
            </a:r>
          </a:p>
          <a:p>
            <a:pPr marL="0" lvl="0" indent="0" algn="l">
              <a:lnSpc>
                <a:spcPts val="2445"/>
              </a:lnSpc>
            </a:pPr>
            <a:r>
              <a:rPr lang="en-US" sz="1745" dirty="0">
                <a:solidFill>
                  <a:srgbClr val="FFFFFF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Rentabilidade acima da meta atuarial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695334" y="725487"/>
            <a:ext cx="4563966" cy="298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445"/>
              </a:lnSpc>
              <a:spcBef>
                <a:spcPct val="0"/>
              </a:spcBef>
            </a:pPr>
            <a:r>
              <a:rPr lang="en-US" sz="1745" b="1" dirty="0">
                <a:solidFill>
                  <a:srgbClr val="2B485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Colombo Previdência</a:t>
            </a:r>
          </a:p>
        </p:txBody>
      </p:sp>
      <p:sp>
        <p:nvSpPr>
          <p:cNvPr id="19" name="AutoShape 19"/>
          <p:cNvSpPr/>
          <p:nvPr/>
        </p:nvSpPr>
        <p:spPr>
          <a:xfrm>
            <a:off x="17675977" y="961707"/>
            <a:ext cx="3956611" cy="0"/>
          </a:xfrm>
          <a:prstGeom prst="line">
            <a:avLst/>
          </a:prstGeom>
          <a:ln w="38100" cap="flat">
            <a:solidFill>
              <a:srgbClr val="2B485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20" name="Freeform 20"/>
          <p:cNvSpPr/>
          <p:nvPr/>
        </p:nvSpPr>
        <p:spPr>
          <a:xfrm rot="5400000">
            <a:off x="16846038" y="3661418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7" y="0"/>
                </a:lnTo>
                <a:lnTo>
                  <a:pt x="455967" y="1203911"/>
                </a:lnTo>
                <a:lnTo>
                  <a:pt x="0" y="12039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1" name="Freeform 21"/>
          <p:cNvSpPr/>
          <p:nvPr/>
        </p:nvSpPr>
        <p:spPr>
          <a:xfrm rot="5400000">
            <a:off x="1402672" y="8428362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6" y="0"/>
                </a:lnTo>
                <a:lnTo>
                  <a:pt x="455966" y="1203910"/>
                </a:lnTo>
                <a:lnTo>
                  <a:pt x="0" y="1203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710791" y="4317022"/>
            <a:ext cx="10548509" cy="9582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85"/>
              </a:lnSpc>
              <a:spcBef>
                <a:spcPct val="0"/>
              </a:spcBef>
            </a:pPr>
            <a:r>
              <a:rPr lang="en-US" sz="277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Este </a:t>
            </a:r>
            <a:r>
              <a:rPr lang="en-US" sz="2775" dirty="0" err="1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relatório</a:t>
            </a:r>
            <a:r>
              <a:rPr lang="en-US" sz="277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 visa garantir </a:t>
            </a:r>
            <a:r>
              <a:rPr lang="en-US" sz="2775" dirty="0" err="1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transparência</a:t>
            </a:r>
            <a:r>
              <a:rPr lang="en-US" sz="277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 e </a:t>
            </a:r>
            <a:r>
              <a:rPr lang="en-US" sz="2775" dirty="0" err="1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prestação</a:t>
            </a:r>
            <a:r>
              <a:rPr lang="en-US" sz="277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 de contas sobre a gestão e governança da Colombo Previdência.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710791" y="6230912"/>
            <a:ext cx="10353936" cy="1443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85"/>
              </a:lnSpc>
              <a:spcBef>
                <a:spcPct val="0"/>
              </a:spcBef>
            </a:pPr>
            <a:r>
              <a:rPr lang="en-US" sz="277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A governança corporativa é fundamental para a sustentabilidade do fundo e a </a:t>
            </a:r>
            <a:r>
              <a:rPr lang="en-US" sz="2775" dirty="0" err="1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proteção</a:t>
            </a:r>
            <a:r>
              <a:rPr lang="en-US" sz="277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 dos </a:t>
            </a:r>
            <a:r>
              <a:rPr lang="en-US" sz="2775" dirty="0" err="1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direitos</a:t>
            </a:r>
            <a:r>
              <a:rPr lang="en-US" sz="277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 dos segurados.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710791" y="8449156"/>
            <a:ext cx="10353936" cy="472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85"/>
              </a:lnSpc>
              <a:spcBef>
                <a:spcPct val="0"/>
              </a:spcBef>
            </a:pPr>
            <a:r>
              <a:rPr lang="en-US" sz="277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Exercício 2025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4110931" y="1869299"/>
            <a:ext cx="9071669" cy="1577554"/>
            <a:chOff x="0" y="0"/>
            <a:chExt cx="2418659" cy="65314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18659" cy="653141"/>
            </a:xfrm>
            <a:custGeom>
              <a:avLst/>
              <a:gdLst/>
              <a:ahLst/>
              <a:cxnLst/>
              <a:rect l="l" t="t" r="r" b="b"/>
              <a:pathLst>
                <a:path w="2418659" h="653141">
                  <a:moveTo>
                    <a:pt x="2215459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2215459" y="653141"/>
                  </a:lnTo>
                  <a:lnTo>
                    <a:pt x="2418659" y="326570"/>
                  </a:lnTo>
                  <a:lnTo>
                    <a:pt x="2215459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304359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4953000" y="2213696"/>
            <a:ext cx="8060861" cy="8161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600"/>
              </a:lnSpc>
              <a:spcBef>
                <a:spcPct val="0"/>
              </a:spcBef>
            </a:pPr>
            <a:r>
              <a:rPr lang="en-US" sz="4715" b="1" dirty="0" err="1">
                <a:solidFill>
                  <a:schemeClr val="bg1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Introdução</a:t>
            </a:r>
            <a:r>
              <a:rPr lang="en-US" sz="4715" b="1" dirty="0">
                <a:solidFill>
                  <a:schemeClr val="bg1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 e </a:t>
            </a:r>
            <a:r>
              <a:rPr lang="en-US" sz="4715" b="1" dirty="0" err="1">
                <a:solidFill>
                  <a:schemeClr val="bg1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Objetivos</a:t>
            </a:r>
            <a:endParaRPr lang="en-US" sz="4715" b="1" dirty="0">
              <a:solidFill>
                <a:schemeClr val="bg1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1766747" y="4435931"/>
            <a:ext cx="4640821" cy="990272"/>
            <a:chOff x="0" y="0"/>
            <a:chExt cx="3060886" cy="65314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060886" cy="653141"/>
            </a:xfrm>
            <a:custGeom>
              <a:avLst/>
              <a:gdLst/>
              <a:ahLst/>
              <a:cxnLst/>
              <a:rect l="l" t="t" r="r" b="b"/>
              <a:pathLst>
                <a:path w="3060886" h="653141">
                  <a:moveTo>
                    <a:pt x="2857686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2857686" y="653141"/>
                  </a:lnTo>
                  <a:lnTo>
                    <a:pt x="3060886" y="326570"/>
                  </a:lnTo>
                  <a:lnTo>
                    <a:pt x="2857686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946586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033330" y="4645317"/>
            <a:ext cx="3791038" cy="423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25"/>
              </a:lnSpc>
              <a:spcBef>
                <a:spcPct val="0"/>
              </a:spcBef>
            </a:pPr>
            <a:r>
              <a:rPr lang="en-US" sz="2450" b="1">
                <a:solidFill>
                  <a:srgbClr val="FFFFF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Objetivo do Relatório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766747" y="6349821"/>
            <a:ext cx="4640821" cy="990272"/>
            <a:chOff x="0" y="0"/>
            <a:chExt cx="3060886" cy="65314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060886" cy="653141"/>
            </a:xfrm>
            <a:custGeom>
              <a:avLst/>
              <a:gdLst/>
              <a:ahLst/>
              <a:cxnLst/>
              <a:rect l="l" t="t" r="r" b="b"/>
              <a:pathLst>
                <a:path w="3060886" h="653141">
                  <a:moveTo>
                    <a:pt x="2857686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2857686" y="653141"/>
                  </a:lnTo>
                  <a:lnTo>
                    <a:pt x="3060886" y="326570"/>
                  </a:lnTo>
                  <a:lnTo>
                    <a:pt x="2857686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2946586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2033330" y="6559208"/>
            <a:ext cx="4224475" cy="423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25"/>
              </a:lnSpc>
              <a:spcBef>
                <a:spcPct val="0"/>
              </a:spcBef>
            </a:pPr>
            <a:r>
              <a:rPr lang="en-US" sz="2450" b="1" dirty="0" err="1">
                <a:solidFill>
                  <a:srgbClr val="FFFFF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Importância</a:t>
            </a:r>
            <a:r>
              <a:rPr lang="en-US" sz="2450" b="1" dirty="0">
                <a:solidFill>
                  <a:srgbClr val="FFFFF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 da Governança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723111" y="8268028"/>
            <a:ext cx="4640821" cy="990272"/>
            <a:chOff x="0" y="0"/>
            <a:chExt cx="3060886" cy="65314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060886" cy="653141"/>
            </a:xfrm>
            <a:custGeom>
              <a:avLst/>
              <a:gdLst/>
              <a:ahLst/>
              <a:cxnLst/>
              <a:rect l="l" t="t" r="r" b="b"/>
              <a:pathLst>
                <a:path w="3060886" h="653141">
                  <a:moveTo>
                    <a:pt x="2857686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2857686" y="653141"/>
                  </a:lnTo>
                  <a:lnTo>
                    <a:pt x="3060886" y="326570"/>
                  </a:lnTo>
                  <a:lnTo>
                    <a:pt x="2857686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2946586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989694" y="8477414"/>
            <a:ext cx="4224475" cy="423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25"/>
              </a:lnSpc>
              <a:spcBef>
                <a:spcPct val="0"/>
              </a:spcBef>
            </a:pPr>
            <a:r>
              <a:rPr lang="en-US" sz="2450" b="1" dirty="0">
                <a:solidFill>
                  <a:srgbClr val="FFFFF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Período </a:t>
            </a:r>
            <a:r>
              <a:rPr lang="en-US" sz="2450" b="1" dirty="0" err="1">
                <a:solidFill>
                  <a:srgbClr val="FFFFF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Analisado</a:t>
            </a:r>
            <a:endParaRPr lang="en-US" sz="2450" b="1" dirty="0">
              <a:solidFill>
                <a:srgbClr val="FFFFFF"/>
              </a:solidFill>
              <a:latin typeface="Inter Bold" panose="020B0802030000000004"/>
              <a:ea typeface="Inter Bold" panose="020B0802030000000004"/>
              <a:cs typeface="Inter Bold" panose="020B0802030000000004"/>
              <a:sym typeface="Inter Bold" panose="020B0802030000000004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2695334" y="715962"/>
            <a:ext cx="4563966" cy="405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355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2B485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Colombo Previdência</a:t>
            </a:r>
          </a:p>
        </p:txBody>
      </p:sp>
      <p:sp>
        <p:nvSpPr>
          <p:cNvPr id="22" name="AutoShape 22"/>
          <p:cNvSpPr/>
          <p:nvPr/>
        </p:nvSpPr>
        <p:spPr>
          <a:xfrm>
            <a:off x="17675977" y="961707"/>
            <a:ext cx="3956611" cy="0"/>
          </a:xfrm>
          <a:prstGeom prst="line">
            <a:avLst/>
          </a:prstGeom>
          <a:ln w="38100" cap="flat">
            <a:solidFill>
              <a:srgbClr val="2B485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23" name="Freeform 23"/>
          <p:cNvSpPr/>
          <p:nvPr/>
        </p:nvSpPr>
        <p:spPr>
          <a:xfrm rot="5400000">
            <a:off x="16429362" y="8884328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6" y="0"/>
                </a:lnTo>
                <a:lnTo>
                  <a:pt x="455966" y="1203910"/>
                </a:lnTo>
                <a:lnTo>
                  <a:pt x="0" y="12039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467670" y="3495224"/>
            <a:ext cx="9413799" cy="3601352"/>
            <a:chOff x="0" y="0"/>
            <a:chExt cx="1707286" cy="6531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07286" cy="653141"/>
            </a:xfrm>
            <a:custGeom>
              <a:avLst/>
              <a:gdLst/>
              <a:ahLst/>
              <a:cxnLst/>
              <a:rect l="l" t="t" r="r" b="b"/>
              <a:pathLst>
                <a:path w="1707286" h="653141">
                  <a:moveTo>
                    <a:pt x="1504086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1504086" y="653141"/>
                  </a:lnTo>
                  <a:lnTo>
                    <a:pt x="1707286" y="326570"/>
                  </a:lnTo>
                  <a:lnTo>
                    <a:pt x="1504086" y="0"/>
                  </a:lnTo>
                  <a:close/>
                </a:path>
              </a:pathLst>
            </a:custGeom>
            <a:solidFill>
              <a:srgbClr val="93B2B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592986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315270" y="3342824"/>
            <a:ext cx="9413799" cy="3601352"/>
            <a:chOff x="0" y="0"/>
            <a:chExt cx="1707286" cy="65314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707286" cy="653141"/>
            </a:xfrm>
            <a:custGeom>
              <a:avLst/>
              <a:gdLst/>
              <a:ahLst/>
              <a:cxnLst/>
              <a:rect l="l" t="t" r="r" b="b"/>
              <a:pathLst>
                <a:path w="1707286" h="653141">
                  <a:moveTo>
                    <a:pt x="1504086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1504086" y="653141"/>
                  </a:lnTo>
                  <a:lnTo>
                    <a:pt x="1707286" y="326570"/>
                  </a:lnTo>
                  <a:lnTo>
                    <a:pt x="1504086" y="0"/>
                  </a:lnTo>
                  <a:close/>
                </a:path>
              </a:pathLst>
            </a:custGeom>
            <a:solidFill>
              <a:srgbClr val="FFFFFF"/>
            </a:solidFill>
            <a:ln w="104775" cap="sq">
              <a:solidFill>
                <a:srgbClr val="2B485F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592986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1099907" y="732187"/>
            <a:ext cx="8822626" cy="8822626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 w="85725" cap="sq">
              <a:solidFill>
                <a:srgbClr val="002F42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0" name="AutoShape 10"/>
          <p:cNvSpPr/>
          <p:nvPr/>
        </p:nvSpPr>
        <p:spPr>
          <a:xfrm>
            <a:off x="17675977" y="961707"/>
            <a:ext cx="3956611" cy="0"/>
          </a:xfrm>
          <a:prstGeom prst="line">
            <a:avLst/>
          </a:prstGeom>
          <a:ln w="38100" cap="flat">
            <a:solidFill>
              <a:srgbClr val="2B485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Box 11"/>
          <p:cNvSpPr txBox="1"/>
          <p:nvPr/>
        </p:nvSpPr>
        <p:spPr>
          <a:xfrm>
            <a:off x="8980977" y="4749482"/>
            <a:ext cx="4082385" cy="736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65"/>
              </a:lnSpc>
              <a:spcBef>
                <a:spcPct val="0"/>
              </a:spcBef>
            </a:pPr>
            <a:r>
              <a:rPr lang="en-US" sz="2115" b="1" dirty="0">
                <a:solidFill>
                  <a:srgbClr val="000000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Compromisso com a Transparência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695334" y="735012"/>
            <a:ext cx="4563966" cy="207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680"/>
              </a:lnSpc>
              <a:spcBef>
                <a:spcPct val="0"/>
              </a:spcBef>
            </a:pPr>
            <a:r>
              <a:rPr lang="en-US" sz="1200" b="1" dirty="0">
                <a:solidFill>
                  <a:srgbClr val="2B485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Colombo Previdência</a:t>
            </a:r>
          </a:p>
        </p:txBody>
      </p:sp>
      <p:sp>
        <p:nvSpPr>
          <p:cNvPr id="13" name="Freeform 13"/>
          <p:cNvSpPr/>
          <p:nvPr/>
        </p:nvSpPr>
        <p:spPr>
          <a:xfrm rot="5400000">
            <a:off x="16429362" y="8724875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6" y="0"/>
                </a:lnTo>
                <a:lnTo>
                  <a:pt x="455966" y="1203910"/>
                </a:lnTo>
                <a:lnTo>
                  <a:pt x="0" y="1203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Freeform 14"/>
          <p:cNvSpPr/>
          <p:nvPr/>
        </p:nvSpPr>
        <p:spPr>
          <a:xfrm rot="5400000">
            <a:off x="8916017" y="2042540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6" y="0"/>
                </a:lnTo>
                <a:lnTo>
                  <a:pt x="455966" y="1203911"/>
                </a:lnTo>
                <a:lnTo>
                  <a:pt x="0" y="12039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0800013" y="1666399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6" y="0"/>
                </a:lnTo>
                <a:lnTo>
                  <a:pt x="455966" y="1203910"/>
                </a:lnTo>
                <a:lnTo>
                  <a:pt x="0" y="12039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1027996" y="2268354"/>
            <a:ext cx="6231304" cy="8018646"/>
            <a:chOff x="0" y="0"/>
            <a:chExt cx="8308405" cy="10691528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4"/>
            <a:srcRect l="1956" r="1956"/>
            <a:stretch>
              <a:fillRect/>
            </a:stretch>
          </p:blipFill>
          <p:spPr>
            <a:xfrm>
              <a:off x="0" y="0"/>
              <a:ext cx="8308405" cy="10691528"/>
            </a:xfrm>
            <a:prstGeom prst="rect">
              <a:avLst/>
            </a:prstGeom>
          </p:spPr>
        </p:pic>
      </p:grpSp>
      <p:sp>
        <p:nvSpPr>
          <p:cNvPr id="5" name="AutoShape 5"/>
          <p:cNvSpPr/>
          <p:nvPr/>
        </p:nvSpPr>
        <p:spPr>
          <a:xfrm>
            <a:off x="17675977" y="961707"/>
            <a:ext cx="3956611" cy="0"/>
          </a:xfrm>
          <a:prstGeom prst="line">
            <a:avLst/>
          </a:prstGeom>
          <a:ln w="38100" cap="flat">
            <a:solidFill>
              <a:srgbClr val="2B485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grpSp>
        <p:nvGrpSpPr>
          <p:cNvPr id="6" name="Group 6"/>
          <p:cNvGrpSpPr/>
          <p:nvPr/>
        </p:nvGrpSpPr>
        <p:grpSpPr>
          <a:xfrm>
            <a:off x="1752600" y="2038366"/>
            <a:ext cx="7391400" cy="1577554"/>
            <a:chOff x="0" y="0"/>
            <a:chExt cx="2418659" cy="65314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18659" cy="653141"/>
            </a:xfrm>
            <a:custGeom>
              <a:avLst/>
              <a:gdLst/>
              <a:ahLst/>
              <a:cxnLst/>
              <a:rect l="l" t="t" r="r" b="b"/>
              <a:pathLst>
                <a:path w="2418659" h="653141">
                  <a:moveTo>
                    <a:pt x="2215459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2215459" y="653141"/>
                  </a:lnTo>
                  <a:lnTo>
                    <a:pt x="2418659" y="326570"/>
                  </a:lnTo>
                  <a:lnTo>
                    <a:pt x="2215459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304359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090078" y="4635031"/>
            <a:ext cx="8213921" cy="4105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5"/>
              </a:lnSpc>
            </a:pP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Manutenção e aprimoramento contínuo das políticas de investimento, visando maximizar a rentabilidade com segurança.</a:t>
            </a:r>
          </a:p>
          <a:p>
            <a:pPr marL="0" lvl="0" indent="0" algn="l">
              <a:lnSpc>
                <a:spcPts val="3635"/>
              </a:lnSpc>
            </a:pP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Fortalecimento da governança corporativa e dos mecanismos de controle interno para garantir a sustentabilidade dos planos.</a:t>
            </a:r>
          </a:p>
          <a:p>
            <a:pPr marL="0" lvl="0" indent="0" algn="l">
              <a:lnSpc>
                <a:spcPts val="3635"/>
              </a:lnSpc>
            </a:pP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Atualização permanente das certificações e conformidades regulatórias, mantendo os padrões de excelência.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695334" y="715962"/>
            <a:ext cx="4563966" cy="405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355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2B485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Colombo Previdência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090078" y="2163579"/>
            <a:ext cx="7484172" cy="915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420"/>
              </a:lnSpc>
              <a:spcBef>
                <a:spcPct val="0"/>
              </a:spcBef>
            </a:pPr>
            <a:r>
              <a:rPr lang="en-US" sz="5300" b="1" dirty="0">
                <a:solidFill>
                  <a:schemeClr val="bg1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Próximos Passos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89980" y="1688841"/>
            <a:ext cx="6106220" cy="5969259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 descr="&quot;Concluímos esta apresentação reafirmando nosso compromisso com a excelência na gestão previdenciária. Os resultados apresentados hoje refletem nosso trabalho incansável em prol da segurança previdenciária de nossos segurados. Continuaremos trabalhando com dedicação, transparência e responsabilidade para garantir um futuro seguro para todos.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7985939" y="3600450"/>
            <a:ext cx="10134770" cy="3086100"/>
            <a:chOff x="0" y="0"/>
            <a:chExt cx="2901295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901295" cy="812800"/>
            </a:xfrm>
            <a:custGeom>
              <a:avLst/>
              <a:gdLst/>
              <a:ahLst/>
              <a:cxnLst/>
              <a:rect l="l" t="t" r="r" b="b"/>
              <a:pathLst>
                <a:path w="2901295" h="812800">
                  <a:moveTo>
                    <a:pt x="0" y="0"/>
                  </a:moveTo>
                  <a:lnTo>
                    <a:pt x="2901295" y="0"/>
                  </a:lnTo>
                  <a:lnTo>
                    <a:pt x="290129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901295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425645" y="3600450"/>
            <a:ext cx="3257995" cy="3045824"/>
            <a:chOff x="0" y="0"/>
            <a:chExt cx="812800" cy="75986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759868"/>
            </a:xfrm>
            <a:custGeom>
              <a:avLst/>
              <a:gdLst/>
              <a:ahLst/>
              <a:cxnLst/>
              <a:rect l="l" t="t" r="r" b="b"/>
              <a:pathLst>
                <a:path w="812800" h="759868">
                  <a:moveTo>
                    <a:pt x="609600" y="0"/>
                  </a:moveTo>
                  <a:lnTo>
                    <a:pt x="0" y="0"/>
                  </a:lnTo>
                  <a:lnTo>
                    <a:pt x="0" y="759868"/>
                  </a:lnTo>
                  <a:lnTo>
                    <a:pt x="609600" y="759868"/>
                  </a:lnTo>
                  <a:lnTo>
                    <a:pt x="812800" y="379934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698500" cy="7979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-10800000">
            <a:off x="7089597" y="3600450"/>
            <a:ext cx="1183468" cy="3086100"/>
            <a:chOff x="0" y="0"/>
            <a:chExt cx="291397" cy="75986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1397" cy="759868"/>
            </a:xfrm>
            <a:custGeom>
              <a:avLst/>
              <a:gdLst/>
              <a:ahLst/>
              <a:cxnLst/>
              <a:rect l="l" t="t" r="r" b="b"/>
              <a:pathLst>
                <a:path w="291397" h="759868">
                  <a:moveTo>
                    <a:pt x="88197" y="0"/>
                  </a:moveTo>
                  <a:lnTo>
                    <a:pt x="0" y="0"/>
                  </a:lnTo>
                  <a:lnTo>
                    <a:pt x="0" y="759868"/>
                  </a:lnTo>
                  <a:lnTo>
                    <a:pt x="88197" y="759868"/>
                  </a:lnTo>
                  <a:lnTo>
                    <a:pt x="291397" y="379934"/>
                  </a:lnTo>
                  <a:lnTo>
                    <a:pt x="88197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77097" cy="7979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1572170" y="1357053"/>
            <a:ext cx="4563966" cy="1216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4895"/>
              </a:lnSpc>
              <a:spcBef>
                <a:spcPct val="0"/>
              </a:spcBef>
            </a:pPr>
            <a:r>
              <a:rPr lang="en-US" sz="3495" b="1" dirty="0">
                <a:solidFill>
                  <a:srgbClr val="000000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Colombo Previdência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553809" y="6886137"/>
            <a:ext cx="5948460" cy="1471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lnSpc>
                <a:spcPts val="11890"/>
              </a:lnSpc>
              <a:spcBef>
                <a:spcPct val="0"/>
              </a:spcBef>
            </a:pPr>
            <a:r>
              <a:rPr lang="en-US" sz="8495" b="1" dirty="0">
                <a:solidFill>
                  <a:srgbClr val="FFFFFF"/>
                </a:solidFill>
                <a:highlight>
                  <a:srgbClr val="000080"/>
                </a:highlight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Obrigado!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106400" y="8557088"/>
            <a:ext cx="3663601" cy="5640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lnSpc>
                <a:spcPts val="4755"/>
              </a:lnSpc>
              <a:spcBef>
                <a:spcPct val="0"/>
              </a:spcBef>
            </a:pPr>
            <a:r>
              <a:rPr lang="en-US" sz="3395" b="1" dirty="0">
                <a:solidFill>
                  <a:srgbClr val="FFFFFF"/>
                </a:solidFill>
                <a:highlight>
                  <a:srgbClr val="000080"/>
                </a:highlight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pela sua atenção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8701" y="8365549"/>
            <a:ext cx="5442029" cy="1795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4755"/>
              </a:lnSpc>
              <a:spcBef>
                <a:spcPct val="0"/>
              </a:spcBef>
            </a:pPr>
            <a:endParaRPr lang="en-US" sz="3395" b="1" dirty="0">
              <a:solidFill>
                <a:srgbClr val="000000"/>
              </a:solidFill>
              <a:latin typeface="Inter Bold" panose="020B0802030000000004"/>
              <a:ea typeface="Inter Bold" panose="020B0802030000000004"/>
              <a:cs typeface="Inter Bold" panose="020B0802030000000004"/>
              <a:sym typeface="Inter Bold" panose="020B0802030000000004"/>
            </a:endParaRPr>
          </a:p>
          <a:p>
            <a:pPr marL="0" lvl="0" indent="0" algn="r">
              <a:lnSpc>
                <a:spcPts val="4755"/>
              </a:lnSpc>
              <a:spcBef>
                <a:spcPct val="0"/>
              </a:spcBef>
            </a:pPr>
            <a:r>
              <a:rPr lang="en-US" sz="3395" b="1" dirty="0">
                <a:solidFill>
                  <a:srgbClr val="000000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Contato: (41) 3656-2779</a:t>
            </a:r>
          </a:p>
          <a:p>
            <a:pPr marL="0" lvl="0" indent="0" algn="r">
              <a:lnSpc>
                <a:spcPts val="4755"/>
              </a:lnSpc>
              <a:spcBef>
                <a:spcPct val="0"/>
              </a:spcBef>
            </a:pPr>
            <a:endParaRPr lang="en-US" sz="3395" b="1" dirty="0">
              <a:solidFill>
                <a:srgbClr val="000000"/>
              </a:solidFill>
              <a:latin typeface="Inter Bold" panose="020B0802030000000004"/>
              <a:ea typeface="Inter Bold" panose="020B0802030000000004"/>
              <a:cs typeface="Inter Bold" panose="020B0802030000000004"/>
              <a:sym typeface="Inter Bold" panose="020B0802030000000004"/>
            </a:endParaRPr>
          </a:p>
        </p:txBody>
      </p:sp>
      <p:sp>
        <p:nvSpPr>
          <p:cNvPr id="17" name="Freeform 17"/>
          <p:cNvSpPr/>
          <p:nvPr/>
        </p:nvSpPr>
        <p:spPr>
          <a:xfrm rot="5400000">
            <a:off x="198762" y="7504437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6" y="0"/>
                </a:lnTo>
                <a:lnTo>
                  <a:pt x="455966" y="1203910"/>
                </a:lnTo>
                <a:lnTo>
                  <a:pt x="0" y="1203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A791E6C4-BD04-5C85-749E-1DCB12FBF69F}"/>
              </a:ext>
            </a:extLst>
          </p:cNvPr>
          <p:cNvSpPr txBox="1"/>
          <p:nvPr/>
        </p:nvSpPr>
        <p:spPr>
          <a:xfrm>
            <a:off x="8147315" y="3655376"/>
            <a:ext cx="10134769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0" i="1" dirty="0">
                <a:solidFill>
                  <a:schemeClr val="bg1"/>
                </a:solidFill>
                <a:effectLst/>
                <a:latin typeface="Inter" panose="020B0604020202020204" charset="0"/>
              </a:rPr>
              <a:t>“ Concluímos esta apresentação reafirmando nosso compromisso com a excelência na gestão previdenciári</a:t>
            </a:r>
            <a:r>
              <a:rPr lang="pt-BR" sz="2800" i="1" dirty="0">
                <a:solidFill>
                  <a:schemeClr val="bg1"/>
                </a:solidFill>
                <a:latin typeface="Inter" panose="020B0604020202020204" charset="0"/>
              </a:rPr>
              <a:t>a.</a:t>
            </a:r>
            <a:r>
              <a:rPr lang="pt-BR" sz="2800" b="0" i="1" dirty="0">
                <a:solidFill>
                  <a:schemeClr val="bg1"/>
                </a:solidFill>
                <a:effectLst/>
                <a:latin typeface="Inter" panose="020B0604020202020204" charset="0"/>
              </a:rPr>
              <a:t>  Resultados apresentados hoje refletem nosso trabalho incansável em prol da segurança previdenciária de nossos segurados. Continuaremos trabalhando com dedicação, transparência e responsabilidade para garantir um futuro seguro para todos.”</a:t>
            </a:r>
            <a:endParaRPr lang="pt-BR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54854" y="3327830"/>
            <a:ext cx="2726667" cy="2286093"/>
          </a:xfrm>
          <a:custGeom>
            <a:avLst/>
            <a:gdLst/>
            <a:ahLst/>
            <a:cxnLst/>
            <a:rect l="l" t="t" r="r" b="b"/>
            <a:pathLst>
              <a:path w="2726667" h="2286093">
                <a:moveTo>
                  <a:pt x="0" y="0"/>
                </a:moveTo>
                <a:lnTo>
                  <a:pt x="2726667" y="0"/>
                </a:lnTo>
                <a:lnTo>
                  <a:pt x="2726667" y="2286092"/>
                </a:lnTo>
                <a:lnTo>
                  <a:pt x="0" y="22860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873019" y="5922902"/>
            <a:ext cx="4375381" cy="5137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235"/>
              </a:lnSpc>
              <a:spcBef>
                <a:spcPct val="0"/>
              </a:spcBef>
            </a:pPr>
            <a:r>
              <a:rPr lang="en-US" sz="3025" b="1" dirty="0">
                <a:solidFill>
                  <a:srgbClr val="000000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Total de Segurados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837080" y="6714247"/>
            <a:ext cx="3723605" cy="2277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5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6.760 segurados totais, sendo 4.447 ativos e 2.313 inativos. Proporção de 2,04 ativos por beneficiário.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359872" y="5922902"/>
            <a:ext cx="5604195" cy="513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35"/>
              </a:lnSpc>
              <a:spcBef>
                <a:spcPct val="0"/>
              </a:spcBef>
            </a:pPr>
            <a:r>
              <a:rPr lang="en-US" sz="3025" b="1" dirty="0">
                <a:solidFill>
                  <a:srgbClr val="000000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Plano Previdenciário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034261" y="6714247"/>
            <a:ext cx="4255418" cy="1362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5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65,92% dos segurados (4.456 pessoas): 2.981 ativos e 1.475 inativos.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802267" y="5922902"/>
            <a:ext cx="3648653" cy="513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35"/>
              </a:lnSpc>
              <a:spcBef>
                <a:spcPct val="0"/>
              </a:spcBef>
            </a:pPr>
            <a:r>
              <a:rPr lang="en-US" sz="3025" b="1" dirty="0">
                <a:solidFill>
                  <a:srgbClr val="000000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Plano Financeiro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953837" y="6714247"/>
            <a:ext cx="3342440" cy="1819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5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34,08% dos segurados (2.304 pessoas): 1.466 ativos e 838 inativos.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2454854" y="1508028"/>
            <a:ext cx="11794546" cy="990272"/>
            <a:chOff x="0" y="0"/>
            <a:chExt cx="5136921" cy="65314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136921" cy="653141"/>
            </a:xfrm>
            <a:custGeom>
              <a:avLst/>
              <a:gdLst/>
              <a:ahLst/>
              <a:cxnLst/>
              <a:rect l="l" t="t" r="r" b="b"/>
              <a:pathLst>
                <a:path w="5136921" h="653141">
                  <a:moveTo>
                    <a:pt x="4933721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4933721" y="653141"/>
                  </a:lnTo>
                  <a:lnTo>
                    <a:pt x="5136921" y="326570"/>
                  </a:lnTo>
                  <a:lnTo>
                    <a:pt x="4933721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5022621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3680913" y="1582793"/>
            <a:ext cx="10187488" cy="9155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415"/>
              </a:lnSpc>
              <a:spcBef>
                <a:spcPct val="0"/>
              </a:spcBef>
            </a:pPr>
            <a:r>
              <a:rPr lang="en-US" sz="5295" b="1" dirty="0">
                <a:solidFill>
                  <a:schemeClr val="bg1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Visão Geral dos Segurados</a:t>
            </a:r>
          </a:p>
        </p:txBody>
      </p:sp>
      <p:sp>
        <p:nvSpPr>
          <p:cNvPr id="13" name="Freeform 13"/>
          <p:cNvSpPr/>
          <p:nvPr/>
        </p:nvSpPr>
        <p:spPr>
          <a:xfrm>
            <a:off x="7871458" y="3351835"/>
            <a:ext cx="2785938" cy="2245910"/>
          </a:xfrm>
          <a:custGeom>
            <a:avLst/>
            <a:gdLst/>
            <a:ahLst/>
            <a:cxnLst/>
            <a:rect l="l" t="t" r="r" b="b"/>
            <a:pathLst>
              <a:path w="2785938" h="2245910">
                <a:moveTo>
                  <a:pt x="0" y="0"/>
                </a:moveTo>
                <a:lnTo>
                  <a:pt x="2785938" y="0"/>
                </a:lnTo>
                <a:lnTo>
                  <a:pt x="2785938" y="2245910"/>
                </a:lnTo>
                <a:lnTo>
                  <a:pt x="0" y="22459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Freeform 14"/>
          <p:cNvSpPr/>
          <p:nvPr/>
        </p:nvSpPr>
        <p:spPr>
          <a:xfrm>
            <a:off x="13299800" y="3367730"/>
            <a:ext cx="2827667" cy="2212466"/>
          </a:xfrm>
          <a:custGeom>
            <a:avLst/>
            <a:gdLst/>
            <a:ahLst/>
            <a:cxnLst/>
            <a:rect l="l" t="t" r="r" b="b"/>
            <a:pathLst>
              <a:path w="2827667" h="2212466">
                <a:moveTo>
                  <a:pt x="0" y="0"/>
                </a:moveTo>
                <a:lnTo>
                  <a:pt x="2827667" y="0"/>
                </a:lnTo>
                <a:lnTo>
                  <a:pt x="2827667" y="2212466"/>
                </a:lnTo>
                <a:lnTo>
                  <a:pt x="0" y="22124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5" name="Group 15"/>
          <p:cNvGrpSpPr/>
          <p:nvPr/>
        </p:nvGrpSpPr>
        <p:grpSpPr>
          <a:xfrm rot="-10800000">
            <a:off x="13073508" y="9791864"/>
            <a:ext cx="7788442" cy="990272"/>
            <a:chOff x="0" y="0"/>
            <a:chExt cx="5136921" cy="65314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136921" cy="653141"/>
            </a:xfrm>
            <a:custGeom>
              <a:avLst/>
              <a:gdLst/>
              <a:ahLst/>
              <a:cxnLst/>
              <a:rect l="l" t="t" r="r" b="b"/>
              <a:pathLst>
                <a:path w="5136921" h="653141">
                  <a:moveTo>
                    <a:pt x="4933721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4933721" y="653141"/>
                  </a:lnTo>
                  <a:lnTo>
                    <a:pt x="5136921" y="326570"/>
                  </a:lnTo>
                  <a:lnTo>
                    <a:pt x="4933721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5022621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2695334" y="715962"/>
            <a:ext cx="4563966" cy="405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355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2B485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Colombo Previdência</a:t>
            </a:r>
          </a:p>
        </p:txBody>
      </p:sp>
      <p:sp>
        <p:nvSpPr>
          <p:cNvPr id="19" name="AutoShape 19"/>
          <p:cNvSpPr/>
          <p:nvPr/>
        </p:nvSpPr>
        <p:spPr>
          <a:xfrm>
            <a:off x="17675977" y="961707"/>
            <a:ext cx="3956611" cy="0"/>
          </a:xfrm>
          <a:prstGeom prst="line">
            <a:avLst/>
          </a:prstGeom>
          <a:ln w="38100" cap="flat">
            <a:solidFill>
              <a:srgbClr val="2B485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919433" y="2228056"/>
            <a:ext cx="2321580" cy="4359775"/>
          </a:xfrm>
          <a:custGeom>
            <a:avLst/>
            <a:gdLst/>
            <a:ahLst/>
            <a:cxnLst/>
            <a:rect l="l" t="t" r="r" b="b"/>
            <a:pathLst>
              <a:path w="2321580" h="4359775">
                <a:moveTo>
                  <a:pt x="0" y="0"/>
                </a:moveTo>
                <a:lnTo>
                  <a:pt x="2321580" y="0"/>
                </a:lnTo>
                <a:lnTo>
                  <a:pt x="2321580" y="4359775"/>
                </a:lnTo>
                <a:lnTo>
                  <a:pt x="0" y="43597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911721" y="6407120"/>
            <a:ext cx="4337003" cy="58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5"/>
              </a:lnSpc>
              <a:spcBef>
                <a:spcPct val="0"/>
              </a:spcBef>
            </a:pPr>
            <a:r>
              <a:rPr lang="en-US" sz="3395" b="1" dirty="0">
                <a:solidFill>
                  <a:srgbClr val="000000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Ativos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33347" y="7173524"/>
            <a:ext cx="5136554" cy="1362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5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3.013 servidores</a:t>
            </a:r>
          </a:p>
          <a:p>
            <a:pPr marL="0" lvl="0" indent="0" algn="ctr">
              <a:lnSpc>
                <a:spcPts val="3635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Idade média: 41 anos</a:t>
            </a:r>
          </a:p>
          <a:p>
            <a:pPr marL="0" lvl="0" indent="0" algn="ctr">
              <a:lnSpc>
                <a:spcPts val="3635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Salário médio: R$ 3.464,54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882833" y="6030008"/>
            <a:ext cx="4337003" cy="58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5"/>
              </a:lnSpc>
              <a:spcBef>
                <a:spcPct val="0"/>
              </a:spcBef>
            </a:pPr>
            <a:r>
              <a:rPr lang="en-US" sz="3395" b="1" dirty="0">
                <a:solidFill>
                  <a:srgbClr val="000000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Aposentados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125209" y="6030008"/>
            <a:ext cx="4337003" cy="58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5"/>
              </a:lnSpc>
              <a:spcBef>
                <a:spcPct val="0"/>
              </a:spcBef>
            </a:pPr>
            <a:r>
              <a:rPr lang="en-US" sz="3395" b="1" dirty="0">
                <a:solidFill>
                  <a:srgbClr val="000000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Pensionistas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111963" y="7173524"/>
            <a:ext cx="3875852" cy="1819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5"/>
              </a:lnSpc>
            </a:pP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1.313 beneficiários</a:t>
            </a:r>
          </a:p>
          <a:p>
            <a:pPr marL="0" lvl="0" indent="0" algn="ctr">
              <a:lnSpc>
                <a:spcPts val="3635"/>
              </a:lnSpc>
            </a:pP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Idade média: 61 anos</a:t>
            </a:r>
          </a:p>
          <a:p>
            <a:pPr marL="0" lvl="0" indent="0" algn="ctr">
              <a:lnSpc>
                <a:spcPts val="3635"/>
              </a:lnSpc>
            </a:pP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Benefício médio: R$ 4.762,55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927150" y="7120561"/>
            <a:ext cx="4733121" cy="1362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5"/>
              </a:lnSpc>
            </a:pP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161 beneficiários</a:t>
            </a:r>
          </a:p>
          <a:p>
            <a:pPr marL="0" lvl="0" indent="0" algn="ctr">
              <a:lnSpc>
                <a:spcPts val="3635"/>
              </a:lnSpc>
            </a:pP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Idade média: 57 anos</a:t>
            </a:r>
          </a:p>
          <a:p>
            <a:pPr marL="0" lvl="0" indent="0" algn="ctr">
              <a:lnSpc>
                <a:spcPts val="3635"/>
              </a:lnSpc>
            </a:pP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Benefício médio: R$ 2.837,15</a:t>
            </a:r>
          </a:p>
        </p:txBody>
      </p:sp>
      <p:sp>
        <p:nvSpPr>
          <p:cNvPr id="9" name="Freeform 9"/>
          <p:cNvSpPr/>
          <p:nvPr/>
        </p:nvSpPr>
        <p:spPr>
          <a:xfrm>
            <a:off x="8474574" y="3298239"/>
            <a:ext cx="1750609" cy="2569702"/>
          </a:xfrm>
          <a:custGeom>
            <a:avLst/>
            <a:gdLst/>
            <a:ahLst/>
            <a:cxnLst/>
            <a:rect l="l" t="t" r="r" b="b"/>
            <a:pathLst>
              <a:path w="1750609" h="2569702">
                <a:moveTo>
                  <a:pt x="0" y="0"/>
                </a:moveTo>
                <a:lnTo>
                  <a:pt x="1750609" y="0"/>
                </a:lnTo>
                <a:lnTo>
                  <a:pt x="1750609" y="2569702"/>
                </a:lnTo>
                <a:lnTo>
                  <a:pt x="0" y="25697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13232779" y="3575720"/>
            <a:ext cx="2227062" cy="2232643"/>
          </a:xfrm>
          <a:custGeom>
            <a:avLst/>
            <a:gdLst/>
            <a:ahLst/>
            <a:cxnLst/>
            <a:rect l="l" t="t" r="r" b="b"/>
            <a:pathLst>
              <a:path w="2227062" h="2232643">
                <a:moveTo>
                  <a:pt x="0" y="0"/>
                </a:moveTo>
                <a:lnTo>
                  <a:pt x="2227062" y="0"/>
                </a:lnTo>
                <a:lnTo>
                  <a:pt x="2227062" y="2232643"/>
                </a:lnTo>
                <a:lnTo>
                  <a:pt x="0" y="22326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AutoShape 11"/>
          <p:cNvSpPr/>
          <p:nvPr/>
        </p:nvSpPr>
        <p:spPr>
          <a:xfrm>
            <a:off x="3208561" y="7037324"/>
            <a:ext cx="1947107" cy="0"/>
          </a:xfrm>
          <a:prstGeom prst="line">
            <a:avLst/>
          </a:prstGeom>
          <a:ln w="142875" cap="flat">
            <a:solidFill>
              <a:srgbClr val="2B485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12" name="AutoShape 12"/>
          <p:cNvSpPr/>
          <p:nvPr/>
        </p:nvSpPr>
        <p:spPr>
          <a:xfrm>
            <a:off x="8076336" y="6982449"/>
            <a:ext cx="1947107" cy="0"/>
          </a:xfrm>
          <a:prstGeom prst="line">
            <a:avLst/>
          </a:prstGeom>
          <a:ln w="142875" cap="flat">
            <a:solidFill>
              <a:srgbClr val="2B485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13" name="AutoShape 13"/>
          <p:cNvSpPr/>
          <p:nvPr/>
        </p:nvSpPr>
        <p:spPr>
          <a:xfrm>
            <a:off x="13227518" y="6982449"/>
            <a:ext cx="1947107" cy="0"/>
          </a:xfrm>
          <a:prstGeom prst="line">
            <a:avLst/>
          </a:prstGeom>
          <a:ln w="142875" cap="flat">
            <a:solidFill>
              <a:srgbClr val="2B485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grpSp>
        <p:nvGrpSpPr>
          <p:cNvPr id="14" name="Group 14"/>
          <p:cNvGrpSpPr/>
          <p:nvPr/>
        </p:nvGrpSpPr>
        <p:grpSpPr>
          <a:xfrm>
            <a:off x="-4860371" y="9791864"/>
            <a:ext cx="7788442" cy="990272"/>
            <a:chOff x="0" y="0"/>
            <a:chExt cx="5136921" cy="65314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136921" cy="653141"/>
            </a:xfrm>
            <a:custGeom>
              <a:avLst/>
              <a:gdLst/>
              <a:ahLst/>
              <a:cxnLst/>
              <a:rect l="l" t="t" r="r" b="b"/>
              <a:pathLst>
                <a:path w="5136921" h="653141">
                  <a:moveTo>
                    <a:pt x="4933721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4933721" y="653141"/>
                  </a:lnTo>
                  <a:lnTo>
                    <a:pt x="5136921" y="326570"/>
                  </a:lnTo>
                  <a:lnTo>
                    <a:pt x="4933721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5022621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 rot="-5400000">
            <a:off x="17113996" y="9081752"/>
            <a:ext cx="2348007" cy="990272"/>
            <a:chOff x="0" y="0"/>
            <a:chExt cx="1548645" cy="65314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548645" cy="653141"/>
            </a:xfrm>
            <a:custGeom>
              <a:avLst/>
              <a:gdLst/>
              <a:ahLst/>
              <a:cxnLst/>
              <a:rect l="l" t="t" r="r" b="b"/>
              <a:pathLst>
                <a:path w="1548645" h="653141">
                  <a:moveTo>
                    <a:pt x="1345445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1345445" y="653141"/>
                  </a:lnTo>
                  <a:lnTo>
                    <a:pt x="1548645" y="326570"/>
                  </a:lnTo>
                  <a:lnTo>
                    <a:pt x="1345445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434345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720768" y="1214353"/>
            <a:ext cx="16955209" cy="961707"/>
            <a:chOff x="0" y="0"/>
            <a:chExt cx="5136921" cy="65314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5136921" cy="653141"/>
            </a:xfrm>
            <a:custGeom>
              <a:avLst/>
              <a:gdLst/>
              <a:ahLst/>
              <a:cxnLst/>
              <a:rect l="l" t="t" r="r" b="b"/>
              <a:pathLst>
                <a:path w="5136921" h="653141">
                  <a:moveTo>
                    <a:pt x="4933721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4933721" y="653141"/>
                  </a:lnTo>
                  <a:lnTo>
                    <a:pt x="5136921" y="326570"/>
                  </a:lnTo>
                  <a:lnTo>
                    <a:pt x="4933721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5022621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6020341" y="1527126"/>
            <a:ext cx="10926175" cy="654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80"/>
              </a:lnSpc>
              <a:spcBef>
                <a:spcPct val="0"/>
              </a:spcBef>
            </a:pPr>
            <a:r>
              <a:rPr lang="en-US" sz="3770" b="1" dirty="0">
                <a:solidFill>
                  <a:schemeClr val="bg1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Perfil dos Segurados – Plano Previdenciário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2695334" y="715962"/>
            <a:ext cx="4563966" cy="405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355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2B485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Colombo Previdência</a:t>
            </a:r>
          </a:p>
        </p:txBody>
      </p:sp>
      <p:sp>
        <p:nvSpPr>
          <p:cNvPr id="25" name="AutoShape 25"/>
          <p:cNvSpPr/>
          <p:nvPr/>
        </p:nvSpPr>
        <p:spPr>
          <a:xfrm>
            <a:off x="17675977" y="961707"/>
            <a:ext cx="3956611" cy="0"/>
          </a:xfrm>
          <a:prstGeom prst="line">
            <a:avLst/>
          </a:prstGeom>
          <a:ln w="38100" cap="flat">
            <a:solidFill>
              <a:srgbClr val="2B485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858833" y="3144789"/>
            <a:ext cx="2376974" cy="2574672"/>
          </a:xfrm>
          <a:custGeom>
            <a:avLst/>
            <a:gdLst/>
            <a:ahLst/>
            <a:cxnLst/>
            <a:rect l="l" t="t" r="r" b="b"/>
            <a:pathLst>
              <a:path w="2376974" h="2574672">
                <a:moveTo>
                  <a:pt x="0" y="0"/>
                </a:moveTo>
                <a:lnTo>
                  <a:pt x="2376974" y="0"/>
                </a:lnTo>
                <a:lnTo>
                  <a:pt x="2376974" y="2574673"/>
                </a:lnTo>
                <a:lnTo>
                  <a:pt x="0" y="25746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733123" y="6030008"/>
            <a:ext cx="4337003" cy="58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5"/>
              </a:lnSpc>
              <a:spcBef>
                <a:spcPct val="0"/>
              </a:spcBef>
            </a:pPr>
            <a:r>
              <a:rPr lang="en-US" sz="3395" b="1" dirty="0">
                <a:solidFill>
                  <a:srgbClr val="000000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Ativos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33347" y="7173524"/>
            <a:ext cx="5136554" cy="1362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5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1.453 servidores</a:t>
            </a:r>
          </a:p>
          <a:p>
            <a:pPr marL="0" lvl="0" indent="0" algn="ctr">
              <a:lnSpc>
                <a:spcPts val="3635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Idade média: 51 anos</a:t>
            </a:r>
          </a:p>
          <a:p>
            <a:pPr marL="0" lvl="0" indent="0" algn="ctr">
              <a:lnSpc>
                <a:spcPts val="3635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Salário médio: R$ 5.518,46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882833" y="6030008"/>
            <a:ext cx="4337003" cy="58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5"/>
              </a:lnSpc>
              <a:spcBef>
                <a:spcPct val="0"/>
              </a:spcBef>
            </a:pPr>
            <a:r>
              <a:rPr lang="en-US" sz="3395" b="1" dirty="0">
                <a:solidFill>
                  <a:srgbClr val="000000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Aposentados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125209" y="6030008"/>
            <a:ext cx="4337003" cy="58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5"/>
              </a:lnSpc>
              <a:spcBef>
                <a:spcPct val="0"/>
              </a:spcBef>
            </a:pPr>
            <a:r>
              <a:rPr lang="en-US" sz="3395" b="1" dirty="0">
                <a:solidFill>
                  <a:srgbClr val="000000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Pensionistas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111963" y="7173524"/>
            <a:ext cx="3875852" cy="1362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5"/>
              </a:lnSpc>
            </a:pP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714 beneficiários</a:t>
            </a:r>
          </a:p>
          <a:p>
            <a:pPr marL="0" lvl="0" indent="0" algn="ctr">
              <a:lnSpc>
                <a:spcPts val="3635"/>
              </a:lnSpc>
            </a:pP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Idade média: 67 anos</a:t>
            </a:r>
          </a:p>
          <a:p>
            <a:pPr marL="0" lvl="0" indent="0" algn="ctr">
              <a:lnSpc>
                <a:spcPts val="3635"/>
              </a:lnSpc>
            </a:pP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Benefício: R$ 3.604,36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927150" y="7120561"/>
            <a:ext cx="4733121" cy="1362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5"/>
              </a:lnSpc>
            </a:pP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123 beneficiários</a:t>
            </a:r>
          </a:p>
          <a:p>
            <a:pPr marL="0" lvl="0" indent="0" algn="ctr">
              <a:lnSpc>
                <a:spcPts val="3635"/>
              </a:lnSpc>
            </a:pP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Idade média: 64 anos</a:t>
            </a:r>
          </a:p>
          <a:p>
            <a:pPr marL="0" lvl="0" indent="0" algn="ctr">
              <a:lnSpc>
                <a:spcPts val="3635"/>
              </a:lnSpc>
            </a:pPr>
            <a:r>
              <a:rPr lang="en-US" sz="26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Benefício: R$ 2.299,99</a:t>
            </a:r>
          </a:p>
        </p:txBody>
      </p:sp>
      <p:sp>
        <p:nvSpPr>
          <p:cNvPr id="9" name="Freeform 9"/>
          <p:cNvSpPr/>
          <p:nvPr/>
        </p:nvSpPr>
        <p:spPr>
          <a:xfrm>
            <a:off x="8187590" y="3716000"/>
            <a:ext cx="2312732" cy="1744890"/>
          </a:xfrm>
          <a:custGeom>
            <a:avLst/>
            <a:gdLst/>
            <a:ahLst/>
            <a:cxnLst/>
            <a:rect l="l" t="t" r="r" b="b"/>
            <a:pathLst>
              <a:path w="2312732" h="1744890">
                <a:moveTo>
                  <a:pt x="0" y="0"/>
                </a:moveTo>
                <a:lnTo>
                  <a:pt x="2312732" y="0"/>
                </a:lnTo>
                <a:lnTo>
                  <a:pt x="2312732" y="1744891"/>
                </a:lnTo>
                <a:lnTo>
                  <a:pt x="0" y="17448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13308470" y="3307021"/>
            <a:ext cx="2191617" cy="2605296"/>
          </a:xfrm>
          <a:custGeom>
            <a:avLst/>
            <a:gdLst/>
            <a:ahLst/>
            <a:cxnLst/>
            <a:rect l="l" t="t" r="r" b="b"/>
            <a:pathLst>
              <a:path w="2191617" h="2605296">
                <a:moveTo>
                  <a:pt x="0" y="0"/>
                </a:moveTo>
                <a:lnTo>
                  <a:pt x="2191617" y="0"/>
                </a:lnTo>
                <a:lnTo>
                  <a:pt x="2191617" y="2605295"/>
                </a:lnTo>
                <a:lnTo>
                  <a:pt x="0" y="26052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AutoShape 11"/>
          <p:cNvSpPr/>
          <p:nvPr/>
        </p:nvSpPr>
        <p:spPr>
          <a:xfrm>
            <a:off x="2928071" y="6982449"/>
            <a:ext cx="1947107" cy="0"/>
          </a:xfrm>
          <a:prstGeom prst="line">
            <a:avLst/>
          </a:prstGeom>
          <a:ln w="142875" cap="flat">
            <a:solidFill>
              <a:srgbClr val="2B485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12" name="AutoShape 12"/>
          <p:cNvSpPr/>
          <p:nvPr/>
        </p:nvSpPr>
        <p:spPr>
          <a:xfrm>
            <a:off x="8076336" y="6982449"/>
            <a:ext cx="1947107" cy="0"/>
          </a:xfrm>
          <a:prstGeom prst="line">
            <a:avLst/>
          </a:prstGeom>
          <a:ln w="142875" cap="flat">
            <a:solidFill>
              <a:srgbClr val="2B485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13" name="AutoShape 13"/>
          <p:cNvSpPr/>
          <p:nvPr/>
        </p:nvSpPr>
        <p:spPr>
          <a:xfrm>
            <a:off x="13227518" y="6982449"/>
            <a:ext cx="1947107" cy="0"/>
          </a:xfrm>
          <a:prstGeom prst="line">
            <a:avLst/>
          </a:prstGeom>
          <a:ln w="142875" cap="flat">
            <a:solidFill>
              <a:srgbClr val="2B485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grpSp>
        <p:nvGrpSpPr>
          <p:cNvPr id="14" name="Group 14"/>
          <p:cNvGrpSpPr/>
          <p:nvPr/>
        </p:nvGrpSpPr>
        <p:grpSpPr>
          <a:xfrm>
            <a:off x="-4860371" y="9791864"/>
            <a:ext cx="7788442" cy="990272"/>
            <a:chOff x="0" y="0"/>
            <a:chExt cx="5136921" cy="65314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136921" cy="653141"/>
            </a:xfrm>
            <a:custGeom>
              <a:avLst/>
              <a:gdLst/>
              <a:ahLst/>
              <a:cxnLst/>
              <a:rect l="l" t="t" r="r" b="b"/>
              <a:pathLst>
                <a:path w="5136921" h="653141">
                  <a:moveTo>
                    <a:pt x="4933721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4933721" y="653141"/>
                  </a:lnTo>
                  <a:lnTo>
                    <a:pt x="5136921" y="326570"/>
                  </a:lnTo>
                  <a:lnTo>
                    <a:pt x="4933721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5022621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 rot="-5400000">
            <a:off x="17113996" y="9081752"/>
            <a:ext cx="2348007" cy="990272"/>
            <a:chOff x="0" y="0"/>
            <a:chExt cx="1548645" cy="65314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548645" cy="653141"/>
            </a:xfrm>
            <a:custGeom>
              <a:avLst/>
              <a:gdLst/>
              <a:ahLst/>
              <a:cxnLst/>
              <a:rect l="l" t="t" r="r" b="b"/>
              <a:pathLst>
                <a:path w="1548645" h="653141">
                  <a:moveTo>
                    <a:pt x="1345445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1345445" y="653141"/>
                  </a:lnTo>
                  <a:lnTo>
                    <a:pt x="1548645" y="326570"/>
                  </a:lnTo>
                  <a:lnTo>
                    <a:pt x="1345445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434345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179198" y="1592318"/>
            <a:ext cx="14283013" cy="761836"/>
            <a:chOff x="0" y="0"/>
            <a:chExt cx="5136921" cy="65314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5136921" cy="653141"/>
            </a:xfrm>
            <a:custGeom>
              <a:avLst/>
              <a:gdLst/>
              <a:ahLst/>
              <a:cxnLst/>
              <a:rect l="l" t="t" r="r" b="b"/>
              <a:pathLst>
                <a:path w="5136921" h="653141">
                  <a:moveTo>
                    <a:pt x="4933721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4933721" y="653141"/>
                  </a:lnTo>
                  <a:lnTo>
                    <a:pt x="5136921" y="326570"/>
                  </a:lnTo>
                  <a:lnTo>
                    <a:pt x="4933721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5022621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3680912" y="1592318"/>
            <a:ext cx="13464088" cy="7296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900"/>
              </a:lnSpc>
              <a:spcBef>
                <a:spcPct val="0"/>
              </a:spcBef>
            </a:pPr>
            <a:r>
              <a:rPr lang="en-US" sz="4215" b="1" dirty="0">
                <a:solidFill>
                  <a:schemeClr val="bg1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Perfil dos Segurados – Plano Financeiro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2695334" y="715962"/>
            <a:ext cx="4563966" cy="405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355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2B485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Colombo Previdência</a:t>
            </a:r>
          </a:p>
        </p:txBody>
      </p:sp>
      <p:sp>
        <p:nvSpPr>
          <p:cNvPr id="25" name="AutoShape 25"/>
          <p:cNvSpPr/>
          <p:nvPr/>
        </p:nvSpPr>
        <p:spPr>
          <a:xfrm>
            <a:off x="17675977" y="961707"/>
            <a:ext cx="3956611" cy="0"/>
          </a:xfrm>
          <a:prstGeom prst="line">
            <a:avLst/>
          </a:prstGeom>
          <a:ln w="38100" cap="flat">
            <a:solidFill>
              <a:srgbClr val="2B485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17259300" y="5438878"/>
            <a:ext cx="2821508" cy="2618024"/>
            <a:chOff x="0" y="0"/>
            <a:chExt cx="703906" cy="6531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03906" cy="653141"/>
            </a:xfrm>
            <a:custGeom>
              <a:avLst/>
              <a:gdLst/>
              <a:ahLst/>
              <a:cxnLst/>
              <a:rect l="l" t="t" r="r" b="b"/>
              <a:pathLst>
                <a:path w="703906" h="653141">
                  <a:moveTo>
                    <a:pt x="500706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500706" y="653141"/>
                  </a:lnTo>
                  <a:lnTo>
                    <a:pt x="703906" y="326570"/>
                  </a:lnTo>
                  <a:lnTo>
                    <a:pt x="500706" y="0"/>
                  </a:lnTo>
                  <a:close/>
                </a:path>
              </a:pathLst>
            </a:custGeom>
            <a:solidFill>
              <a:srgbClr val="598196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89606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2767366"/>
            <a:ext cx="6784598" cy="6784598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7" name="Group 7"/>
          <p:cNvGrpSpPr/>
          <p:nvPr/>
        </p:nvGrpSpPr>
        <p:grpSpPr>
          <a:xfrm rot="5400000">
            <a:off x="519037" y="641748"/>
            <a:ext cx="5518901" cy="3601352"/>
            <a:chOff x="0" y="0"/>
            <a:chExt cx="1000907" cy="65314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000907" cy="653141"/>
            </a:xfrm>
            <a:custGeom>
              <a:avLst/>
              <a:gdLst/>
              <a:ahLst/>
              <a:cxnLst/>
              <a:rect l="l" t="t" r="r" b="b"/>
              <a:pathLst>
                <a:path w="1000907" h="653141">
                  <a:moveTo>
                    <a:pt x="797707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797707" y="653141"/>
                  </a:lnTo>
                  <a:lnTo>
                    <a:pt x="1000907" y="326570"/>
                  </a:lnTo>
                  <a:lnTo>
                    <a:pt x="797707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86607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5528275" y="782227"/>
            <a:ext cx="7434922" cy="8417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830"/>
              </a:lnSpc>
              <a:spcBef>
                <a:spcPct val="0"/>
              </a:spcBef>
            </a:pPr>
            <a:r>
              <a:rPr lang="en-US" sz="4880" b="1" dirty="0">
                <a:solidFill>
                  <a:srgbClr val="0070C0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Benefícios Concedidos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077200" y="2225335"/>
            <a:ext cx="8907533" cy="57167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480"/>
              </a:lnSpc>
            </a:pPr>
            <a:r>
              <a:rPr lang="en-US" sz="299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Total de benefícios (2021-2025): 931</a:t>
            </a:r>
          </a:p>
          <a:p>
            <a:pPr marL="0" lvl="0" indent="0" algn="l">
              <a:lnSpc>
                <a:spcPts val="4480"/>
              </a:lnSpc>
            </a:pPr>
            <a:r>
              <a:rPr lang="en-US" sz="299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Benefícios concedidos em 2025: 202</a:t>
            </a:r>
          </a:p>
          <a:p>
            <a:pPr marL="0" lvl="0" indent="0" algn="l">
              <a:lnSpc>
                <a:spcPts val="4480"/>
              </a:lnSpc>
            </a:pPr>
            <a:r>
              <a:rPr lang="en-US" sz="299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Aposentadorias por tempo de contribuição: 80</a:t>
            </a:r>
          </a:p>
          <a:p>
            <a:pPr marL="0" lvl="0" indent="0" algn="l">
              <a:lnSpc>
                <a:spcPts val="4480"/>
              </a:lnSpc>
            </a:pPr>
            <a:r>
              <a:rPr lang="en-US" sz="299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Aposentadorias por idade: 18</a:t>
            </a:r>
          </a:p>
          <a:p>
            <a:pPr marL="0" lvl="0" indent="0" algn="l">
              <a:lnSpc>
                <a:spcPts val="4480"/>
              </a:lnSpc>
            </a:pPr>
            <a:r>
              <a:rPr lang="en-US" sz="299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Aposentadorias por invalidez: 14</a:t>
            </a:r>
          </a:p>
          <a:p>
            <a:pPr marL="0" lvl="0" indent="0" algn="l">
              <a:lnSpc>
                <a:spcPts val="4480"/>
              </a:lnSpc>
            </a:pPr>
            <a:r>
              <a:rPr lang="en-US" sz="299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Aposentadorias especiais de magistério: 73</a:t>
            </a:r>
          </a:p>
          <a:p>
            <a:pPr marL="0" lvl="0" indent="0" algn="l">
              <a:lnSpc>
                <a:spcPts val="4480"/>
              </a:lnSpc>
            </a:pPr>
            <a:r>
              <a:rPr lang="en-US" sz="299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Pensões concedidas: 17</a:t>
            </a:r>
          </a:p>
          <a:p>
            <a:pPr marL="0" lvl="0" indent="0" algn="l">
              <a:lnSpc>
                <a:spcPts val="4480"/>
              </a:lnSpc>
            </a:pPr>
            <a:r>
              <a:rPr lang="en-US" sz="299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Crescimento consistente na concessão</a:t>
            </a:r>
          </a:p>
          <a:p>
            <a:pPr marL="0" lvl="0" indent="0" algn="l">
              <a:lnSpc>
                <a:spcPts val="4480"/>
              </a:lnSpc>
            </a:pPr>
            <a:r>
              <a:rPr lang="en-US" sz="299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Compromisso com os segurados</a:t>
            </a:r>
          </a:p>
          <a:p>
            <a:pPr marL="0" lvl="0" indent="0" algn="l">
              <a:lnSpc>
                <a:spcPts val="4480"/>
              </a:lnSpc>
            </a:pPr>
            <a:r>
              <a:rPr lang="en-US" sz="299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Transparência na gestão de benefícios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695334" y="715962"/>
            <a:ext cx="4563966" cy="405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355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2B485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Colombo Previdência</a:t>
            </a:r>
          </a:p>
        </p:txBody>
      </p:sp>
      <p:sp>
        <p:nvSpPr>
          <p:cNvPr id="13" name="AutoShape 13"/>
          <p:cNvSpPr/>
          <p:nvPr/>
        </p:nvSpPr>
        <p:spPr>
          <a:xfrm>
            <a:off x="17675977" y="961707"/>
            <a:ext cx="3956611" cy="0"/>
          </a:xfrm>
          <a:prstGeom prst="line">
            <a:avLst/>
          </a:prstGeom>
          <a:ln w="38100" cap="flat">
            <a:solidFill>
              <a:srgbClr val="2B485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14" name="Freeform 14"/>
          <p:cNvSpPr/>
          <p:nvPr/>
        </p:nvSpPr>
        <p:spPr>
          <a:xfrm rot="5400000">
            <a:off x="16429362" y="8428362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6" y="0"/>
                </a:lnTo>
                <a:lnTo>
                  <a:pt x="455966" y="1203910"/>
                </a:lnTo>
                <a:lnTo>
                  <a:pt x="0" y="1203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91252" y="3359440"/>
            <a:ext cx="4551565" cy="5443811"/>
            <a:chOff x="0" y="0"/>
            <a:chExt cx="1198766" cy="14337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98766" cy="1433761"/>
            </a:xfrm>
            <a:custGeom>
              <a:avLst/>
              <a:gdLst/>
              <a:ahLst/>
              <a:cxnLst/>
              <a:rect l="l" t="t" r="r" b="b"/>
              <a:pathLst>
                <a:path w="1198766" h="1433761">
                  <a:moveTo>
                    <a:pt x="0" y="0"/>
                  </a:moveTo>
                  <a:lnTo>
                    <a:pt x="1198766" y="0"/>
                  </a:lnTo>
                  <a:lnTo>
                    <a:pt x="1198766" y="1433761"/>
                  </a:lnTo>
                  <a:lnTo>
                    <a:pt x="0" y="1433761"/>
                  </a:lnTo>
                  <a:close/>
                </a:path>
              </a:pathLst>
            </a:custGeom>
            <a:solidFill>
              <a:srgbClr val="598196"/>
            </a:solidFill>
            <a:ln w="66675" cap="sq">
              <a:solidFill>
                <a:srgbClr val="2B485F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198766" cy="14718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022144" y="3359440"/>
            <a:ext cx="4551565" cy="5443811"/>
            <a:chOff x="0" y="0"/>
            <a:chExt cx="1198766" cy="143376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8766" cy="1433761"/>
            </a:xfrm>
            <a:custGeom>
              <a:avLst/>
              <a:gdLst/>
              <a:ahLst/>
              <a:cxnLst/>
              <a:rect l="l" t="t" r="r" b="b"/>
              <a:pathLst>
                <a:path w="1198766" h="1433761">
                  <a:moveTo>
                    <a:pt x="0" y="0"/>
                  </a:moveTo>
                  <a:lnTo>
                    <a:pt x="1198766" y="0"/>
                  </a:lnTo>
                  <a:lnTo>
                    <a:pt x="1198766" y="1433761"/>
                  </a:lnTo>
                  <a:lnTo>
                    <a:pt x="0" y="1433761"/>
                  </a:lnTo>
                  <a:close/>
                </a:path>
              </a:pathLst>
            </a:custGeom>
            <a:solidFill>
              <a:srgbClr val="598196"/>
            </a:solidFill>
            <a:ln w="66675" cap="sq">
              <a:solidFill>
                <a:srgbClr val="2B485F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198766" cy="14718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249984" y="3359440"/>
            <a:ext cx="4551565" cy="5443811"/>
            <a:chOff x="0" y="0"/>
            <a:chExt cx="1198766" cy="143376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98766" cy="1433761"/>
            </a:xfrm>
            <a:custGeom>
              <a:avLst/>
              <a:gdLst/>
              <a:ahLst/>
              <a:cxnLst/>
              <a:rect l="l" t="t" r="r" b="b"/>
              <a:pathLst>
                <a:path w="1198766" h="1433761">
                  <a:moveTo>
                    <a:pt x="0" y="0"/>
                  </a:moveTo>
                  <a:lnTo>
                    <a:pt x="1198766" y="0"/>
                  </a:lnTo>
                  <a:lnTo>
                    <a:pt x="1198766" y="1433761"/>
                  </a:lnTo>
                  <a:lnTo>
                    <a:pt x="0" y="1433761"/>
                  </a:lnTo>
                  <a:close/>
                </a:path>
              </a:pathLst>
            </a:custGeom>
            <a:solidFill>
              <a:srgbClr val="598196"/>
            </a:solidFill>
            <a:ln w="66675" cap="sq">
              <a:solidFill>
                <a:srgbClr val="2B485F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198766" cy="14718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38852" y="2380758"/>
            <a:ext cx="4551565" cy="6270094"/>
            <a:chOff x="0" y="0"/>
            <a:chExt cx="1198766" cy="143376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98766" cy="1433761"/>
            </a:xfrm>
            <a:custGeom>
              <a:avLst/>
              <a:gdLst/>
              <a:ahLst/>
              <a:cxnLst/>
              <a:rect l="l" t="t" r="r" b="b"/>
              <a:pathLst>
                <a:path w="1198766" h="1433761">
                  <a:moveTo>
                    <a:pt x="0" y="0"/>
                  </a:moveTo>
                  <a:lnTo>
                    <a:pt x="1198766" y="0"/>
                  </a:lnTo>
                  <a:lnTo>
                    <a:pt x="1198766" y="1433761"/>
                  </a:lnTo>
                  <a:lnTo>
                    <a:pt x="0" y="1433761"/>
                  </a:ln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2B485F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198766" cy="14718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869744" y="2380758"/>
            <a:ext cx="4551565" cy="6270093"/>
            <a:chOff x="0" y="0"/>
            <a:chExt cx="1198766" cy="143376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98766" cy="1433761"/>
            </a:xfrm>
            <a:custGeom>
              <a:avLst/>
              <a:gdLst/>
              <a:ahLst/>
              <a:cxnLst/>
              <a:rect l="l" t="t" r="r" b="b"/>
              <a:pathLst>
                <a:path w="1198766" h="1433761">
                  <a:moveTo>
                    <a:pt x="0" y="0"/>
                  </a:moveTo>
                  <a:lnTo>
                    <a:pt x="1198766" y="0"/>
                  </a:lnTo>
                  <a:lnTo>
                    <a:pt x="1198766" y="1433761"/>
                  </a:lnTo>
                  <a:lnTo>
                    <a:pt x="0" y="1433761"/>
                  </a:ln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2B485F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198766" cy="14718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097584" y="2380758"/>
            <a:ext cx="4551565" cy="6270093"/>
            <a:chOff x="0" y="0"/>
            <a:chExt cx="1198766" cy="143376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198766" cy="1433761"/>
            </a:xfrm>
            <a:custGeom>
              <a:avLst/>
              <a:gdLst/>
              <a:ahLst/>
              <a:cxnLst/>
              <a:rect l="l" t="t" r="r" b="b"/>
              <a:pathLst>
                <a:path w="1198766" h="1433761">
                  <a:moveTo>
                    <a:pt x="0" y="0"/>
                  </a:moveTo>
                  <a:lnTo>
                    <a:pt x="1198766" y="0"/>
                  </a:lnTo>
                  <a:lnTo>
                    <a:pt x="1198766" y="1433761"/>
                  </a:lnTo>
                  <a:lnTo>
                    <a:pt x="0" y="1433761"/>
                  </a:ln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2B485F"/>
              </a:solidFill>
              <a:prstDash val="solid"/>
              <a:miter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198766" cy="14718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824091" y="4394964"/>
            <a:ext cx="4181087" cy="1694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215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Total de pagamentos realizados no exercício de 2025:</a:t>
            </a:r>
          </a:p>
          <a:p>
            <a:pPr marL="0" lvl="0" indent="0" algn="just">
              <a:lnSpc>
                <a:spcPts val="2215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highlight>
                  <a:srgbClr val="FFFF00"/>
                </a:highlight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R$ 43.773.458,40</a:t>
            </a:r>
          </a:p>
          <a:p>
            <a:pPr marL="0" lvl="0" indent="0" algn="just">
              <a:lnSpc>
                <a:spcPts val="2215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Representa 37,3% do total de benefícios pagos no ano.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750224" y="3592155"/>
            <a:ext cx="2659976" cy="370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135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00000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Plano Financeiro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610642" y="3592155"/>
            <a:ext cx="3285957" cy="370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135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00000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Plano Previdenciário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120139" y="4394964"/>
            <a:ext cx="4047721" cy="1976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215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Total de pagamentos realizados no exercício de 2025:</a:t>
            </a:r>
          </a:p>
          <a:p>
            <a:pPr marL="0" lvl="0" indent="0" algn="just">
              <a:lnSpc>
                <a:spcPts val="2215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highlight>
                  <a:srgbClr val="FFFF00"/>
                </a:highlight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R$ 73.538.894,20</a:t>
            </a:r>
          </a:p>
          <a:p>
            <a:pPr marL="0" lvl="0" indent="0" algn="just">
              <a:lnSpc>
                <a:spcPts val="2215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Representa 62,7% do total de benefícios pagos no ano.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3369044" y="3592155"/>
            <a:ext cx="2313445" cy="381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35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00000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Total Geral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778738" y="5324426"/>
            <a:ext cx="3494057" cy="771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35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Valor Total:</a:t>
            </a:r>
          </a:p>
          <a:p>
            <a:pPr marL="0" lvl="0" indent="0" algn="ctr">
              <a:lnSpc>
                <a:spcPts val="3135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highlight>
                  <a:srgbClr val="FFFF00"/>
                </a:highlight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R$ 117.312.352,60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6005178" y="1302615"/>
            <a:ext cx="6092406" cy="990272"/>
            <a:chOff x="0" y="0"/>
            <a:chExt cx="5136921" cy="653141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5136921" cy="653141"/>
            </a:xfrm>
            <a:custGeom>
              <a:avLst/>
              <a:gdLst/>
              <a:ahLst/>
              <a:cxnLst/>
              <a:rect l="l" t="t" r="r" b="b"/>
              <a:pathLst>
                <a:path w="5136921" h="653141">
                  <a:moveTo>
                    <a:pt x="4933721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4933721" y="653141"/>
                  </a:lnTo>
                  <a:lnTo>
                    <a:pt x="5136921" y="326570"/>
                  </a:lnTo>
                  <a:lnTo>
                    <a:pt x="4933721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5022621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3680912" y="1630418"/>
            <a:ext cx="10926175" cy="6056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90"/>
              </a:lnSpc>
              <a:spcBef>
                <a:spcPct val="0"/>
              </a:spcBef>
            </a:pPr>
            <a:r>
              <a:rPr lang="en-US" sz="3495" b="1" dirty="0">
                <a:solidFill>
                  <a:schemeClr val="bg1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Valores Pagos em 2025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2695334" y="725487"/>
            <a:ext cx="4563966" cy="274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215"/>
              </a:lnSpc>
              <a:spcBef>
                <a:spcPct val="0"/>
              </a:spcBef>
            </a:pPr>
            <a:r>
              <a:rPr lang="en-US" sz="1580" b="1" dirty="0">
                <a:solidFill>
                  <a:srgbClr val="2B485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Colombo Previdência</a:t>
            </a:r>
          </a:p>
        </p:txBody>
      </p:sp>
      <p:sp>
        <p:nvSpPr>
          <p:cNvPr id="31" name="AutoShape 31"/>
          <p:cNvSpPr/>
          <p:nvPr/>
        </p:nvSpPr>
        <p:spPr>
          <a:xfrm>
            <a:off x="17675977" y="961707"/>
            <a:ext cx="3956611" cy="0"/>
          </a:xfrm>
          <a:prstGeom prst="line">
            <a:avLst/>
          </a:prstGeom>
          <a:ln w="38100" cap="flat">
            <a:solidFill>
              <a:srgbClr val="2B485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710791" y="4326547"/>
            <a:ext cx="10548509" cy="789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85"/>
              </a:lnSpc>
              <a:spcBef>
                <a:spcPct val="0"/>
              </a:spcBef>
            </a:pPr>
            <a:r>
              <a:rPr lang="en-US" sz="227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Servidores ativos contribuem com 14% sobre a remuneração de contribuição.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710791" y="6240437"/>
            <a:ext cx="10353936" cy="789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85"/>
              </a:lnSpc>
              <a:spcBef>
                <a:spcPct val="0"/>
              </a:spcBef>
            </a:pPr>
            <a:r>
              <a:rPr lang="en-US" sz="227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Inativos e pensionistas contribuem com 14% sobre o valor que exceder o teto do RGPS.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710791" y="8458681"/>
            <a:ext cx="10353936" cy="3898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85"/>
              </a:lnSpc>
              <a:spcBef>
                <a:spcPct val="0"/>
              </a:spcBef>
            </a:pPr>
            <a:r>
              <a:rPr lang="en-US" sz="2275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Município: 14% (Fundo Previdência) + 16,50% (Fundo Financeiro)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371600" y="1605633"/>
            <a:ext cx="8534400" cy="1577554"/>
            <a:chOff x="0" y="0"/>
            <a:chExt cx="2418659" cy="65314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18659" cy="653141"/>
            </a:xfrm>
            <a:custGeom>
              <a:avLst/>
              <a:gdLst/>
              <a:ahLst/>
              <a:cxnLst/>
              <a:rect l="l" t="t" r="r" b="b"/>
              <a:pathLst>
                <a:path w="2418659" h="653141">
                  <a:moveTo>
                    <a:pt x="2215459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2215459" y="653141"/>
                  </a:lnTo>
                  <a:lnTo>
                    <a:pt x="2418659" y="326570"/>
                  </a:lnTo>
                  <a:lnTo>
                    <a:pt x="2215459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304359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2090078" y="2201679"/>
            <a:ext cx="7053922" cy="617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65"/>
              </a:lnSpc>
              <a:spcBef>
                <a:spcPct val="0"/>
              </a:spcBef>
            </a:pPr>
            <a:r>
              <a:rPr lang="en-US" sz="3550" b="1" dirty="0">
                <a:solidFill>
                  <a:schemeClr val="bg1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Contribuições Previdenciárias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766747" y="4435931"/>
            <a:ext cx="4640821" cy="990272"/>
            <a:chOff x="0" y="0"/>
            <a:chExt cx="3060886" cy="65314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060886" cy="653141"/>
            </a:xfrm>
            <a:custGeom>
              <a:avLst/>
              <a:gdLst/>
              <a:ahLst/>
              <a:cxnLst/>
              <a:rect l="l" t="t" r="r" b="b"/>
              <a:pathLst>
                <a:path w="3060886" h="653141">
                  <a:moveTo>
                    <a:pt x="2857686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2857686" y="653141"/>
                  </a:lnTo>
                  <a:lnTo>
                    <a:pt x="3060886" y="326570"/>
                  </a:lnTo>
                  <a:lnTo>
                    <a:pt x="2857686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946586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033330" y="4654842"/>
            <a:ext cx="3791038" cy="349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10"/>
              </a:lnSpc>
              <a:spcBef>
                <a:spcPct val="0"/>
              </a:spcBef>
            </a:pPr>
            <a:r>
              <a:rPr lang="en-US" sz="2010" b="1" dirty="0">
                <a:solidFill>
                  <a:srgbClr val="FFFFF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Alíquota Servidores Ativos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766747" y="6349821"/>
            <a:ext cx="4640821" cy="990272"/>
            <a:chOff x="0" y="0"/>
            <a:chExt cx="3060886" cy="65314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060886" cy="653141"/>
            </a:xfrm>
            <a:custGeom>
              <a:avLst/>
              <a:gdLst/>
              <a:ahLst/>
              <a:cxnLst/>
              <a:rect l="l" t="t" r="r" b="b"/>
              <a:pathLst>
                <a:path w="3060886" h="653141">
                  <a:moveTo>
                    <a:pt x="2857686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2857686" y="653141"/>
                  </a:lnTo>
                  <a:lnTo>
                    <a:pt x="3060886" y="326570"/>
                  </a:lnTo>
                  <a:lnTo>
                    <a:pt x="2857686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2946586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2033330" y="6568733"/>
            <a:ext cx="4224475" cy="349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10"/>
              </a:lnSpc>
              <a:spcBef>
                <a:spcPct val="0"/>
              </a:spcBef>
            </a:pPr>
            <a:r>
              <a:rPr lang="en-US" sz="2010" b="1" dirty="0">
                <a:solidFill>
                  <a:srgbClr val="FFFFF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Alíquota Inativos/Pensionistas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723111" y="8268028"/>
            <a:ext cx="4640821" cy="990272"/>
            <a:chOff x="0" y="0"/>
            <a:chExt cx="3060886" cy="65314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060886" cy="653141"/>
            </a:xfrm>
            <a:custGeom>
              <a:avLst/>
              <a:gdLst/>
              <a:ahLst/>
              <a:cxnLst/>
              <a:rect l="l" t="t" r="r" b="b"/>
              <a:pathLst>
                <a:path w="3060886" h="653141">
                  <a:moveTo>
                    <a:pt x="2857686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2857686" y="653141"/>
                  </a:lnTo>
                  <a:lnTo>
                    <a:pt x="3060886" y="326570"/>
                  </a:lnTo>
                  <a:lnTo>
                    <a:pt x="2857686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2946586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989694" y="8486939"/>
            <a:ext cx="4224475" cy="349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10"/>
              </a:lnSpc>
              <a:spcBef>
                <a:spcPct val="0"/>
              </a:spcBef>
            </a:pPr>
            <a:r>
              <a:rPr lang="en-US" sz="2010" b="1" dirty="0">
                <a:solidFill>
                  <a:srgbClr val="FFFFF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Contribuição do Município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695334" y="725487"/>
            <a:ext cx="4563966" cy="273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250"/>
              </a:lnSpc>
              <a:spcBef>
                <a:spcPct val="0"/>
              </a:spcBef>
            </a:pPr>
            <a:r>
              <a:rPr lang="en-US" sz="1605" b="1" dirty="0">
                <a:solidFill>
                  <a:srgbClr val="2B485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Colombo Previdência</a:t>
            </a:r>
          </a:p>
        </p:txBody>
      </p:sp>
      <p:sp>
        <p:nvSpPr>
          <p:cNvPr id="22" name="AutoShape 22"/>
          <p:cNvSpPr/>
          <p:nvPr/>
        </p:nvSpPr>
        <p:spPr>
          <a:xfrm>
            <a:off x="17675977" y="961707"/>
            <a:ext cx="3956611" cy="0"/>
          </a:xfrm>
          <a:prstGeom prst="line">
            <a:avLst/>
          </a:prstGeom>
          <a:ln w="38100" cap="flat">
            <a:solidFill>
              <a:srgbClr val="2B485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23" name="Freeform 23"/>
          <p:cNvSpPr/>
          <p:nvPr/>
        </p:nvSpPr>
        <p:spPr>
          <a:xfrm rot="5400000">
            <a:off x="16429362" y="8884328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6" y="0"/>
                </a:lnTo>
                <a:lnTo>
                  <a:pt x="455966" y="1203910"/>
                </a:lnTo>
                <a:lnTo>
                  <a:pt x="0" y="12039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74846" y="2351595"/>
            <a:ext cx="7434134" cy="1065446"/>
            <a:chOff x="0" y="0"/>
            <a:chExt cx="2418659" cy="6531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18659" cy="653141"/>
            </a:xfrm>
            <a:custGeom>
              <a:avLst/>
              <a:gdLst/>
              <a:ahLst/>
              <a:cxnLst/>
              <a:rect l="l" t="t" r="r" b="b"/>
              <a:pathLst>
                <a:path w="2418659" h="653141">
                  <a:moveTo>
                    <a:pt x="2215459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2215459" y="653141"/>
                  </a:lnTo>
                  <a:lnTo>
                    <a:pt x="2418659" y="326570"/>
                  </a:lnTo>
                  <a:lnTo>
                    <a:pt x="2215459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304359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955058" y="2675723"/>
            <a:ext cx="7053922" cy="440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70"/>
              </a:lnSpc>
              <a:spcBef>
                <a:spcPct val="0"/>
              </a:spcBef>
            </a:pPr>
            <a:r>
              <a:rPr lang="en-US" sz="2550" b="1" dirty="0">
                <a:solidFill>
                  <a:schemeClr val="bg1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Compensação Previdenciária 2021-2025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695334" y="715962"/>
            <a:ext cx="4563966" cy="405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355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2B485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Colombo Previdência</a:t>
            </a:r>
          </a:p>
        </p:txBody>
      </p:sp>
      <p:sp>
        <p:nvSpPr>
          <p:cNvPr id="7" name="AutoShape 7"/>
          <p:cNvSpPr/>
          <p:nvPr/>
        </p:nvSpPr>
        <p:spPr>
          <a:xfrm>
            <a:off x="17675977" y="961707"/>
            <a:ext cx="3956611" cy="0"/>
          </a:xfrm>
          <a:prstGeom prst="line">
            <a:avLst/>
          </a:prstGeom>
          <a:ln w="38100" cap="flat">
            <a:solidFill>
              <a:srgbClr val="2B485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grpSp>
        <p:nvGrpSpPr>
          <p:cNvPr id="8" name="Group 8"/>
          <p:cNvGrpSpPr/>
          <p:nvPr/>
        </p:nvGrpSpPr>
        <p:grpSpPr>
          <a:xfrm>
            <a:off x="1766747" y="4286973"/>
            <a:ext cx="4640821" cy="990272"/>
            <a:chOff x="0" y="0"/>
            <a:chExt cx="3060886" cy="65314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60886" cy="653141"/>
            </a:xfrm>
            <a:custGeom>
              <a:avLst/>
              <a:gdLst/>
              <a:ahLst/>
              <a:cxnLst/>
              <a:rect l="l" t="t" r="r" b="b"/>
              <a:pathLst>
                <a:path w="3060886" h="653141">
                  <a:moveTo>
                    <a:pt x="2857686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2857686" y="653141"/>
                  </a:lnTo>
                  <a:lnTo>
                    <a:pt x="3060886" y="326570"/>
                  </a:lnTo>
                  <a:lnTo>
                    <a:pt x="2857686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946586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033330" y="4496359"/>
            <a:ext cx="3791038" cy="448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5"/>
              </a:lnSpc>
              <a:spcBef>
                <a:spcPct val="0"/>
              </a:spcBef>
            </a:pPr>
            <a:r>
              <a:rPr lang="en-US" sz="2600" b="1" dirty="0">
                <a:solidFill>
                  <a:srgbClr val="FFFFF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Valor Bruto a Receber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766747" y="6143713"/>
            <a:ext cx="4640821" cy="990272"/>
            <a:chOff x="0" y="0"/>
            <a:chExt cx="3060886" cy="65314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060886" cy="653141"/>
            </a:xfrm>
            <a:custGeom>
              <a:avLst/>
              <a:gdLst/>
              <a:ahLst/>
              <a:cxnLst/>
              <a:rect l="l" t="t" r="r" b="b"/>
              <a:pathLst>
                <a:path w="3060886" h="653141">
                  <a:moveTo>
                    <a:pt x="2857686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2857686" y="653141"/>
                  </a:lnTo>
                  <a:lnTo>
                    <a:pt x="3060886" y="326570"/>
                  </a:lnTo>
                  <a:lnTo>
                    <a:pt x="2857686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946586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2033330" y="6353099"/>
            <a:ext cx="4224475" cy="448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5"/>
              </a:lnSpc>
              <a:spcBef>
                <a:spcPct val="0"/>
              </a:spcBef>
            </a:pPr>
            <a:r>
              <a:rPr lang="en-US" sz="2600" b="1" dirty="0">
                <a:solidFill>
                  <a:srgbClr val="FFFFF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Valor Bruto a Pagar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723111" y="7999818"/>
            <a:ext cx="4640821" cy="990272"/>
            <a:chOff x="0" y="0"/>
            <a:chExt cx="3060886" cy="65314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060886" cy="653141"/>
            </a:xfrm>
            <a:custGeom>
              <a:avLst/>
              <a:gdLst/>
              <a:ahLst/>
              <a:cxnLst/>
              <a:rect l="l" t="t" r="r" b="b"/>
              <a:pathLst>
                <a:path w="3060886" h="653141">
                  <a:moveTo>
                    <a:pt x="2857686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2857686" y="653141"/>
                  </a:lnTo>
                  <a:lnTo>
                    <a:pt x="3060886" y="326570"/>
                  </a:lnTo>
                  <a:lnTo>
                    <a:pt x="2857686" y="0"/>
                  </a:lnTo>
                  <a:close/>
                </a:path>
              </a:pathLst>
            </a:custGeom>
            <a:solidFill>
              <a:srgbClr val="2B485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2946586" cy="691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989694" y="8209204"/>
            <a:ext cx="4224475" cy="448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5"/>
              </a:lnSpc>
              <a:spcBef>
                <a:spcPct val="0"/>
              </a:spcBef>
            </a:pPr>
            <a:r>
              <a:rPr lang="en-US" sz="2600" b="1" dirty="0">
                <a:solidFill>
                  <a:srgbClr val="FFFFF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Valor Líquido Recebido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680859" y="4170921"/>
            <a:ext cx="10818503" cy="11087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35"/>
              </a:lnSpc>
              <a:spcBef>
                <a:spcPct val="0"/>
              </a:spcBef>
            </a:pPr>
            <a:r>
              <a:rPr lang="en-US" sz="21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R$ 33.087.327,87 em compensações previdenciárias a receber acumuladas no período 2021-2025. Este valor representa os créditos devidos ao RPPS referentes a tempo de contribuição de servidores em outros regimes.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680859" y="6060681"/>
            <a:ext cx="10818503" cy="11087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35"/>
              </a:lnSpc>
              <a:spcBef>
                <a:spcPct val="0"/>
              </a:spcBef>
            </a:pPr>
            <a:r>
              <a:rPr lang="en-US" sz="21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R$ 2.808.557,02 em valores a pagar a outros regimes previdenciários. Refere-se às compensações devidas pelo tempo de contribuição de servidores que migraram para outros sistemas de previdência.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680859" y="7883766"/>
            <a:ext cx="10818503" cy="11087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35"/>
              </a:lnSpc>
              <a:spcBef>
                <a:spcPct val="0"/>
              </a:spcBef>
            </a:pPr>
            <a:r>
              <a:rPr lang="en-US" sz="2100" dirty="0">
                <a:solidFill>
                  <a:srgbClr val="000000"/>
                </a:solidFill>
                <a:latin typeface="Inter" panose="020B0502030000000004"/>
                <a:ea typeface="Inter" panose="020B0502030000000004"/>
                <a:cs typeface="Inter" panose="020B0502030000000004"/>
                <a:sym typeface="Inter" panose="020B0502030000000004"/>
              </a:rPr>
              <a:t>R$ 30.278.770,85 de saldo líquido positivo recebido no período. Em 2025, foram recebidos R$ 11.043.648,17, demonstrando a eficiência na gestão das compensações previdenciárias.</a:t>
            </a:r>
          </a:p>
        </p:txBody>
      </p:sp>
      <p:sp>
        <p:nvSpPr>
          <p:cNvPr id="23" name="Freeform 23"/>
          <p:cNvSpPr/>
          <p:nvPr/>
        </p:nvSpPr>
        <p:spPr>
          <a:xfrm rot="5400000">
            <a:off x="18060017" y="2065814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6" y="0"/>
                </a:lnTo>
                <a:lnTo>
                  <a:pt x="455966" y="1203910"/>
                </a:lnTo>
                <a:lnTo>
                  <a:pt x="0" y="12039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1155</Words>
  <Application>Microsoft Office PowerPoint</Application>
  <PresentationFormat>Personalizar</PresentationFormat>
  <Paragraphs>194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8" baseType="lpstr">
      <vt:lpstr>Inter</vt:lpstr>
      <vt:lpstr>Inter Bold</vt:lpstr>
      <vt:lpstr>League Spartan</vt:lpstr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Governança Corporativa Colombo Previdência 2025 Público</dc:title>
  <dc:creator>Wilton Luiz Carrão</dc:creator>
  <cp:lastModifiedBy>colombo.previdencia@outlook.com.br</cp:lastModifiedBy>
  <cp:revision>45</cp:revision>
  <dcterms:created xsi:type="dcterms:W3CDTF">2006-08-16T00:00:00Z</dcterms:created>
  <dcterms:modified xsi:type="dcterms:W3CDTF">2026-05-20T19:48:14Z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B7249C7190AC41328311CE3B558ED632_12</vt:lpwstr>
  </property>
  <property fmtid="{D5CDD505-2E9C-101B-9397-08002B2CF9AE}" pid="3" name="KSOProductBuildVer">
    <vt:lpwstr>1046-12.1.0.26372</vt:lpwstr>
  </property>
</Properties>
</file>