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47"/>
  </p:notesMasterIdLst>
  <p:handoutMasterIdLst>
    <p:handoutMasterId r:id="rId48"/>
  </p:handoutMasterIdLst>
  <p:sldIdLst>
    <p:sldId id="270" r:id="rId5"/>
    <p:sldId id="317" r:id="rId6"/>
    <p:sldId id="530" r:id="rId7"/>
    <p:sldId id="412" r:id="rId8"/>
    <p:sldId id="386" r:id="rId9"/>
    <p:sldId id="356" r:id="rId10"/>
    <p:sldId id="542" r:id="rId11"/>
    <p:sldId id="532" r:id="rId12"/>
    <p:sldId id="531" r:id="rId13"/>
    <p:sldId id="327" r:id="rId14"/>
    <p:sldId id="534" r:id="rId15"/>
    <p:sldId id="535" r:id="rId16"/>
    <p:sldId id="536" r:id="rId17"/>
    <p:sldId id="537" r:id="rId18"/>
    <p:sldId id="538" r:id="rId19"/>
    <p:sldId id="544" r:id="rId20"/>
    <p:sldId id="526" r:id="rId21"/>
    <p:sldId id="553" r:id="rId22"/>
    <p:sldId id="277" r:id="rId23"/>
    <p:sldId id="312" r:id="rId24"/>
    <p:sldId id="519" r:id="rId25"/>
    <p:sldId id="521" r:id="rId26"/>
    <p:sldId id="520" r:id="rId27"/>
    <p:sldId id="522" r:id="rId28"/>
    <p:sldId id="523" r:id="rId29"/>
    <p:sldId id="551" r:id="rId30"/>
    <p:sldId id="320" r:id="rId31"/>
    <p:sldId id="302" r:id="rId32"/>
    <p:sldId id="304" r:id="rId33"/>
    <p:sldId id="552" r:id="rId34"/>
    <p:sldId id="524" r:id="rId35"/>
    <p:sldId id="296" r:id="rId36"/>
    <p:sldId id="313" r:id="rId37"/>
    <p:sldId id="315" r:id="rId38"/>
    <p:sldId id="329" r:id="rId39"/>
    <p:sldId id="554" r:id="rId40"/>
    <p:sldId id="357" r:id="rId41"/>
    <p:sldId id="556" r:id="rId42"/>
    <p:sldId id="547" r:id="rId43"/>
    <p:sldId id="558" r:id="rId44"/>
    <p:sldId id="414" r:id="rId45"/>
    <p:sldId id="415" r:id="rId46"/>
  </p:sldIdLst>
  <p:sldSz cx="9144000" cy="6858000" type="screen4x3"/>
  <p:notesSz cx="9926638" cy="6797675"/>
  <p:defaultTextStyle>
    <a:defPPr>
      <a:defRPr lang="pt-BR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>
          <p15:clr>
            <a:srgbClr val="A4A3A4"/>
          </p15:clr>
        </p15:guide>
        <p15:guide id="2" pos="2846">
          <p15:clr>
            <a:srgbClr val="A4A3A4"/>
          </p15:clr>
        </p15:guide>
      </p15:sldGuideLst>
    </p:ext>
    <p:ext uri="{505F2C04-C923-438B-8C0F-E0CD2BADF298}">
      <wppc:fontMiss xmlns="" xmlns:wppc="http://www.wps.cn/officeDocument/PresentationCustomData" type="true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lombo.previdencia@outlook.com.br" initials="" lastIdx="1" clrIdx="0">
    <p:extLst>
      <p:ext uri="{19B8F6BF-5375-455C-9EA6-DF929625EA0E}">
        <p15:presenceInfo xmlns:p15="http://schemas.microsoft.com/office/powerpoint/2012/main" userId="e790694ab0a2e86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66FF66"/>
    <a:srgbClr val="F50B43"/>
    <a:srgbClr val="0000CC"/>
    <a:srgbClr val="FAA0F6"/>
    <a:srgbClr val="FD1B03"/>
    <a:srgbClr val="EB6C5F"/>
    <a:srgbClr val="EE5C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7"/>
    <p:restoredTop sz="91972" autoAdjust="0"/>
  </p:normalViewPr>
  <p:slideViewPr>
    <p:cSldViewPr showGuides="1">
      <p:cViewPr varScale="1">
        <p:scale>
          <a:sx n="104" d="100"/>
          <a:sy n="104" d="100"/>
        </p:scale>
        <p:origin x="1824" y="108"/>
      </p:cViewPr>
      <p:guideLst>
        <p:guide orient="horz" pos="2183"/>
        <p:guide pos="2846"/>
      </p:guideLst>
    </p:cSldViewPr>
  </p:slideViewPr>
  <p:outlineViewPr>
    <p:cViewPr>
      <p:scale>
        <a:sx n="33" d="100"/>
        <a:sy n="33" d="100"/>
      </p:scale>
      <p:origin x="0" y="281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.1.36\Colomboprev\FS-2023\DIRETORIA\Audi&#234;ncia%20P&#250;blica\Dados%20audienci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.1.36\Colomboprev\FS-2023\DIRETORIA\Audi&#234;ncia%20P&#250;blica\Dados%20audienci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.1.36\Colomboprev\FS-2023\DIRETORIA\Audi&#234;ncia%20P&#250;blica\Dados%20audiencia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.1.36\Colomboprev\FS-2023\DIRETORIA\Audi&#234;ncia%20P&#250;blica\Dados%20audienci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Plan7!$B$3</c:f>
              <c:strCache>
                <c:ptCount val="1"/>
                <c:pt idx="0">
                  <c:v>Financeiro</c:v>
                </c:pt>
              </c:strCache>
            </c:strRef>
          </c:tx>
          <c:invertIfNegative val="0"/>
          <c:dLbls>
            <c:dLbl>
              <c:idx val="13"/>
              <c:layout>
                <c:manualLayout>
                  <c:x val="3.6608863198458574E-2"/>
                  <c:y val="8.695652173913043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F0D-4FBC-AE23-CA927FC8F90D}"/>
                </c:ext>
              </c:extLst>
            </c:dLbl>
            <c:dLbl>
              <c:idx val="14"/>
              <c:layout>
                <c:manualLayout>
                  <c:x val="4.238921001926782E-2"/>
                  <c:y val="6.119162640901771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F0D-4FBC-AE23-CA927FC8F9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pt-BR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Plan7!$A$4:$A$18</c:f>
              <c:numCache>
                <c:formatCode>General</c:formatCode>
                <c:ptCount val="1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</c:numCache>
            </c:numRef>
          </c:cat>
          <c:val>
            <c:numRef>
              <c:f>Plan7!$B$4:$B$18</c:f>
              <c:numCache>
                <c:formatCode>#,##0.00</c:formatCode>
                <c:ptCount val="15"/>
                <c:pt idx="0">
                  <c:v>573356.48</c:v>
                </c:pt>
                <c:pt idx="1">
                  <c:v>737142.69</c:v>
                </c:pt>
                <c:pt idx="2">
                  <c:v>934270.58</c:v>
                </c:pt>
                <c:pt idx="3">
                  <c:v>1131349.03</c:v>
                </c:pt>
                <c:pt idx="4">
                  <c:v>1482897.93</c:v>
                </c:pt>
                <c:pt idx="5">
                  <c:v>1689604.57</c:v>
                </c:pt>
                <c:pt idx="6">
                  <c:v>2179043.17</c:v>
                </c:pt>
                <c:pt idx="7">
                  <c:v>2604711.0099999998</c:v>
                </c:pt>
                <c:pt idx="8">
                  <c:v>2967492.51</c:v>
                </c:pt>
                <c:pt idx="9">
                  <c:v>3415405.98</c:v>
                </c:pt>
                <c:pt idx="10">
                  <c:v>3852353.41</c:v>
                </c:pt>
                <c:pt idx="11">
                  <c:v>4283695.49</c:v>
                </c:pt>
                <c:pt idx="12">
                  <c:v>5335552.05</c:v>
                </c:pt>
                <c:pt idx="13">
                  <c:v>3052203.22</c:v>
                </c:pt>
                <c:pt idx="14">
                  <c:v>3815311.25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0D-4FBC-AE23-CA927FC8F90D}"/>
            </c:ext>
          </c:extLst>
        </c:ser>
        <c:ser>
          <c:idx val="1"/>
          <c:order val="1"/>
          <c:tx>
            <c:strRef>
              <c:f>Plan7!$C$3</c:f>
              <c:strCache>
                <c:ptCount val="1"/>
                <c:pt idx="0">
                  <c:v>Previdenciário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pt-BR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Plan7!$A$4:$A$18</c:f>
              <c:numCache>
                <c:formatCode>General</c:formatCode>
                <c:ptCount val="1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</c:numCache>
            </c:numRef>
          </c:cat>
          <c:val>
            <c:numRef>
              <c:f>Plan7!$C$4:$C$18</c:f>
              <c:numCache>
                <c:formatCode>#,##0.00</c:formatCode>
                <c:ptCount val="15"/>
                <c:pt idx="0">
                  <c:v>21069.57</c:v>
                </c:pt>
                <c:pt idx="1">
                  <c:v>31427.93</c:v>
                </c:pt>
                <c:pt idx="2">
                  <c:v>47528.91</c:v>
                </c:pt>
                <c:pt idx="3">
                  <c:v>65456.86</c:v>
                </c:pt>
                <c:pt idx="4">
                  <c:v>89444.84</c:v>
                </c:pt>
                <c:pt idx="5">
                  <c:v>108390.34</c:v>
                </c:pt>
                <c:pt idx="6">
                  <c:v>148146.73000000001</c:v>
                </c:pt>
                <c:pt idx="7">
                  <c:v>189157.3</c:v>
                </c:pt>
                <c:pt idx="8">
                  <c:v>219935.73</c:v>
                </c:pt>
                <c:pt idx="9">
                  <c:v>271886.65000000002</c:v>
                </c:pt>
                <c:pt idx="10">
                  <c:v>339169.82</c:v>
                </c:pt>
                <c:pt idx="11">
                  <c:v>418631.96</c:v>
                </c:pt>
                <c:pt idx="12">
                  <c:v>632409.12</c:v>
                </c:pt>
                <c:pt idx="13">
                  <c:v>4057069.32</c:v>
                </c:pt>
                <c:pt idx="14">
                  <c:v>4467468.6399999997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F0D-4FBC-AE23-CA927FC8F9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8350032"/>
        <c:axId val="1478351120"/>
      </c:barChart>
      <c:catAx>
        <c:axId val="1478350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pt-BR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478351120"/>
        <c:crosses val="autoZero"/>
        <c:auto val="1"/>
        <c:lblAlgn val="ctr"/>
        <c:lblOffset val="100"/>
        <c:noMultiLvlLbl val="0"/>
      </c:catAx>
      <c:valAx>
        <c:axId val="1478351120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one"/>
        <c:crossAx val="1478350032"/>
        <c:crosses val="autoZero"/>
        <c:crossBetween val="between"/>
      </c:valAx>
    </c:plotArea>
    <c:legend>
      <c:legendPos val="r"/>
      <c:overlay val="0"/>
      <c:txPr>
        <a:bodyPr rot="0" spcFirstLastPara="0" vertOverflow="ellipsis" vert="horz" wrap="square" anchor="ctr" anchorCtr="1"/>
        <a:lstStyle/>
        <a:p>
          <a:pPr>
            <a:defRPr lang="pt-BR"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txPr>
    <a:bodyPr/>
    <a:lstStyle/>
    <a:p>
      <a:pPr>
        <a:defRPr lang="pt-BR"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 rot="0" spcFirstLastPara="0" vertOverflow="ellipsis" vert="horz" wrap="square" anchor="ctr" anchorCtr="1"/>
        <a:lstStyle/>
        <a:p>
          <a:pPr>
            <a:defRPr lang="pt-BR"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Plan5!$B$2</c:f>
              <c:strCache>
                <c:ptCount val="1"/>
                <c:pt idx="0">
                  <c:v>Finaceiro</c:v>
                </c:pt>
              </c:strCache>
            </c:strRef>
          </c:tx>
          <c:invertIfNegative val="0"/>
          <c:cat>
            <c:numRef>
              <c:f>Plan5!$A$3:$A$17</c:f>
              <c:numCache>
                <c:formatCode>General</c:formatCode>
                <c:ptCount val="1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</c:numCache>
            </c:numRef>
          </c:cat>
          <c:val>
            <c:numRef>
              <c:f>Plan5!$B$3:$B$14</c:f>
            </c:numRef>
          </c:val>
          <c:extLst>
            <c:ext xmlns:c16="http://schemas.microsoft.com/office/drawing/2014/chart" uri="{C3380CC4-5D6E-409C-BE32-E72D297353CC}">
              <c16:uniqueId val="{00000000-E740-4C15-9829-1309221F5C99}"/>
            </c:ext>
          </c:extLst>
        </c:ser>
        <c:ser>
          <c:idx val="1"/>
          <c:order val="1"/>
          <c:tx>
            <c:strRef>
              <c:f>Plan5!$C$2</c:f>
              <c:strCache>
                <c:ptCount val="1"/>
              </c:strCache>
            </c:strRef>
          </c:tx>
          <c:invertIfNegative val="0"/>
          <c:cat>
            <c:numRef>
              <c:f>Plan5!$A$3:$A$17</c:f>
              <c:numCache>
                <c:formatCode>General</c:formatCode>
                <c:ptCount val="1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</c:numCache>
            </c:numRef>
          </c:cat>
          <c:val>
            <c:numRef>
              <c:f>Plan5!$C$3:$C$14</c:f>
            </c:numRef>
          </c:val>
          <c:extLst>
            <c:ext xmlns:c16="http://schemas.microsoft.com/office/drawing/2014/chart" uri="{C3380CC4-5D6E-409C-BE32-E72D297353CC}">
              <c16:uniqueId val="{00000001-E740-4C15-9829-1309221F5C99}"/>
            </c:ext>
          </c:extLst>
        </c:ser>
        <c:ser>
          <c:idx val="2"/>
          <c:order val="2"/>
          <c:tx>
            <c:strRef>
              <c:f>Plan5!$D$2</c:f>
              <c:strCache>
                <c:ptCount val="1"/>
                <c:pt idx="0">
                  <c:v>Patrimônio na Soma dos Planos</c:v>
                </c:pt>
              </c:strCache>
            </c:strRef>
          </c:tx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740-4C15-9829-1309221F5C99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740-4C15-9829-1309221F5C99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740-4C15-9829-1309221F5C99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740-4C15-9829-1309221F5C99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740-4C15-9829-1309221F5C99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740-4C15-9829-1309221F5C99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740-4C15-9829-1309221F5C99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740-4C15-9829-1309221F5C99}"/>
                </c:ext>
              </c:extLst>
            </c:dLbl>
            <c:dLbl>
              <c:idx val="11"/>
              <c:layout>
                <c:manualLayout>
                  <c:x val="-2.9641897865689995E-3"/>
                  <c:y val="3.28275223879825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740-4C15-9829-1309221F5C99}"/>
                </c:ext>
              </c:extLst>
            </c:dLbl>
            <c:dLbl>
              <c:idx val="12"/>
              <c:layout>
                <c:manualLayout>
                  <c:x val="2.8159802972405494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740-4C15-9829-1309221F5C99}"/>
                </c:ext>
              </c:extLst>
            </c:dLbl>
            <c:dLbl>
              <c:idx val="13"/>
              <c:layout>
                <c:manualLayout>
                  <c:x val="-2.9641897865689995E-3"/>
                  <c:y val="1.91493880596564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740-4C15-9829-1309221F5C9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pt-BR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Plan5!$A$3:$A$17</c:f>
              <c:numCache>
                <c:formatCode>General</c:formatCode>
                <c:ptCount val="1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</c:numCache>
            </c:numRef>
          </c:cat>
          <c:val>
            <c:numRef>
              <c:f>Plan5!$D$3:$D$17</c:f>
              <c:numCache>
                <c:formatCode>_(* #,##0.00_);_(* \(#,##0.00\);_(* "-"??_);_(@_)</c:formatCode>
                <c:ptCount val="15"/>
                <c:pt idx="0">
                  <c:v>158823023.62</c:v>
                </c:pt>
                <c:pt idx="1">
                  <c:v>182997718.10999998</c:v>
                </c:pt>
                <c:pt idx="2">
                  <c:v>234301115.58999997</c:v>
                </c:pt>
                <c:pt idx="3">
                  <c:v>234750028.62</c:v>
                </c:pt>
                <c:pt idx="4">
                  <c:v>254314727.99000001</c:v>
                </c:pt>
                <c:pt idx="5">
                  <c:v>296482976.35000002</c:v>
                </c:pt>
                <c:pt idx="6">
                  <c:v>333191383.66999996</c:v>
                </c:pt>
                <c:pt idx="7">
                  <c:v>374825789.90999997</c:v>
                </c:pt>
                <c:pt idx="8">
                  <c:v>394885791.78999996</c:v>
                </c:pt>
                <c:pt idx="9">
                  <c:v>435083987.14999998</c:v>
                </c:pt>
                <c:pt idx="10">
                  <c:v>437049080.79000002</c:v>
                </c:pt>
                <c:pt idx="11">
                  <c:v>420638778.11000001</c:v>
                </c:pt>
                <c:pt idx="12">
                  <c:v>425261125.83999997</c:v>
                </c:pt>
                <c:pt idx="13">
                  <c:v>476304556.10000002</c:v>
                </c:pt>
                <c:pt idx="14">
                  <c:v>520058296.61000001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740-4C15-9829-1309221F5C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45590672"/>
        <c:axId val="1545589040"/>
      </c:barChart>
      <c:catAx>
        <c:axId val="1545590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pt-BR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45589040"/>
        <c:crosses val="autoZero"/>
        <c:auto val="1"/>
        <c:lblAlgn val="ctr"/>
        <c:lblOffset val="100"/>
        <c:noMultiLvlLbl val="0"/>
      </c:catAx>
      <c:valAx>
        <c:axId val="1545589040"/>
        <c:scaling>
          <c:orientation val="minMax"/>
        </c:scaling>
        <c:delete val="0"/>
        <c:axPos val="l"/>
        <c:majorGridlines/>
        <c:numFmt formatCode="_(* #,##0.00_);_(* \(#,##0.00\);_(* &quot;-&quot;??_);_(@_)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pt-BR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455906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pt-BR"/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pt-BR"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Financeiro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Plan3!$B$1</c:f>
              <c:strCache>
                <c:ptCount val="1"/>
                <c:pt idx="0">
                  <c:v>Finaceiro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0.3660130718954253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EE-48F0-8BEF-D73A69C758A0}"/>
                </c:ext>
              </c:extLst>
            </c:dLbl>
            <c:dLbl>
              <c:idx val="1"/>
              <c:layout>
                <c:manualLayout>
                  <c:x val="0"/>
                  <c:y val="0.3660130718954253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EE-48F0-8BEF-D73A69C758A0}"/>
                </c:ext>
              </c:extLst>
            </c:dLbl>
            <c:dLbl>
              <c:idx val="2"/>
              <c:layout>
                <c:manualLayout>
                  <c:x val="-4.8500321554362034E-17"/>
                  <c:y val="0.3790849673202625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EE-48F0-8BEF-D73A69C758A0}"/>
                </c:ext>
              </c:extLst>
            </c:dLbl>
            <c:dLbl>
              <c:idx val="3"/>
              <c:layout>
                <c:manualLayout>
                  <c:x val="0"/>
                  <c:y val="0.3790849673202625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EE-48F0-8BEF-D73A69C758A0}"/>
                </c:ext>
              </c:extLst>
            </c:dLbl>
            <c:dLbl>
              <c:idx val="4"/>
              <c:layout>
                <c:manualLayout>
                  <c:x val="0"/>
                  <c:y val="0.361655773420479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EE-48F0-8BEF-D73A69C758A0}"/>
                </c:ext>
              </c:extLst>
            </c:dLbl>
            <c:dLbl>
              <c:idx val="5"/>
              <c:layout>
                <c:manualLayout>
                  <c:x val="0"/>
                  <c:y val="0.3137254901960781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EE-48F0-8BEF-D73A69C758A0}"/>
                </c:ext>
              </c:extLst>
            </c:dLbl>
            <c:dLbl>
              <c:idx val="6"/>
              <c:layout>
                <c:manualLayout>
                  <c:x val="2.6455026455025525E-3"/>
                  <c:y val="0.27015250544662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EE-48F0-8BEF-D73A69C758A0}"/>
                </c:ext>
              </c:extLst>
            </c:dLbl>
            <c:dLbl>
              <c:idx val="7"/>
              <c:layout>
                <c:manualLayout>
                  <c:x val="0"/>
                  <c:y val="0.2614379084967317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EE-48F0-8BEF-D73A69C758A0}"/>
                </c:ext>
              </c:extLst>
            </c:dLbl>
            <c:dLbl>
              <c:idx val="8"/>
              <c:layout>
                <c:manualLayout>
                  <c:x val="0"/>
                  <c:y val="0.2657952069716778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EE-48F0-8BEF-D73A69C758A0}"/>
                </c:ext>
              </c:extLst>
            </c:dLbl>
            <c:dLbl>
              <c:idx val="9"/>
              <c:layout>
                <c:manualLayout>
                  <c:x val="2.6455026455026527E-3"/>
                  <c:y val="0.309368191721133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EE-48F0-8BEF-D73A69C758A0}"/>
                </c:ext>
              </c:extLst>
            </c:dLbl>
            <c:dLbl>
              <c:idx val="10"/>
              <c:layout>
                <c:manualLayout>
                  <c:x val="0"/>
                  <c:y val="0.3311546840958614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EE-48F0-8BEF-D73A69C758A0}"/>
                </c:ext>
              </c:extLst>
            </c:dLbl>
            <c:dLbl>
              <c:idx val="11"/>
              <c:layout>
                <c:manualLayout>
                  <c:x val="0"/>
                  <c:y val="0.3485838779956428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EE-48F0-8BEF-D73A69C758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5400000" spcFirstLastPara="0" vertOverflow="ellipsis" vert="horz" wrap="square" lIns="38100" tIns="19050" rIns="38100" bIns="19050" anchor="ctr" anchorCtr="0"/>
              <a:lstStyle/>
              <a:p>
                <a:pPr>
                  <a:defRPr lang="pt-BR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Plan3!$A$2:$A$16</c:f>
              <c:numCache>
                <c:formatCode>General</c:formatCode>
                <c:ptCount val="1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</c:numCache>
            </c:numRef>
          </c:cat>
          <c:val>
            <c:numRef>
              <c:f>Plan3!$B$2:$B$16</c:f>
              <c:numCache>
                <c:formatCode>_(* #,##0.00_);_(* \(#,##0.00\);_(* "-"??_);_(@_)</c:formatCode>
                <c:ptCount val="15"/>
                <c:pt idx="0">
                  <c:v>105770052.68000001</c:v>
                </c:pt>
                <c:pt idx="1">
                  <c:v>118625980.48999999</c:v>
                </c:pt>
                <c:pt idx="2">
                  <c:v>144877376.31999999</c:v>
                </c:pt>
                <c:pt idx="3">
                  <c:v>140352495.91999999</c:v>
                </c:pt>
                <c:pt idx="4">
                  <c:v>146909586.74000001</c:v>
                </c:pt>
                <c:pt idx="5">
                  <c:v>158583662.31</c:v>
                </c:pt>
                <c:pt idx="6">
                  <c:v>165330811.22999999</c:v>
                </c:pt>
                <c:pt idx="7">
                  <c:v>169658138.72</c:v>
                </c:pt>
                <c:pt idx="8">
                  <c:v>163064185.84</c:v>
                </c:pt>
                <c:pt idx="9">
                  <c:v>155371336.25999999</c:v>
                </c:pt>
                <c:pt idx="10">
                  <c:v>130330612.18000001</c:v>
                </c:pt>
                <c:pt idx="11">
                  <c:v>93969226.560000002</c:v>
                </c:pt>
                <c:pt idx="12">
                  <c:v>50193233.780000001</c:v>
                </c:pt>
                <c:pt idx="13">
                  <c:v>16087126.189999999</c:v>
                </c:pt>
                <c:pt idx="14" formatCode="#,##0.00">
                  <c:v>12061918.42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3EE-48F0-8BEF-D73A69C758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45585232"/>
        <c:axId val="1545587408"/>
      </c:barChart>
      <c:catAx>
        <c:axId val="1545585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pt-BR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45587408"/>
        <c:crosses val="autoZero"/>
        <c:auto val="1"/>
        <c:lblAlgn val="ctr"/>
        <c:lblOffset val="100"/>
        <c:noMultiLvlLbl val="0"/>
      </c:catAx>
      <c:valAx>
        <c:axId val="1545587408"/>
        <c:scaling>
          <c:orientation val="minMax"/>
        </c:scaling>
        <c:delete val="0"/>
        <c:axPos val="l"/>
        <c:majorGridlines/>
        <c:title>
          <c:tx>
            <c:rich>
              <a:bodyPr rot="-5400000" spcFirstLastPara="0" vertOverflow="ellipsis" vert="horz" wrap="square" anchor="ctr" anchorCtr="1"/>
              <a:lstStyle/>
              <a:p>
                <a:pPr>
                  <a:defRPr lang="pt-BR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/>
                  <a:t>Em R$ Milhões</a:t>
                </a:r>
              </a:p>
            </c:rich>
          </c:tx>
          <c:overlay val="0"/>
        </c:title>
        <c:numFmt formatCode="_(* #,##0.00_);_(* \(#,##0.00\);_(* &quot;-&quot;??_);_(@_)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pt-BR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455852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pt-BR"/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pt-BR"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Plano Previdenciário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Plan4!$B$2</c:f>
              <c:strCache>
                <c:ptCount val="1"/>
                <c:pt idx="0">
                  <c:v>Previdenciário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4.343105320304022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B61-43DD-B624-5B9A1908B8A0}"/>
                </c:ext>
              </c:extLst>
            </c:dLbl>
            <c:dLbl>
              <c:idx val="5"/>
              <c:layout>
                <c:manualLayout>
                  <c:x val="0"/>
                  <c:y val="0.3300760043431052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61-43DD-B624-5B9A1908B8A0}"/>
                </c:ext>
              </c:extLst>
            </c:dLbl>
            <c:dLbl>
              <c:idx val="6"/>
              <c:layout>
                <c:manualLayout>
                  <c:x val="2.6452943382077225E-3"/>
                  <c:y val="0.3648208469055381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B61-43DD-B624-5B9A1908B8A0}"/>
                </c:ext>
              </c:extLst>
            </c:dLbl>
            <c:dLbl>
              <c:idx val="7"/>
              <c:layout>
                <c:manualLayout>
                  <c:x val="0"/>
                  <c:y val="0.3865363735070583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B61-43DD-B624-5B9A1908B8A0}"/>
                </c:ext>
              </c:extLst>
            </c:dLbl>
            <c:dLbl>
              <c:idx val="8"/>
              <c:layout>
                <c:manualLayout>
                  <c:x val="0"/>
                  <c:y val="0.3821932681867541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B61-43DD-B624-5B9A1908B8A0}"/>
                </c:ext>
              </c:extLst>
            </c:dLbl>
            <c:dLbl>
              <c:idx val="9"/>
              <c:layout>
                <c:manualLayout>
                  <c:x val="0"/>
                  <c:y val="0.2823018458197613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B61-43DD-B624-5B9A1908B8A0}"/>
                </c:ext>
              </c:extLst>
            </c:dLbl>
            <c:dLbl>
              <c:idx val="10"/>
              <c:layout>
                <c:manualLayout>
                  <c:x val="0"/>
                  <c:y val="0.273615635179153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B61-43DD-B624-5B9A1908B8A0}"/>
                </c:ext>
              </c:extLst>
            </c:dLbl>
            <c:dLbl>
              <c:idx val="11"/>
              <c:layout>
                <c:manualLayout>
                  <c:x val="0"/>
                  <c:y val="0.260586319218241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B61-43DD-B624-5B9A1908B8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5400000" spcFirstLastPara="0" vertOverflow="ellipsis" vert="horz" wrap="square" lIns="38100" tIns="19050" rIns="38100" bIns="19050" anchor="ctr" anchorCtr="1"/>
              <a:lstStyle/>
              <a:p>
                <a:pPr>
                  <a:defRPr lang="pt-BR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Plan4!$A$3:$A$17</c:f>
              <c:numCache>
                <c:formatCode>General</c:formatCode>
                <c:ptCount val="1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</c:numCache>
            </c:numRef>
          </c:cat>
          <c:val>
            <c:numRef>
              <c:f>Plan4!$B$3:$B$17</c:f>
              <c:numCache>
                <c:formatCode>_(* #,##0.00_);_(* \(#,##0.00\);_(* "-"??_);_(@_)</c:formatCode>
                <c:ptCount val="15"/>
                <c:pt idx="0">
                  <c:v>53052970.939999998</c:v>
                </c:pt>
                <c:pt idx="1">
                  <c:v>64371737.619999997</c:v>
                </c:pt>
                <c:pt idx="2">
                  <c:v>89423739.269999996</c:v>
                </c:pt>
                <c:pt idx="3">
                  <c:v>94397532.700000003</c:v>
                </c:pt>
                <c:pt idx="4">
                  <c:v>107405141.25</c:v>
                </c:pt>
                <c:pt idx="5">
                  <c:v>137899314.03999999</c:v>
                </c:pt>
                <c:pt idx="6">
                  <c:v>167860572.44</c:v>
                </c:pt>
                <c:pt idx="7">
                  <c:v>205167651.19</c:v>
                </c:pt>
                <c:pt idx="8">
                  <c:v>231821605.94999999</c:v>
                </c:pt>
                <c:pt idx="9">
                  <c:v>279712650.88999999</c:v>
                </c:pt>
                <c:pt idx="10">
                  <c:v>306718468.61000001</c:v>
                </c:pt>
                <c:pt idx="11" formatCode="#,##0.00">
                  <c:v>326669551.55000001</c:v>
                </c:pt>
                <c:pt idx="12">
                  <c:v>375067892.06</c:v>
                </c:pt>
                <c:pt idx="13">
                  <c:v>460217429.91000003</c:v>
                </c:pt>
                <c:pt idx="14" formatCode="#,##0.00">
                  <c:v>507996378.19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B61-43DD-B624-5B9A1908B8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45591216"/>
        <c:axId val="1545590128"/>
      </c:barChart>
      <c:catAx>
        <c:axId val="1545591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pt-BR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45590128"/>
        <c:crosses val="autoZero"/>
        <c:auto val="1"/>
        <c:lblAlgn val="ctr"/>
        <c:lblOffset val="100"/>
        <c:noMultiLvlLbl val="0"/>
      </c:catAx>
      <c:valAx>
        <c:axId val="1545590128"/>
        <c:scaling>
          <c:orientation val="minMax"/>
        </c:scaling>
        <c:delete val="0"/>
        <c:axPos val="l"/>
        <c:majorGridlines/>
        <c:numFmt formatCode="_(* #,##0.00_);_(* \(#,##0.00\);_(* &quot;-&quot;??_);_(@_)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pt-BR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455912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pt-BR"/>
      </a:pPr>
      <a:endParaRPr lang="pt-BR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4302221" cy="34019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3158" tIns="46580" rIns="93158" bIns="46580" numCol="1" anchor="t" anchorCtr="0" compatLnSpc="1"/>
          <a:lstStyle>
            <a:lvl1pPr defTabSz="931994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2724" y="0"/>
            <a:ext cx="4302221" cy="34019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3158" tIns="46580" rIns="93158" bIns="46580" numCol="1" anchor="t" anchorCtr="0" compatLnSpc="1"/>
          <a:lstStyle>
            <a:lvl1pPr algn="r" defTabSz="931994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6455945"/>
            <a:ext cx="4302221" cy="34019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3158" tIns="46580" rIns="93158" bIns="46580" numCol="1" anchor="b" anchorCtr="0" compatLnSpc="1"/>
          <a:lstStyle>
            <a:lvl1pPr defTabSz="931994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2724" y="6455945"/>
            <a:ext cx="4302221" cy="34019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3158" tIns="46580" rIns="93158" bIns="46580" numCol="1" anchor="b" anchorCtr="0" compatLnSpc="1"/>
          <a:lstStyle/>
          <a:p>
            <a:pPr algn="r" defTabSz="931994" eaLnBrk="1" hangingPunct="1"/>
            <a:fld id="{9A0DB2DC-4C9A-4742-B13C-FB6460FD3503}" type="slidenum">
              <a:rPr lang="pt-BR" altLang="zh-CN" sz="1200" dirty="0">
                <a:ea typeface="SimSun" panose="02010600030101010101" pitchFamily="2" charset="-122"/>
              </a:rPr>
              <a:pPr algn="r" defTabSz="931994" eaLnBrk="1" hangingPunct="1"/>
              <a:t>‹nº›</a:t>
            </a:fld>
            <a:endParaRPr lang="pt-BR" altLang="zh-CN" sz="1200" dirty="0"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735826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2221" cy="340193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defTabSz="914217"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622724" y="0"/>
            <a:ext cx="4302221" cy="340193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defTabSz="914217">
              <a:defRPr/>
            </a:pPr>
            <a:fld id="{FD2CB36F-A21E-4189-8508-F436AECF66B8}" type="datetimeFigureOut">
              <a:rPr lang="pt-BR" smtClean="0"/>
              <a:pPr defTabSz="914217">
                <a:defRPr/>
              </a:pPr>
              <a:t>14/04/2025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2" tIns="45711" rIns="91422" bIns="45711" rtlCol="0" anchor="ctr"/>
          <a:lstStyle/>
          <a:p>
            <a:pPr marL="0" marR="0" lvl="0" indent="0" algn="l" defTabSz="914217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993342" y="3229512"/>
            <a:ext cx="7939955" cy="3058646"/>
          </a:xfrm>
          <a:prstGeom prst="rect">
            <a:avLst/>
          </a:prstGeom>
        </p:spPr>
        <p:txBody>
          <a:bodyPr vert="horz" lIns="91422" tIns="45711" rIns="91422" bIns="45711" rtlCol="0">
            <a:normAutofit/>
          </a:bodyPr>
          <a:lstStyle/>
          <a:p>
            <a:pPr marL="0" marR="0" lvl="0" indent="0" algn="l" defTabSz="914217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Clique para editar os estilos do texto mestre</a:t>
            </a:r>
          </a:p>
          <a:p>
            <a:pPr marL="457109" marR="0" lvl="1" indent="0" algn="l" defTabSz="914217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Segundo nível</a:t>
            </a:r>
          </a:p>
          <a:p>
            <a:pPr marL="914217" marR="0" lvl="2" indent="0" algn="l" defTabSz="914217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Terceiro nível</a:t>
            </a:r>
          </a:p>
          <a:p>
            <a:pPr marL="1371326" marR="0" lvl="3" indent="0" algn="l" defTabSz="914217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Quarto nível</a:t>
            </a:r>
          </a:p>
          <a:p>
            <a:pPr marL="1828434" marR="0" lvl="4" indent="0" algn="l" defTabSz="914217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2" y="6455945"/>
            <a:ext cx="4302221" cy="340193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defTabSz="914217"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5622724" y="6455945"/>
            <a:ext cx="4302221" cy="340193"/>
          </a:xfrm>
          <a:prstGeom prst="rect">
            <a:avLst/>
          </a:prstGeom>
        </p:spPr>
        <p:txBody>
          <a:bodyPr vert="horz" wrap="square" lIns="91422" tIns="45711" rIns="91422" bIns="45711" numCol="1" anchor="b" anchorCtr="0" compatLnSpc="1"/>
          <a:lstStyle/>
          <a:p>
            <a:pPr lvl="0" algn="r" eaLnBrk="1" hangingPunct="1">
              <a:buNone/>
            </a:pPr>
            <a:fld id="{9A0DB2DC-4C9A-4742-B13C-FB6460FD3503}" type="slidenum">
              <a:rPr lang="pt-BR" altLang="zh-CN" sz="1200" dirty="0">
                <a:ea typeface="SimSun" panose="02010600030101010101" pitchFamily="2" charset="-122"/>
              </a:rPr>
              <a:pPr lvl="0" algn="r" eaLnBrk="1" hangingPunct="1">
                <a:buNone/>
              </a:pPr>
              <a:t>‹nº›</a:t>
            </a:fld>
            <a:endParaRPr lang="pt-BR" altLang="zh-CN" sz="1200" dirty="0"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7700757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18038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5363" name="Rectangle 3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22" tIns="45711" rIns="91422" bIns="45711" anchor="t"/>
          <a:lstStyle/>
          <a:p>
            <a:pPr lvl="0"/>
            <a:endParaRPr lang="pt-BR" altLang="zh-CN" dirty="0"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774107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2E677-6AF1-88D6-2BA5-1C7799B78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35BCEB2A-CCC1-8BFA-DEC3-0C5F960A473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AD47D406-027C-E034-1225-34CA8195815F}"/>
              </a:ext>
            </a:extLst>
          </p:cNvPr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22" tIns="45711" rIns="91422" bIns="45711" anchor="t"/>
          <a:lstStyle/>
          <a:p>
            <a:pPr lvl="0"/>
            <a:endParaRPr lang="pt-BR" altLang="zh-CN" dirty="0"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65468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8D8D5-B1AF-9C4C-BCB0-7312B98CD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17E5DE9F-469A-E7CD-5308-ECE67A5A634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AA7F2BBC-5AF0-82ED-1A3E-100F1BC425BE}"/>
              </a:ext>
            </a:extLst>
          </p:cNvPr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22" tIns="45711" rIns="91422" bIns="45711" anchor="t"/>
          <a:lstStyle/>
          <a:p>
            <a:pPr lvl="0"/>
            <a:endParaRPr lang="pt-BR" altLang="zh-CN" dirty="0"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84090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058DE-AFAC-17B2-7DC9-1FB988B33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9CC5E4A2-7152-406F-5614-1E1F1E925AF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6B23CD35-4393-C09E-789E-65A2B3BFCC2F}"/>
              </a:ext>
            </a:extLst>
          </p:cNvPr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22" tIns="45711" rIns="91422" bIns="45711" anchor="t"/>
          <a:lstStyle/>
          <a:p>
            <a:pPr lvl="0"/>
            <a:endParaRPr lang="pt-BR" altLang="zh-CN" dirty="0"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818489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EDC44-31F3-8BE2-0F83-0AF705FCD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38C3BC1F-3781-C758-E9CA-74954F61510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53D16B44-25FC-6DF5-EF8D-EC2143925681}"/>
              </a:ext>
            </a:extLst>
          </p:cNvPr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22" tIns="45711" rIns="91422" bIns="45711" anchor="t"/>
          <a:lstStyle/>
          <a:p>
            <a:pPr lvl="0"/>
            <a:endParaRPr lang="pt-BR" altLang="zh-CN" dirty="0"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206082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BA009-E521-CDA1-ABEC-5585DA03D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E5BCFD4B-9CD6-3374-4472-DD532BBD8B4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4D3775CB-2396-6FD0-9C1B-96CD832F6097}"/>
              </a:ext>
            </a:extLst>
          </p:cNvPr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22" tIns="45711" rIns="91422" bIns="45711" anchor="t"/>
          <a:lstStyle/>
          <a:p>
            <a:pPr lvl="0"/>
            <a:endParaRPr lang="pt-BR" altLang="zh-CN" dirty="0"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789858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001640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EEE1D-3649-E8C8-4CE5-90C30C873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ço Reservado para Imagem de Slide 1">
            <a:extLst>
              <a:ext uri="{FF2B5EF4-FFF2-40B4-BE49-F238E27FC236}">
                <a16:creationId xmlns:a16="http://schemas.microsoft.com/office/drawing/2014/main" id="{D1D98EC4-FA76-A526-606C-D289720727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8675" name="Espaço Reservado para Anotações 2">
            <a:extLst>
              <a:ext uri="{FF2B5EF4-FFF2-40B4-BE49-F238E27FC236}">
                <a16:creationId xmlns:a16="http://schemas.microsoft.com/office/drawing/2014/main" id="{593E1DCE-DE67-0833-E144-EEE7135DB849}"/>
              </a:ext>
            </a:extLst>
          </p:cNvPr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22" tIns="45711" rIns="91422" bIns="45711" anchor="t"/>
          <a:lstStyle/>
          <a:p>
            <a:pPr lvl="0"/>
            <a:endParaRPr lang="pt-BR" altLang="zh-CN" dirty="0">
              <a:ea typeface="SimSun" panose="02010600030101010101" pitchFamily="2" charset="-122"/>
            </a:endParaRPr>
          </a:p>
        </p:txBody>
      </p:sp>
      <p:sp>
        <p:nvSpPr>
          <p:cNvPr id="28676" name="Espaço Reservado para Número de Slide 3">
            <a:extLst>
              <a:ext uri="{FF2B5EF4-FFF2-40B4-BE49-F238E27FC236}">
                <a16:creationId xmlns:a16="http://schemas.microsoft.com/office/drawing/2014/main" id="{5CFE4E4A-122F-6B72-694A-6ED9FF17E54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5622724" y="6455945"/>
            <a:ext cx="4302221" cy="340193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pt-BR" altLang="zh-CN" sz="1200" dirty="0">
                <a:ea typeface="SimSun" panose="02010600030101010101" pitchFamily="2" charset="-122"/>
              </a:rPr>
              <a:pPr lvl="0" algn="r" eaLnBrk="1" hangingPunct="1"/>
              <a:t>18</a:t>
            </a:fld>
            <a:endParaRPr lang="pt-BR" altLang="zh-CN" sz="1200" dirty="0"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45563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059064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7F552-09F4-9A68-877B-6EA9739D3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8E640D0-71CF-D6A3-4545-E68B1DC352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ED70135-BC40-F1B0-C433-DB03C57B0B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638071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458874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3555" name="Espaço Reservado para Anotações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22" tIns="45711" rIns="91422" bIns="45711" anchor="t"/>
          <a:lstStyle/>
          <a:p>
            <a:pPr lvl="0" eaLnBrk="1" hangingPunct="1">
              <a:spcBef>
                <a:spcPct val="0"/>
              </a:spcBef>
            </a:pPr>
            <a:endParaRPr lang="pt-BR" altLang="zh-CN" dirty="0">
              <a:ea typeface="SimSun" panose="02010600030101010101" pitchFamily="2" charset="-122"/>
            </a:endParaRPr>
          </a:p>
        </p:txBody>
      </p:sp>
      <p:sp>
        <p:nvSpPr>
          <p:cNvPr id="23556" name="Espaço Reservado para Número de Slide 3"/>
          <p:cNvSpPr txBox="1">
            <a:spLocks noGrp="1"/>
          </p:cNvSpPr>
          <p:nvPr>
            <p:ph type="sldNum" sz="quarter"/>
          </p:nvPr>
        </p:nvSpPr>
        <p:spPr>
          <a:xfrm>
            <a:off x="5622724" y="6455945"/>
            <a:ext cx="4302221" cy="340193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pt-BR" altLang="zh-CN" sz="1200" dirty="0">
                <a:ea typeface="SimSun" panose="02010600030101010101" pitchFamily="2" charset="-122"/>
              </a:rPr>
              <a:pPr lvl="0" algn="r" eaLnBrk="1" hangingPunct="1"/>
              <a:t>28</a:t>
            </a:fld>
            <a:endParaRPr lang="pt-BR" altLang="zh-CN" sz="1200" dirty="0"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336481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B4A6F-E65B-C795-DA34-A769D83EA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ço Reservado para Imagem de Slide 1">
            <a:extLst>
              <a:ext uri="{FF2B5EF4-FFF2-40B4-BE49-F238E27FC236}">
                <a16:creationId xmlns:a16="http://schemas.microsoft.com/office/drawing/2014/main" id="{841961F3-AE13-F92D-A42F-F91ADAEC90F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8675" name="Espaço Reservado para Anotações 2">
            <a:extLst>
              <a:ext uri="{FF2B5EF4-FFF2-40B4-BE49-F238E27FC236}">
                <a16:creationId xmlns:a16="http://schemas.microsoft.com/office/drawing/2014/main" id="{E0F7E0A9-8EBD-5061-C225-405560ADF5A4}"/>
              </a:ext>
            </a:extLst>
          </p:cNvPr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22" tIns="45711" rIns="91422" bIns="45711" anchor="t"/>
          <a:lstStyle/>
          <a:p>
            <a:pPr lvl="0"/>
            <a:endParaRPr lang="pt-BR" altLang="zh-CN" dirty="0">
              <a:ea typeface="SimSun" panose="02010600030101010101" pitchFamily="2" charset="-122"/>
            </a:endParaRPr>
          </a:p>
        </p:txBody>
      </p:sp>
      <p:sp>
        <p:nvSpPr>
          <p:cNvPr id="28676" name="Espaço Reservado para Número de Slide 3">
            <a:extLst>
              <a:ext uri="{FF2B5EF4-FFF2-40B4-BE49-F238E27FC236}">
                <a16:creationId xmlns:a16="http://schemas.microsoft.com/office/drawing/2014/main" id="{5C922265-1872-CD82-F228-54386F5121FF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5622724" y="6455945"/>
            <a:ext cx="4302221" cy="340193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pt-BR" altLang="zh-CN" sz="1200" dirty="0">
                <a:ea typeface="SimSun" panose="02010600030101010101" pitchFamily="2" charset="-122"/>
              </a:rPr>
              <a:pPr lvl="0" algn="r" eaLnBrk="1" hangingPunct="1"/>
              <a:t>30</a:t>
            </a:fld>
            <a:endParaRPr lang="pt-BR" altLang="zh-CN" sz="1200" dirty="0"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191016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8675" name="Espaço Reservado para Anotações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22" tIns="45711" rIns="91422" bIns="45711" anchor="t"/>
          <a:lstStyle/>
          <a:p>
            <a:pPr lvl="0"/>
            <a:endParaRPr lang="pt-BR" altLang="zh-CN" dirty="0">
              <a:ea typeface="SimSun" panose="02010600030101010101" pitchFamily="2" charset="-122"/>
            </a:endParaRPr>
          </a:p>
        </p:txBody>
      </p:sp>
      <p:sp>
        <p:nvSpPr>
          <p:cNvPr id="28676" name="Espaço Reservado para Número de Slide 3"/>
          <p:cNvSpPr txBox="1">
            <a:spLocks noGrp="1"/>
          </p:cNvSpPr>
          <p:nvPr>
            <p:ph type="sldNum" sz="quarter"/>
          </p:nvPr>
        </p:nvSpPr>
        <p:spPr>
          <a:xfrm>
            <a:off x="5622724" y="6455945"/>
            <a:ext cx="4302221" cy="340193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pt-BR" altLang="zh-CN" sz="1200" dirty="0">
                <a:ea typeface="SimSun" panose="02010600030101010101" pitchFamily="2" charset="-122"/>
              </a:rPr>
              <a:pPr lvl="0" algn="r" eaLnBrk="1" hangingPunct="1"/>
              <a:t>31</a:t>
            </a:fld>
            <a:endParaRPr lang="pt-BR" altLang="zh-CN" sz="1200" dirty="0"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71564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2C158-1329-A01B-0027-5F4312920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00BD075-F0B8-110D-A5B2-4F93AF4B5B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8D87A4E-370F-84AD-81AC-667C8DCFD1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0531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E7C03-0C8D-3124-3AD9-A26E698E7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67B43E8-7ACE-476E-980D-0231909653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C677D9C-8633-45FF-E185-F8E72DD127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515716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6083" name="Espaço Reservado para Anotações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22" tIns="45711" rIns="91422" bIns="45711" anchor="t"/>
          <a:lstStyle/>
          <a:p>
            <a:pPr lvl="0"/>
            <a:endParaRPr lang="pt-BR" altLang="zh-CN" dirty="0">
              <a:ea typeface="SimSun" panose="02010600030101010101" pitchFamily="2" charset="-122"/>
            </a:endParaRPr>
          </a:p>
        </p:txBody>
      </p:sp>
      <p:sp>
        <p:nvSpPr>
          <p:cNvPr id="46084" name="Espaço Reservado para Número de Slide 3"/>
          <p:cNvSpPr txBox="1">
            <a:spLocks noGrp="1"/>
          </p:cNvSpPr>
          <p:nvPr>
            <p:ph type="sldNum" sz="quarter"/>
          </p:nvPr>
        </p:nvSpPr>
        <p:spPr>
          <a:xfrm>
            <a:off x="5622724" y="6455945"/>
            <a:ext cx="4302221" cy="340193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pt-BR" altLang="zh-CN" sz="1200" dirty="0">
                <a:ea typeface="SimSun" panose="02010600030101010101" pitchFamily="2" charset="-122"/>
              </a:rPr>
              <a:pPr lvl="0" algn="r" eaLnBrk="1" hangingPunct="1"/>
              <a:t>41</a:t>
            </a:fld>
            <a:endParaRPr lang="pt-BR" altLang="zh-CN" sz="1200" dirty="0"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518446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8131" name="Espaço Reservado para Anotações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22" tIns="45711" rIns="91422" bIns="45711" anchor="t"/>
          <a:lstStyle/>
          <a:p>
            <a:pPr lvl="0"/>
            <a:endParaRPr lang="pt-BR" altLang="zh-CN" dirty="0">
              <a:ea typeface="SimSun" panose="02010600030101010101" pitchFamily="2" charset="-122"/>
            </a:endParaRPr>
          </a:p>
        </p:txBody>
      </p:sp>
      <p:sp>
        <p:nvSpPr>
          <p:cNvPr id="48132" name="Espaço Reservado para Número de Slide 3"/>
          <p:cNvSpPr txBox="1">
            <a:spLocks noGrp="1"/>
          </p:cNvSpPr>
          <p:nvPr>
            <p:ph type="sldNum" sz="quarter"/>
          </p:nvPr>
        </p:nvSpPr>
        <p:spPr>
          <a:xfrm>
            <a:off x="5622724" y="6455945"/>
            <a:ext cx="4302221" cy="340193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pt-BR" altLang="zh-CN" sz="1200" dirty="0">
                <a:ea typeface="SimSun" panose="02010600030101010101" pitchFamily="2" charset="-122"/>
              </a:rPr>
              <a:pPr lvl="0" algn="r" eaLnBrk="1" hangingPunct="1"/>
              <a:t>42</a:t>
            </a:fld>
            <a:endParaRPr lang="pt-BR" altLang="zh-CN" sz="1200" dirty="0"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41390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noProof="1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pt-BR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noProof="1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pt-BR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noProof="1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pt-BR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noProof="1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pt-BR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noProof="1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noProof="1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pt-BR" altLang="zh-CN" dirty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pt-BR" altLang="zh-CN" dirty="0"/>
              <a:t>Clique para editar os estilos do texto mestre</a:t>
            </a:r>
          </a:p>
          <a:p>
            <a:pPr lvl="1"/>
            <a:r>
              <a:rPr lang="pt-BR" altLang="zh-CN" dirty="0"/>
              <a:t>Segundo nível</a:t>
            </a:r>
          </a:p>
          <a:p>
            <a:pPr lvl="2"/>
            <a:r>
              <a:rPr lang="pt-BR" altLang="zh-CN" dirty="0"/>
              <a:t>Terceiro nível</a:t>
            </a:r>
          </a:p>
          <a:p>
            <a:pPr lvl="3"/>
            <a:r>
              <a:rPr lang="pt-BR" altLang="zh-CN" dirty="0"/>
              <a:t>Quarto nível</a:t>
            </a:r>
          </a:p>
          <a:p>
            <a:pPr lvl="4"/>
            <a:r>
              <a:rPr lang="pt-BR" altLang="zh-CN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ea typeface="SimSun" panose="02010600030101010101" pitchFamily="2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pt-BR" altLang="zh-CN" dirty="0"/>
              <a:t>Clique para editar o estilo do título mestre</a:t>
            </a:r>
          </a:p>
        </p:txBody>
      </p:sp>
      <p:sp>
        <p:nvSpPr>
          <p:cNvPr id="2051" name="Espaço Reservado para Texto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pt-BR" altLang="zh-CN" dirty="0"/>
              <a:t>Clique para editar os estilos do texto mestre</a:t>
            </a:r>
          </a:p>
          <a:p>
            <a:pPr lvl="1"/>
            <a:r>
              <a:rPr lang="pt-BR" altLang="zh-CN" dirty="0"/>
              <a:t>Segundo nível</a:t>
            </a:r>
          </a:p>
          <a:p>
            <a:pPr lvl="2"/>
            <a:r>
              <a:rPr lang="pt-BR" altLang="zh-CN" dirty="0"/>
              <a:t>Terceiro nível</a:t>
            </a:r>
          </a:p>
          <a:p>
            <a:pPr lvl="3"/>
            <a:r>
              <a:rPr lang="pt-BR" altLang="zh-CN" dirty="0"/>
              <a:t>Quarto nível</a:t>
            </a:r>
          </a:p>
          <a:p>
            <a:pPr lvl="4"/>
            <a:r>
              <a:rPr lang="pt-BR" altLang="zh-CN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ea typeface="SimSun" panose="02010600030101010101" pitchFamily="2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pt-BR" altLang="zh-CN" dirty="0"/>
              <a:t>Clique para editar o estilo do título mestre</a:t>
            </a:r>
          </a:p>
        </p:txBody>
      </p:sp>
      <p:sp>
        <p:nvSpPr>
          <p:cNvPr id="3075" name="Espaço Reservado para Texto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pt-BR" altLang="zh-CN" dirty="0"/>
              <a:t>Clique para editar os estilos do texto mestre</a:t>
            </a:r>
          </a:p>
          <a:p>
            <a:pPr lvl="1"/>
            <a:r>
              <a:rPr lang="pt-BR" altLang="zh-CN" dirty="0"/>
              <a:t>Segundo nível</a:t>
            </a:r>
          </a:p>
          <a:p>
            <a:pPr lvl="2"/>
            <a:r>
              <a:rPr lang="pt-BR" altLang="zh-CN" dirty="0"/>
              <a:t>Terceiro nível</a:t>
            </a:r>
          </a:p>
          <a:p>
            <a:pPr lvl="3"/>
            <a:r>
              <a:rPr lang="pt-BR" altLang="zh-CN" dirty="0"/>
              <a:t>Quarto nível</a:t>
            </a:r>
          </a:p>
          <a:p>
            <a:pPr lvl="4"/>
            <a:r>
              <a:rPr lang="pt-BR" altLang="zh-CN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ea typeface="SimSun" panose="02010600030101010101" pitchFamily="2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pt-BR" altLang="zh-CN" dirty="0"/>
              <a:t>Clique para editar o estilo do título mestre</a:t>
            </a:r>
          </a:p>
        </p:txBody>
      </p:sp>
      <p:sp>
        <p:nvSpPr>
          <p:cNvPr id="4099" name="Espaço Reservado para Texto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pt-BR" altLang="zh-CN" dirty="0"/>
              <a:t>Clique para editar os estilos do texto mestre</a:t>
            </a:r>
          </a:p>
          <a:p>
            <a:pPr lvl="1"/>
            <a:r>
              <a:rPr lang="pt-BR" altLang="zh-CN" dirty="0"/>
              <a:t>Segundo nível</a:t>
            </a:r>
          </a:p>
          <a:p>
            <a:pPr lvl="2"/>
            <a:r>
              <a:rPr lang="pt-BR" altLang="zh-CN" dirty="0"/>
              <a:t>Terceiro nível</a:t>
            </a:r>
          </a:p>
          <a:p>
            <a:pPr lvl="3"/>
            <a:r>
              <a:rPr lang="pt-BR" altLang="zh-CN" dirty="0"/>
              <a:t>Quarto nível</a:t>
            </a:r>
          </a:p>
          <a:p>
            <a:pPr lvl="4"/>
            <a:r>
              <a:rPr lang="pt-BR" altLang="zh-CN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ea typeface="SimSun" panose="02010600030101010101" pitchFamily="2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pt-BR" altLang="zh-CN" dirty="0">
                <a:latin typeface="Arial" panose="020B0604020202020204" pitchFamily="34" charset="0"/>
              </a:rPr>
              <a:pPr lvl="0" eaLnBrk="1" hangingPunct="1">
                <a:buNone/>
              </a:pPr>
              <a:t>‹nº›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Relationship Id="rId5" Type="http://schemas.openxmlformats.org/officeDocument/2006/relationships/hyperlink" Target="http://www.colomboprevid&#234;ncia.com.br/" TargetMode="External"/><Relationship Id="rId4" Type="http://schemas.openxmlformats.org/officeDocument/2006/relationships/hyperlink" Target="mailto:contato@colomboprevidencia.com.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4"/>
          <p:cNvSpPr>
            <a:spLocks noChangeArrowheads="1"/>
          </p:cNvSpPr>
          <p:nvPr/>
        </p:nvSpPr>
        <p:spPr bwMode="auto">
          <a:xfrm>
            <a:off x="1465884" y="4461892"/>
            <a:ext cx="6132513" cy="4365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</a:p>
        </p:txBody>
      </p:sp>
      <p:pic>
        <p:nvPicPr>
          <p:cNvPr id="9219" name="Imagem 5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211088"/>
            <a:ext cx="4464496" cy="201622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Subtítulo 4">
            <a:extLst>
              <a:ext uri="{FF2B5EF4-FFF2-40B4-BE49-F238E27FC236}">
                <a16:creationId xmlns:a16="http://schemas.microsoft.com/office/drawing/2014/main" id="{2492405D-3759-097C-4F9E-05FACE19FE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528" y="3284984"/>
            <a:ext cx="8568952" cy="2232248"/>
          </a:xfrm>
        </p:spPr>
        <p:txBody>
          <a:bodyPr/>
          <a:lstStyle/>
          <a:p>
            <a:r>
              <a:rPr lang="pt-BR" sz="3600" b="1" dirty="0">
                <a:latin typeface="Baskerville Old Face" panose="02020602080505020303" pitchFamily="18" charset="0"/>
              </a:rPr>
              <a:t>1º Audiência Pública 2025</a:t>
            </a:r>
          </a:p>
          <a:p>
            <a:r>
              <a:rPr lang="pt-BR" sz="3600" b="1" dirty="0">
                <a:latin typeface="Baskerville Old Face" panose="02020602080505020303" pitchFamily="18" charset="0"/>
              </a:rPr>
              <a:t>Relativo ao Relatório de Governança Jan a Dez 2024</a:t>
            </a:r>
          </a:p>
          <a:p>
            <a:pPr algn="just"/>
            <a:r>
              <a:rPr lang="pt-BR" sz="2000" b="1" dirty="0">
                <a:latin typeface="Baskerville Old Face" panose="02020602080505020303" pitchFamily="18" charset="0"/>
              </a:rPr>
              <a:t>Disponível em: https://www.colomboprevidencia.com.br/governanca-corporativa/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A79D4CD5-D2DB-229E-51C9-8CE651FDB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1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ítulo 1"/>
          <p:cNvSpPr>
            <a:spLocks noGrp="1" noChangeArrowheads="1"/>
          </p:cNvSpPr>
          <p:nvPr>
            <p:ph type="ctrTitle"/>
          </p:nvPr>
        </p:nvSpPr>
        <p:spPr>
          <a:xfrm>
            <a:off x="755650" y="44450"/>
            <a:ext cx="7772400" cy="17907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Tríade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 da 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ea typeface="+mn-ea"/>
                <a:cs typeface="+mn-cs"/>
              </a:rPr>
              <a:t>Previdência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ea typeface="+mn-ea"/>
                <a:cs typeface="+mn-cs"/>
              </a:rPr>
              <a:t> Social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11267" name="Subtítulo 2"/>
          <p:cNvSpPr>
            <a:spLocks noGrp="1"/>
          </p:cNvSpPr>
          <p:nvPr>
            <p:ph type="subTitle" idx="1"/>
          </p:nvPr>
        </p:nvSpPr>
        <p:spPr>
          <a:xfrm>
            <a:off x="685800" y="1773238"/>
            <a:ext cx="8101013" cy="4457700"/>
          </a:xfrm>
        </p:spPr>
        <p:txBody>
          <a:bodyPr vert="horz" wrap="square" lIns="91440" tIns="45720" rIns="91440" bIns="45720" numCol="1" rtlCol="0" anchor="t" anchorCtr="0" compatLnSpc="1">
            <a:normAutofit fontScale="95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defRPr/>
            </a:pP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55718B1F-A528-3919-53A8-FC7531215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2</a:t>
            </a:fld>
            <a:endParaRPr lang="pt-BR" altLang="zh-CN" dirty="0">
              <a:latin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2D46E3C-2E0E-C086-DDAF-86A328634F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176" y="1340768"/>
            <a:ext cx="7709647" cy="44576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5427C-F72D-6DE5-1236-538BF09AF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ítulo 1">
            <a:extLst>
              <a:ext uri="{FF2B5EF4-FFF2-40B4-BE49-F238E27FC236}">
                <a16:creationId xmlns:a16="http://schemas.microsoft.com/office/drawing/2014/main" id="{E4204DE3-AEAF-D792-EDA2-BF546E6B396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44450"/>
            <a:ext cx="7772400" cy="17907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REGIME PRÓPRIO PREVIDÊNCIA SOCIAL - RPPS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11267" name="Subtítulo 2">
            <a:extLst>
              <a:ext uri="{FF2B5EF4-FFF2-40B4-BE49-F238E27FC236}">
                <a16:creationId xmlns:a16="http://schemas.microsoft.com/office/drawing/2014/main" id="{00DEC708-2D23-412D-691A-0142BFF8B8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1773238"/>
            <a:ext cx="8101013" cy="4457700"/>
          </a:xfrm>
        </p:spPr>
        <p:txBody>
          <a:bodyPr vert="horz" wrap="square" lIns="91440" tIns="45720" rIns="91440" bIns="45720" numCol="1" rtlCol="0" anchor="t" anchorCtr="0" compatLnSpc="1">
            <a:normAutofit fontScale="95000"/>
          </a:bodyPr>
          <a:lstStyle/>
          <a:p>
            <a:pPr marL="342900" marR="0" lvl="0" indent="-342900" algn="just" defTabSz="914400" rtl="0" eaLnBrk="0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defRPr/>
            </a:pPr>
            <a:r>
              <a:rPr kumimoji="0" lang="pt-BR" sz="2400" b="0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 A CF/88, FOI PERMITIDO AOS MUNICÍPIOS INSTITUÍREM SEUS REGIMES PREVIDENCIÁRIOS.</a:t>
            </a:r>
          </a:p>
          <a:p>
            <a:pPr marL="0" marR="0" lvl="0" indent="0" algn="just" defTabSz="914400" rtl="0" eaLnBrk="0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t-BR" sz="2400" b="0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just" defTabSz="914400" rtl="0" eaLnBrk="0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defRPr/>
            </a:pPr>
            <a:r>
              <a:rPr kumimoji="0" lang="pt-BR" sz="2400" b="0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Prefeitura de COLOMBO CRIOU EM JUNHO DE 1993 SEU REGIME PRÓPRIO (</a:t>
            </a:r>
            <a:r>
              <a:rPr kumimoji="0" lang="pt-BR" sz="2400" b="1" i="1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FAPEN </a:t>
            </a:r>
            <a:r>
              <a:rPr kumimoji="0" lang="pt-BR" sz="2400" b="0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– </a:t>
            </a:r>
            <a:r>
              <a:rPr kumimoji="0" lang="pt-BR" sz="2400" b="1" i="1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FUNDO DE APOSENTADORIA E PENSÃO DO MUNICÍPIO DE COLOMBO</a:t>
            </a:r>
            <a:r>
              <a:rPr kumimoji="0" lang="pt-BR" sz="2400" b="0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), VINCULADO E ADMINISTRADO PELA PRÓPRIA CONTABILIDADE DA PREFEITURA</a:t>
            </a:r>
            <a:r>
              <a:rPr kumimoji="0" lang="pt-BR" sz="2000" b="0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;  </a:t>
            </a:r>
            <a:endParaRPr kumimoji="0" lang="pt-BR" sz="3200" b="0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defRPr/>
            </a:pP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C77F2E98-3EF9-AB81-F8BF-95653F72D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3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720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ítulo 1"/>
          <p:cNvSpPr>
            <a:spLocks noGrp="1" noChangeArrowheads="1"/>
          </p:cNvSpPr>
          <p:nvPr>
            <p:ph type="ctrTitle"/>
          </p:nvPr>
        </p:nvSpPr>
        <p:spPr>
          <a:xfrm>
            <a:off x="755650" y="44450"/>
            <a:ext cx="7772400" cy="17907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REGIME PRÓPRIO PREVIDÊNCIA SOCIAL - RPPS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11267" name="Subtítulo 2"/>
          <p:cNvSpPr>
            <a:spLocks noGrp="1"/>
          </p:cNvSpPr>
          <p:nvPr>
            <p:ph type="subTitle" idx="1"/>
          </p:nvPr>
        </p:nvSpPr>
        <p:spPr>
          <a:xfrm>
            <a:off x="685800" y="1773238"/>
            <a:ext cx="8101013" cy="44577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defRPr/>
            </a:pPr>
            <a:r>
              <a:rPr kumimoji="0" lang="pt-BR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CARACTERÍSTICAS: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SERVIDOR PÚBLICO OCUPANTE DE CARGO EFETIVO (CONCURSADO);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CARÁTER CONTRIBUTIVO SOLIDÁRIO;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defRPr/>
            </a:pP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9DB10B66-0706-5DE7-A035-BE5EC7F04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4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ítulo 1"/>
          <p:cNvSpPr>
            <a:spLocks noGrp="1" noChangeArrowheads="1"/>
          </p:cNvSpPr>
          <p:nvPr>
            <p:ph type="ctrTitle"/>
          </p:nvPr>
        </p:nvSpPr>
        <p:spPr>
          <a:xfrm>
            <a:off x="539750" y="476250"/>
            <a:ext cx="7772400" cy="1014413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REGIME PRÓPRIO PREVIDÊNCIA SOCIAL - RPPS</a:t>
            </a:r>
            <a:br>
              <a:rPr kumimoji="0" lang="pt-BR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</a:br>
            <a:endParaRPr kumimoji="0" lang="pt-BR" altLang="zh-CN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  <p:sp>
        <p:nvSpPr>
          <p:cNvPr id="12291" name="Subtítulo 2"/>
          <p:cNvSpPr>
            <a:spLocks noGrp="1"/>
          </p:cNvSpPr>
          <p:nvPr>
            <p:ph type="subTitle" idx="1"/>
          </p:nvPr>
        </p:nvSpPr>
        <p:spPr>
          <a:xfrm>
            <a:off x="179512" y="1490663"/>
            <a:ext cx="8572500" cy="4674641"/>
          </a:xfrm>
          <a:ln>
            <a:solidFill>
              <a:schemeClr val="bg1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t"/>
          <a:lstStyle/>
          <a:p>
            <a:pPr marL="342900" indent="-342900" algn="just" eaLnBrk="1" hangingPunct="1">
              <a:lnSpc>
                <a:spcPct val="150000"/>
              </a:lnSpc>
              <a:buClrTx/>
              <a:buSzTx/>
              <a:buFontTx/>
              <a:buChar char="•"/>
            </a:pPr>
            <a:r>
              <a:rPr lang="pt-BR" altLang="zh-CN" sz="2000" kern="120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EM 2006, HOUVE A REESTRUTURAÇAO DO REGIME SENDO CRIADA A </a:t>
            </a:r>
            <a:r>
              <a:rPr lang="pt-BR" altLang="zh-CN" sz="2000" b="1" i="1" kern="120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AUTARQUIA - COLOMBO PREVIDÊNCIA</a:t>
            </a:r>
            <a:r>
              <a:rPr lang="pt-BR" altLang="zh-CN" sz="2000" kern="120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 - ATRAVÉS DA LEI MUNICIPAL 960/06.</a:t>
            </a:r>
          </a:p>
          <a:p>
            <a:pPr marL="342900" indent="-342900" algn="just" eaLnBrk="1" hangingPunct="1">
              <a:lnSpc>
                <a:spcPct val="150000"/>
              </a:lnSpc>
              <a:buClrTx/>
              <a:buSzTx/>
              <a:buFontTx/>
              <a:buChar char="•"/>
            </a:pPr>
            <a:endParaRPr lang="pt-BR" altLang="zh-CN" sz="2000" kern="1200" dirty="0">
              <a:solidFill>
                <a:schemeClr val="tx1"/>
              </a:solidFill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  <a:p>
            <a:pPr marL="342900" indent="-342900" algn="just" eaLnBrk="1" hangingPunct="1">
              <a:lnSpc>
                <a:spcPct val="170000"/>
              </a:lnSpc>
              <a:buClrTx/>
              <a:buSzTx/>
              <a:buChar char="•"/>
            </a:pPr>
            <a:r>
              <a:rPr lang="pt-BR" altLang="zh-CN" sz="2000" kern="120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SEGREGAÇÃO DE MASSAS: </a:t>
            </a:r>
          </a:p>
          <a:p>
            <a:pPr marL="342900" indent="-342900" algn="just" eaLnBrk="1" hangingPunct="1">
              <a:lnSpc>
                <a:spcPct val="170000"/>
              </a:lnSpc>
              <a:buFontTx/>
              <a:buChar char="•"/>
            </a:pPr>
            <a:r>
              <a:rPr lang="pt-BR" altLang="zh-CN" sz="2000" kern="120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PLANO FINANCEIRO: Até 15/12/1998 </a:t>
            </a:r>
            <a:r>
              <a:rPr lang="pt-BR" altLang="zh-CN" sz="2000" kern="120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(fundo fechado em extinção)</a:t>
            </a:r>
            <a:endParaRPr lang="pt-BR" altLang="zh-CN" sz="2000" kern="1200" dirty="0">
              <a:solidFill>
                <a:schemeClr val="tx1"/>
              </a:solidFill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  <a:p>
            <a:pPr marL="342900" indent="-342900" algn="just" eaLnBrk="1" hangingPunct="1">
              <a:lnSpc>
                <a:spcPct val="170000"/>
              </a:lnSpc>
              <a:buClrTx/>
              <a:buSzTx/>
              <a:buFontTx/>
              <a:buChar char="•"/>
            </a:pPr>
            <a:r>
              <a:rPr lang="pt-BR" altLang="zh-CN" sz="2000" kern="120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PLANO PREVIDENCIÁRIO: APÓS 15/12/1998 (fundo de capitalização)</a:t>
            </a:r>
          </a:p>
          <a:p>
            <a:pPr marL="342900" indent="-342900" eaLnBrk="1" hangingPunct="1">
              <a:buClrTx/>
              <a:buSzTx/>
            </a:pPr>
            <a:endParaRPr lang="pt-BR" altLang="zh-CN" sz="2000" kern="1200" dirty="0">
              <a:solidFill>
                <a:srgbClr val="898989"/>
              </a:solidFill>
              <a:latin typeface="+mn-lt"/>
              <a:ea typeface="SimSun" panose="02010600030101010101" pitchFamily="2" charset="-122"/>
              <a:cs typeface="+mn-cs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1B1F1867-C414-B333-E307-49F716288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5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ítulo 1"/>
          <p:cNvSpPr>
            <a:spLocks noGrp="1" noChangeArrowheads="1"/>
          </p:cNvSpPr>
          <p:nvPr>
            <p:ph type="ctrTitle"/>
          </p:nvPr>
        </p:nvSpPr>
        <p:spPr>
          <a:xfrm>
            <a:off x="755650" y="549275"/>
            <a:ext cx="7772400" cy="503461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altLang="zh-CN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</a:t>
            </a:r>
            <a:br>
              <a:rPr kumimoji="0" lang="pt-BR" altLang="zh-CN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pt-BR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315" name="Subtítulo 2"/>
          <p:cNvSpPr>
            <a:spLocks noGrp="1"/>
          </p:cNvSpPr>
          <p:nvPr>
            <p:ph type="subTitle" idx="1"/>
          </p:nvPr>
        </p:nvSpPr>
        <p:spPr>
          <a:xfrm>
            <a:off x="214313" y="260649"/>
            <a:ext cx="8572500" cy="5544616"/>
          </a:xfrm>
          <a:ln>
            <a:solidFill>
              <a:schemeClr val="bg1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t"/>
          <a:lstStyle/>
          <a:p>
            <a:pPr marL="342900" indent="-342900" eaLnBrk="1" hangingPunct="1">
              <a:lnSpc>
                <a:spcPct val="150000"/>
              </a:lnSpc>
            </a:pPr>
            <a:r>
              <a:rPr lang="pt-BR" altLang="zh-CN" sz="2800" kern="120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Colombo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Previdência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condão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gerir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administrar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benefícios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previdenciários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dos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servidores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públicos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é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dotada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autonomia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administrativa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financeira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porém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fiscalizada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órgãos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colegiados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formados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pelos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próprios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beneficiários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do regime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previdenciário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pelo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Tribunal de Contas do Estado do Paraná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Ministério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Previdência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Social.</a:t>
            </a:r>
          </a:p>
          <a:p>
            <a:pPr marL="342900" indent="-342900" eaLnBrk="1" hangingPunct="1">
              <a:lnSpc>
                <a:spcPct val="150000"/>
              </a:lnSpc>
              <a:buClrTx/>
              <a:buSzTx/>
            </a:pPr>
            <a:endParaRPr lang="pt-BR" altLang="zh-CN" kern="1200" dirty="0">
              <a:solidFill>
                <a:schemeClr val="tx1"/>
              </a:solidFill>
              <a:latin typeface="+mn-lt"/>
              <a:ea typeface="SimSun" panose="02010600030101010101" pitchFamily="2" charset="-122"/>
              <a:cs typeface="+mn-cs"/>
            </a:endParaRPr>
          </a:p>
          <a:p>
            <a:pPr marL="342900" indent="-342900" eaLnBrk="1" hangingPunct="1">
              <a:buClrTx/>
              <a:buSzTx/>
            </a:pPr>
            <a:endParaRPr lang="pt-BR" altLang="zh-CN" kern="1200" dirty="0">
              <a:solidFill>
                <a:srgbClr val="898989"/>
              </a:solidFill>
              <a:latin typeface="+mn-lt"/>
              <a:ea typeface="SimSun" panose="02010600030101010101" pitchFamily="2" charset="-122"/>
              <a:cs typeface="+mn-cs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6BE54793-93FA-A49C-F312-B2416B1F3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6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BD532-96F2-E6EF-DD85-8FD09AF0A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ítulo 1">
            <a:extLst>
              <a:ext uri="{FF2B5EF4-FFF2-40B4-BE49-F238E27FC236}">
                <a16:creationId xmlns:a16="http://schemas.microsoft.com/office/drawing/2014/main" id="{47736376-B39D-CDF5-8B2D-CD3B8CC8F7E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549275"/>
            <a:ext cx="7772400" cy="447675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altLang="zh-CN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</a:t>
            </a:r>
            <a:br>
              <a:rPr kumimoji="0" lang="pt-BR" altLang="zh-CN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t-BR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LEIS - RPPS</a:t>
            </a:r>
            <a:endParaRPr kumimoji="0" lang="pt-BR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315" name="Subtítulo 2">
            <a:extLst>
              <a:ext uri="{FF2B5EF4-FFF2-40B4-BE49-F238E27FC236}">
                <a16:creationId xmlns:a16="http://schemas.microsoft.com/office/drawing/2014/main" id="{08A37322-D748-2B3E-C9A2-F4D4FA8E29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512" y="1556655"/>
            <a:ext cx="8572500" cy="4248609"/>
          </a:xfrm>
          <a:ln>
            <a:solidFill>
              <a:schemeClr val="bg1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t"/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Lei Municipal 960/2006;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Constituição Federal de 1988;</a:t>
            </a:r>
          </a:p>
          <a:p>
            <a:pPr marL="0" lvl="0" indent="0" algn="just">
              <a:lnSpc>
                <a:spcPct val="150000"/>
              </a:lnSpc>
              <a:buNone/>
            </a:pPr>
            <a:r>
              <a:rPr lang="pt-BR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Emenda Constitucional 20/1998;  Emenda Constitucional 41/2003;</a:t>
            </a:r>
          </a:p>
          <a:p>
            <a:pPr marL="0" lvl="0" indent="0" algn="just">
              <a:lnSpc>
                <a:spcPct val="150000"/>
              </a:lnSpc>
              <a:buNone/>
            </a:pPr>
            <a:r>
              <a:rPr lang="pt-BR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Emenda Constitucional 47/2005; Emenda Constitucional 70/2012;</a:t>
            </a:r>
          </a:p>
          <a:p>
            <a:pPr marL="0" lvl="0" indent="0" algn="just">
              <a:lnSpc>
                <a:spcPct val="150000"/>
              </a:lnSpc>
              <a:buNone/>
            </a:pPr>
            <a:r>
              <a:rPr lang="pt-BR" sz="2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Emenda Constitucional 88/2015;</a:t>
            </a:r>
            <a:endParaRPr lang="pt-BR" sz="2000" b="1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just">
              <a:lnSpc>
                <a:spcPct val="150000"/>
              </a:lnSpc>
              <a:buNone/>
            </a:pPr>
            <a:r>
              <a:rPr lang="pt-BR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Lei Federal 9.717/1998; Lei Federal 10.887/2004;</a:t>
            </a:r>
          </a:p>
          <a:p>
            <a:pPr marL="0" lvl="0" indent="0" algn="just">
              <a:lnSpc>
                <a:spcPct val="150000"/>
              </a:lnSpc>
              <a:buNone/>
            </a:pPr>
            <a:r>
              <a:rPr lang="pt-BR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Lei Federal 13.846/2019 alteração Lei 9.717/1998; </a:t>
            </a:r>
          </a:p>
          <a:p>
            <a:pPr marL="0" lvl="0" indent="0" algn="just">
              <a:lnSpc>
                <a:spcPct val="150000"/>
              </a:lnSpc>
              <a:buNone/>
            </a:pPr>
            <a:r>
              <a:rPr lang="pt-BR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Emenda Constitucional 103/2019; Portaria MTP 1.467/2022.</a:t>
            </a:r>
          </a:p>
          <a:p>
            <a:pPr marL="342900" indent="-342900" eaLnBrk="1" hangingPunct="1">
              <a:lnSpc>
                <a:spcPct val="150000"/>
              </a:lnSpc>
              <a:buClrTx/>
              <a:buSzTx/>
            </a:pPr>
            <a:r>
              <a:rPr lang="pt-BR" altLang="zh-CN" sz="2400" kern="120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 </a:t>
            </a:r>
            <a:endParaRPr lang="pt-BR" altLang="zh-CN" kern="1200" dirty="0">
              <a:solidFill>
                <a:schemeClr val="tx1"/>
              </a:solidFill>
              <a:latin typeface="+mn-lt"/>
              <a:ea typeface="SimSun" panose="02010600030101010101" pitchFamily="2" charset="-122"/>
              <a:cs typeface="+mn-cs"/>
            </a:endParaRPr>
          </a:p>
          <a:p>
            <a:pPr marL="342900" indent="-342900" eaLnBrk="1" hangingPunct="1">
              <a:buClrTx/>
              <a:buSzTx/>
            </a:pPr>
            <a:endParaRPr lang="pt-BR" altLang="zh-CN" kern="1200" dirty="0">
              <a:solidFill>
                <a:srgbClr val="898989"/>
              </a:solidFill>
              <a:latin typeface="+mn-lt"/>
              <a:ea typeface="SimSun" panose="02010600030101010101" pitchFamily="2" charset="-122"/>
              <a:cs typeface="+mn-cs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447DF47E-6F65-BB52-39F3-8903092B4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7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491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0A878-4B5C-4BE6-37F9-38839B61C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ítulo 1">
            <a:extLst>
              <a:ext uri="{FF2B5EF4-FFF2-40B4-BE49-F238E27FC236}">
                <a16:creationId xmlns:a16="http://schemas.microsoft.com/office/drawing/2014/main" id="{E0A5B029-7F26-5E94-9D26-1E02530765A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549275"/>
            <a:ext cx="7772400" cy="503461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altLang="zh-CN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</a:t>
            </a:r>
            <a:br>
              <a:rPr kumimoji="0" lang="pt-BR" altLang="zh-CN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pt-BR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315" name="Subtítulo 2">
            <a:extLst>
              <a:ext uri="{FF2B5EF4-FFF2-40B4-BE49-F238E27FC236}">
                <a16:creationId xmlns:a16="http://schemas.microsoft.com/office/drawing/2014/main" id="{D1654EB9-A4CE-E37E-768B-C38C9C48E2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4313" y="260649"/>
            <a:ext cx="8572500" cy="5544616"/>
          </a:xfrm>
          <a:ln>
            <a:solidFill>
              <a:schemeClr val="bg1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t"/>
          <a:lstStyle/>
          <a:p>
            <a:pPr marL="342900" indent="-342900" eaLnBrk="1" hangingPunct="1">
              <a:lnSpc>
                <a:spcPct val="150000"/>
              </a:lnSpc>
            </a:pPr>
            <a:r>
              <a:rPr lang="pt-BR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PLANO DE CUSTEIO</a:t>
            </a:r>
          </a:p>
          <a:p>
            <a:pPr marL="342900" indent="-342900" eaLnBrk="1" hangingPunct="1">
              <a:lnSpc>
                <a:spcPct val="150000"/>
              </a:lnSpc>
            </a:pPr>
            <a:r>
              <a:rPr lang="pt-BR" sz="2000" b="1" dirty="0">
                <a:solidFill>
                  <a:schemeClr val="tx1"/>
                </a:solidFill>
              </a:rPr>
              <a:t>É o conjunto de alíquotas normais e suplementares e de aportes, discriminadas por benefício, para financiamento do plano de benefícios e dos custos com a sua administração, necessários para se garantir o equilíbrio financeiro e atuarial do plano de benefícios.</a:t>
            </a:r>
            <a:endParaRPr lang="pt-BR" sz="20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  <a:p>
            <a:pPr marL="457200" indent="-4572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Segurados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ativos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14%</a:t>
            </a:r>
          </a:p>
          <a:p>
            <a:pPr marL="457200" indent="-4572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Inativos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Pensionistas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14% do que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excede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 o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teto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INSS R$ 8.157,41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pt-BR" altLang="zh-CN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Município: 14% Fundo Previdenciário;</a:t>
            </a:r>
          </a:p>
          <a:p>
            <a:pPr eaLnBrk="1" hangingPunct="1">
              <a:lnSpc>
                <a:spcPct val="150000"/>
              </a:lnSpc>
              <a:buClrTx/>
              <a:buSzTx/>
            </a:pPr>
            <a:r>
              <a:rPr lang="pt-BR" altLang="zh-CN" kern="120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16,50% Fundo Financeiro</a:t>
            </a:r>
            <a:r>
              <a:rPr lang="pt-BR" altLang="zh-CN" kern="1200" dirty="0">
                <a:solidFill>
                  <a:schemeClr val="tx1"/>
                </a:solidFill>
                <a:latin typeface="+mn-lt"/>
                <a:ea typeface="SimSun" panose="02010600030101010101" pitchFamily="2" charset="-122"/>
                <a:cs typeface="+mn-cs"/>
              </a:rPr>
              <a:t>.</a:t>
            </a:r>
          </a:p>
          <a:p>
            <a:pPr marL="342900" indent="-342900" eaLnBrk="1" hangingPunct="1">
              <a:lnSpc>
                <a:spcPct val="150000"/>
              </a:lnSpc>
              <a:buClrTx/>
              <a:buSzTx/>
            </a:pPr>
            <a:endParaRPr lang="pt-BR" altLang="zh-CN" kern="1200" dirty="0">
              <a:solidFill>
                <a:schemeClr val="tx1"/>
              </a:solidFill>
              <a:latin typeface="+mn-lt"/>
              <a:ea typeface="SimSun" panose="02010600030101010101" pitchFamily="2" charset="-122"/>
              <a:cs typeface="+mn-cs"/>
            </a:endParaRPr>
          </a:p>
          <a:p>
            <a:pPr marL="342900" indent="-342900" eaLnBrk="1" hangingPunct="1">
              <a:buClrTx/>
              <a:buSzTx/>
            </a:pPr>
            <a:endParaRPr lang="pt-BR" altLang="zh-CN" kern="1200" dirty="0">
              <a:solidFill>
                <a:srgbClr val="898989"/>
              </a:solidFill>
              <a:latin typeface="+mn-lt"/>
              <a:ea typeface="SimSun" panose="02010600030101010101" pitchFamily="2" charset="-122"/>
              <a:cs typeface="+mn-cs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12BFCBBC-1984-8DE9-3ED0-7F73A467B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8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510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1AC420-009C-8011-E1F1-224EB3936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ítulo 1">
            <a:extLst>
              <a:ext uri="{FF2B5EF4-FFF2-40B4-BE49-F238E27FC236}">
                <a16:creationId xmlns:a16="http://schemas.microsoft.com/office/drawing/2014/main" id="{F8C66128-D093-B12C-E3F5-3688230092B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549275"/>
            <a:ext cx="7772400" cy="447675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altLang="zh-CN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</a:t>
            </a:r>
            <a:br>
              <a:rPr kumimoji="0" lang="pt-BR" altLang="zh-CN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t-BR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Estrutura Organizacional</a:t>
            </a:r>
            <a:endParaRPr kumimoji="0" lang="pt-BR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315" name="Subtítulo 2">
            <a:extLst>
              <a:ext uri="{FF2B5EF4-FFF2-40B4-BE49-F238E27FC236}">
                <a16:creationId xmlns:a16="http://schemas.microsoft.com/office/drawing/2014/main" id="{4649740C-D31F-6723-A77E-C6BF67F1CF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512" y="1556655"/>
            <a:ext cx="8572500" cy="3744689"/>
          </a:xfrm>
          <a:ln>
            <a:solidFill>
              <a:schemeClr val="bg1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t"/>
          <a:lstStyle/>
          <a:p>
            <a:pPr marL="342900" indent="-342900" eaLnBrk="1" hangingPunct="1">
              <a:lnSpc>
                <a:spcPct val="150000"/>
              </a:lnSpc>
              <a:buClrTx/>
              <a:buSzTx/>
            </a:pPr>
            <a:r>
              <a:rPr lang="pt-BR" altLang="zh-CN" sz="2400" kern="120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 Diretorias </a:t>
            </a:r>
          </a:p>
          <a:p>
            <a:pPr marL="342900" indent="-342900" eaLnBrk="1" hangingPunct="1">
              <a:lnSpc>
                <a:spcPct val="150000"/>
              </a:lnSpc>
              <a:buClrTx/>
              <a:buSzTx/>
            </a:pPr>
            <a:r>
              <a:rPr lang="pt-BR" altLang="zh-CN" sz="2400" kern="120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 Assessorias  </a:t>
            </a:r>
          </a:p>
          <a:p>
            <a:pPr marL="342900" indent="-342900" eaLnBrk="1" hangingPunct="1">
              <a:lnSpc>
                <a:spcPct val="150000"/>
              </a:lnSpc>
              <a:buClrTx/>
              <a:buSzTx/>
            </a:pPr>
            <a:r>
              <a:rPr lang="pt-BR" altLang="zh-CN" sz="2400" kern="120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Servidores </a:t>
            </a:r>
          </a:p>
          <a:p>
            <a:pPr marL="342900" indent="-342900" eaLnBrk="1" hangingPunct="1">
              <a:lnSpc>
                <a:spcPct val="150000"/>
              </a:lnSpc>
              <a:buClrTx/>
              <a:buSzTx/>
            </a:pPr>
            <a:r>
              <a:rPr lang="pt-BR" altLang="zh-CN" sz="2400" kern="120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Controle Interno</a:t>
            </a:r>
          </a:p>
          <a:p>
            <a:pPr marL="342900" indent="-342900" eaLnBrk="1" hangingPunct="1">
              <a:lnSpc>
                <a:spcPct val="150000"/>
              </a:lnSpc>
              <a:buClrTx/>
              <a:buSzTx/>
            </a:pPr>
            <a:r>
              <a:rPr lang="pt-BR" altLang="zh-CN" sz="2400" kern="120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Conselhos Deliberativo e Fiscal </a:t>
            </a:r>
          </a:p>
          <a:p>
            <a:pPr marL="342900" indent="-342900" eaLnBrk="1" hangingPunct="1">
              <a:lnSpc>
                <a:spcPct val="150000"/>
              </a:lnSpc>
              <a:buClrTx/>
              <a:buSzTx/>
            </a:pPr>
            <a:r>
              <a:rPr lang="pt-BR" altLang="zh-CN" sz="240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Comitê de Investimentos</a:t>
            </a:r>
            <a:endParaRPr lang="pt-BR" altLang="zh-CN" sz="2400" kern="1200" dirty="0">
              <a:solidFill>
                <a:schemeClr val="tx1"/>
              </a:solidFill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  <a:p>
            <a:pPr marL="342900" indent="-342900" eaLnBrk="1" hangingPunct="1">
              <a:buClrTx/>
              <a:buSzTx/>
            </a:pPr>
            <a:endParaRPr lang="pt-BR" altLang="zh-CN" kern="1200" dirty="0">
              <a:solidFill>
                <a:schemeClr val="tx1"/>
              </a:solidFill>
              <a:latin typeface="+mn-lt"/>
              <a:ea typeface="SimSun" panose="02010600030101010101" pitchFamily="2" charset="-122"/>
              <a:cs typeface="+mn-cs"/>
            </a:endParaRPr>
          </a:p>
          <a:p>
            <a:pPr marL="342900" indent="-342900" eaLnBrk="1" hangingPunct="1">
              <a:buClrTx/>
              <a:buSzTx/>
            </a:pPr>
            <a:endParaRPr lang="pt-BR" altLang="zh-CN" kern="1200" dirty="0">
              <a:solidFill>
                <a:srgbClr val="898989"/>
              </a:solidFill>
              <a:latin typeface="+mn-lt"/>
              <a:ea typeface="SimSun" panose="02010600030101010101" pitchFamily="2" charset="-122"/>
              <a:cs typeface="+mn-cs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394863BA-86AA-BFC2-BB60-876850416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9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318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/>
          <p:nvPr/>
        </p:nvSpPr>
        <p:spPr>
          <a:xfrm>
            <a:off x="250825" y="1916113"/>
            <a:ext cx="7848600" cy="3601119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109855" lvl="0" indent="0">
              <a:lnSpc>
                <a:spcPct val="200000"/>
              </a:lnSpc>
              <a:spcBef>
                <a:spcPts val="400"/>
              </a:spcBef>
              <a:buClr>
                <a:schemeClr val="tx1"/>
              </a:buClr>
              <a:buSzPct val="68000"/>
              <a:buNone/>
            </a:pPr>
            <a:endParaRPr lang="pt-BR" altLang="en-US" sz="2400" dirty="0">
              <a:latin typeface="Arial" panose="020B0604020202020204" pitchFamily="34" charset="0"/>
            </a:endParaRPr>
          </a:p>
          <a:p>
            <a:pPr marL="109855" lvl="0" indent="0">
              <a:lnSpc>
                <a:spcPct val="200000"/>
              </a:lnSpc>
              <a:spcBef>
                <a:spcPts val="400"/>
              </a:spcBef>
              <a:buClr>
                <a:schemeClr val="tx1"/>
              </a:buClr>
              <a:buSzPct val="68000"/>
              <a:buNone/>
            </a:pPr>
            <a:endParaRPr lang="en-US" altLang="x-none" sz="2400" b="1" dirty="0">
              <a:latin typeface="Arial" panose="020B0604020202020204" pitchFamily="34" charset="0"/>
            </a:endParaRPr>
          </a:p>
          <a:p>
            <a:pPr marL="365125" lvl="0" indent="-255270">
              <a:lnSpc>
                <a:spcPct val="200000"/>
              </a:lnSpc>
              <a:spcBef>
                <a:spcPts val="400"/>
              </a:spcBef>
              <a:buClr>
                <a:schemeClr val="tx1"/>
              </a:buClr>
              <a:buSzPct val="68000"/>
              <a:buFont typeface="Wingdings" panose="05000000000000000000" pitchFamily="2" charset="2"/>
              <a:buChar char="Ø"/>
            </a:pPr>
            <a:endParaRPr lang="pt-BR" altLang="zh-CN" sz="1800" dirty="0"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1266" name="Rectangle 3"/>
          <p:cNvSpPr>
            <a:spLocks noChangeArrowheads="1"/>
          </p:cNvSpPr>
          <p:nvPr/>
        </p:nvSpPr>
        <p:spPr bwMode="auto">
          <a:xfrm>
            <a:off x="1979613" y="333375"/>
            <a:ext cx="5483225" cy="12065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 anchorCtr="1"/>
          <a:lstStyle/>
          <a:p>
            <a:pPr algn="ctr"/>
            <a:r>
              <a:rPr lang="en-US" altLang="zh-CN" sz="3200" b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Garamond" pitchFamily="18" charset="0"/>
                <a:ea typeface="SimSun" panose="02010600030101010101" pitchFamily="2" charset="-122"/>
              </a:rPr>
              <a:t>DIRETORIA EXECUTIVA</a:t>
            </a:r>
            <a:endParaRPr lang="pt-BR" altLang="zh-CN" sz="3200" b="1" dirty="0">
              <a:solidFill>
                <a:schemeClr val="tx2"/>
              </a:solidFill>
              <a:effectLst>
                <a:outerShdw blurRad="38100" dist="38100" dir="2700000">
                  <a:srgbClr val="C0C0C0"/>
                </a:outerShdw>
              </a:effectLst>
              <a:latin typeface="Garamond" pitchFamily="18" charset="0"/>
              <a:ea typeface="SimSun" panose="02010600030101010101" pitchFamily="2" charset="-122"/>
            </a:endParaRPr>
          </a:p>
        </p:txBody>
      </p:sp>
      <p:sp>
        <p:nvSpPr>
          <p:cNvPr id="14340" name="Rectangle 5"/>
          <p:cNvSpPr/>
          <p:nvPr/>
        </p:nvSpPr>
        <p:spPr>
          <a:xfrm>
            <a:off x="395288" y="3068638"/>
            <a:ext cx="7993062" cy="266541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65125" lvl="0" indent="-255270">
              <a:lnSpc>
                <a:spcPct val="150000"/>
              </a:lnSpc>
              <a:spcBef>
                <a:spcPts val="400"/>
              </a:spcBef>
              <a:buClr>
                <a:schemeClr val="accent1"/>
              </a:buClr>
              <a:buSzPct val="68000"/>
              <a:buFontTx/>
              <a:buNone/>
            </a:pPr>
            <a:r>
              <a:rPr lang="en-US" altLang="x-none" sz="2000" dirty="0">
                <a:latin typeface="Lucida Sans Unicode" panose="020B0602030504020204" pitchFamily="34" charset="0"/>
              </a:rPr>
              <a:t> </a:t>
            </a:r>
            <a:endParaRPr lang="pt-BR" altLang="zh-CN" sz="2000" dirty="0">
              <a:latin typeface="Lucida Sans Unicode" panose="020B0602030504020204" pitchFamily="34" charset="0"/>
              <a:ea typeface="SimSun" panose="02010600030101010101" pitchFamily="2" charset="-122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3CF88311-5A18-E162-7AD3-D6FC228CC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10</a:t>
            </a:fld>
            <a:endParaRPr lang="pt-BR" altLang="zh-CN" dirty="0">
              <a:latin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EF738FB-CA16-4125-2ECF-DD05DA29E9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1" y="1699295"/>
            <a:ext cx="7959137" cy="3601119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2B11B-0878-5130-EFD4-1FC201887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097A017-1D6C-623F-EBF1-4C6B9AE14451}"/>
              </a:ext>
            </a:extLst>
          </p:cNvPr>
          <p:cNvSpPr/>
          <p:nvPr/>
        </p:nvSpPr>
        <p:spPr>
          <a:xfrm>
            <a:off x="250825" y="1916113"/>
            <a:ext cx="7848600" cy="4440237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109855" lvl="0" indent="0">
              <a:lnSpc>
                <a:spcPct val="200000"/>
              </a:lnSpc>
              <a:spcBef>
                <a:spcPts val="400"/>
              </a:spcBef>
              <a:buClr>
                <a:schemeClr val="tx1"/>
              </a:buClr>
              <a:buSzPct val="68000"/>
              <a:buNone/>
            </a:pPr>
            <a:endParaRPr lang="en-US" altLang="x-none" sz="2400" b="1" dirty="0">
              <a:latin typeface="Arial" panose="020B0604020202020204" pitchFamily="34" charset="0"/>
            </a:endParaRPr>
          </a:p>
          <a:p>
            <a:pPr marL="365125" lvl="0" indent="-255270">
              <a:lnSpc>
                <a:spcPct val="200000"/>
              </a:lnSpc>
              <a:spcBef>
                <a:spcPts val="400"/>
              </a:spcBef>
              <a:buClr>
                <a:schemeClr val="tx1"/>
              </a:buClr>
              <a:buSzPct val="68000"/>
              <a:buFont typeface="Wingdings" panose="05000000000000000000" pitchFamily="2" charset="2"/>
              <a:buChar char="Ø"/>
            </a:pPr>
            <a:endParaRPr lang="pt-BR" altLang="zh-CN" sz="1800" dirty="0"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1266" name="Rectangle 3">
            <a:extLst>
              <a:ext uri="{FF2B5EF4-FFF2-40B4-BE49-F238E27FC236}">
                <a16:creationId xmlns:a16="http://schemas.microsoft.com/office/drawing/2014/main" id="{B6F95514-DCD5-32D4-B3C3-065BBDE163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333375"/>
            <a:ext cx="8147247" cy="12065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 anchorCtr="1"/>
          <a:lstStyle/>
          <a:p>
            <a:pPr algn="ctr"/>
            <a:r>
              <a:rPr lang="en-US" altLang="zh-CN" sz="2800" b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Garamond" pitchFamily="18" charset="0"/>
                <a:ea typeface="SimSun" panose="02010600030101010101" pitchFamily="2" charset="-122"/>
              </a:rPr>
              <a:t>CONSELHO DELIBERATIVO - TITULARES</a:t>
            </a:r>
            <a:endParaRPr lang="pt-BR" altLang="zh-CN" sz="2800" b="1" dirty="0">
              <a:solidFill>
                <a:schemeClr val="tx2"/>
              </a:solidFill>
              <a:effectLst>
                <a:outerShdw blurRad="38100" dist="38100" dir="2700000">
                  <a:srgbClr val="C0C0C0"/>
                </a:outerShdw>
              </a:effectLst>
              <a:latin typeface="Garamond" pitchFamily="18" charset="0"/>
              <a:ea typeface="SimSun" panose="02010600030101010101" pitchFamily="2" charset="-122"/>
            </a:endParaRPr>
          </a:p>
        </p:txBody>
      </p:sp>
      <p:sp>
        <p:nvSpPr>
          <p:cNvPr id="14340" name="Rectangle 5">
            <a:extLst>
              <a:ext uri="{FF2B5EF4-FFF2-40B4-BE49-F238E27FC236}">
                <a16:creationId xmlns:a16="http://schemas.microsoft.com/office/drawing/2014/main" id="{81B3BDCF-53D0-D843-59BF-F0EE04284610}"/>
              </a:ext>
            </a:extLst>
          </p:cNvPr>
          <p:cNvSpPr/>
          <p:nvPr/>
        </p:nvSpPr>
        <p:spPr>
          <a:xfrm>
            <a:off x="395288" y="3068638"/>
            <a:ext cx="7993062" cy="266541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65125" lvl="0" indent="-255270">
              <a:lnSpc>
                <a:spcPct val="150000"/>
              </a:lnSpc>
              <a:spcBef>
                <a:spcPts val="400"/>
              </a:spcBef>
              <a:buClr>
                <a:schemeClr val="accent1"/>
              </a:buClr>
              <a:buSzPct val="68000"/>
              <a:buFontTx/>
              <a:buNone/>
            </a:pPr>
            <a:r>
              <a:rPr lang="en-US" altLang="x-none" sz="2000" dirty="0">
                <a:latin typeface="Lucida Sans Unicode" panose="020B0602030504020204" pitchFamily="34" charset="0"/>
              </a:rPr>
              <a:t> </a:t>
            </a:r>
            <a:endParaRPr lang="pt-BR" altLang="zh-CN" sz="2000" dirty="0">
              <a:latin typeface="Lucida Sans Unicode" panose="020B0602030504020204" pitchFamily="34" charset="0"/>
              <a:ea typeface="SimSun" panose="02010600030101010101" pitchFamily="2" charset="-122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80642E1B-0B55-91EF-F122-F701A3637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11</a:t>
            </a:fld>
            <a:endParaRPr lang="pt-BR" altLang="zh-CN" dirty="0">
              <a:latin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2017D01-0409-BE9E-8B51-711E1F9A10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293814"/>
            <a:ext cx="8569200" cy="5303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67147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E21A0-EE8E-A579-6539-B6F48F071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5955EB5-C470-F9FC-BBDC-7C3BD4198624}"/>
              </a:ext>
            </a:extLst>
          </p:cNvPr>
          <p:cNvSpPr/>
          <p:nvPr/>
        </p:nvSpPr>
        <p:spPr>
          <a:xfrm>
            <a:off x="251520" y="1123951"/>
            <a:ext cx="8640960" cy="52324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109855" lvl="0" indent="0">
              <a:lnSpc>
                <a:spcPct val="200000"/>
              </a:lnSpc>
              <a:spcBef>
                <a:spcPts val="400"/>
              </a:spcBef>
              <a:buClr>
                <a:schemeClr val="tx1"/>
              </a:buClr>
              <a:buSzPct val="68000"/>
              <a:buNone/>
            </a:pPr>
            <a:endParaRPr lang="en-US" altLang="x-none" sz="2400" b="1" dirty="0">
              <a:latin typeface="Arial" panose="020B0604020202020204" pitchFamily="34" charset="0"/>
            </a:endParaRPr>
          </a:p>
          <a:p>
            <a:pPr marL="365125" lvl="0" indent="-255270">
              <a:lnSpc>
                <a:spcPct val="200000"/>
              </a:lnSpc>
              <a:spcBef>
                <a:spcPts val="400"/>
              </a:spcBef>
              <a:buClr>
                <a:schemeClr val="tx1"/>
              </a:buClr>
              <a:buSzPct val="68000"/>
              <a:buFont typeface="Wingdings" panose="05000000000000000000" pitchFamily="2" charset="2"/>
              <a:buChar char="Ø"/>
            </a:pPr>
            <a:endParaRPr lang="pt-BR" altLang="zh-CN" sz="1800" dirty="0"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1266" name="Rectangle 3">
            <a:extLst>
              <a:ext uri="{FF2B5EF4-FFF2-40B4-BE49-F238E27FC236}">
                <a16:creationId xmlns:a16="http://schemas.microsoft.com/office/drawing/2014/main" id="{34399612-B47F-065F-DD4E-7FF48E5240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333375"/>
            <a:ext cx="8137151" cy="12065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 anchorCtr="1"/>
          <a:lstStyle/>
          <a:p>
            <a:pPr algn="ctr"/>
            <a:r>
              <a:rPr lang="en-US" altLang="zh-CN" sz="2800" b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Garamond" pitchFamily="18" charset="0"/>
                <a:ea typeface="SimSun" panose="02010600030101010101" pitchFamily="2" charset="-122"/>
              </a:rPr>
              <a:t>CONSELHO DELIBERATIVO - SUPLENTES</a:t>
            </a:r>
            <a:endParaRPr lang="pt-BR" altLang="zh-CN" sz="2800" b="1" dirty="0">
              <a:solidFill>
                <a:schemeClr val="tx2"/>
              </a:solidFill>
              <a:effectLst>
                <a:outerShdw blurRad="38100" dist="38100" dir="2700000">
                  <a:srgbClr val="C0C0C0"/>
                </a:outerShdw>
              </a:effectLst>
              <a:latin typeface="Garamond" pitchFamily="18" charset="0"/>
              <a:ea typeface="SimSun" panose="02010600030101010101" pitchFamily="2" charset="-122"/>
            </a:endParaRPr>
          </a:p>
        </p:txBody>
      </p:sp>
      <p:sp>
        <p:nvSpPr>
          <p:cNvPr id="14340" name="Rectangle 5">
            <a:extLst>
              <a:ext uri="{FF2B5EF4-FFF2-40B4-BE49-F238E27FC236}">
                <a16:creationId xmlns:a16="http://schemas.microsoft.com/office/drawing/2014/main" id="{9B6F4E66-CBB8-7A2A-7378-914705A6B853}"/>
              </a:ext>
            </a:extLst>
          </p:cNvPr>
          <p:cNvSpPr/>
          <p:nvPr/>
        </p:nvSpPr>
        <p:spPr>
          <a:xfrm>
            <a:off x="395288" y="3068638"/>
            <a:ext cx="7993062" cy="266541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65125" lvl="0" indent="-255270">
              <a:lnSpc>
                <a:spcPct val="150000"/>
              </a:lnSpc>
              <a:spcBef>
                <a:spcPts val="400"/>
              </a:spcBef>
              <a:buClr>
                <a:schemeClr val="accent1"/>
              </a:buClr>
              <a:buSzPct val="68000"/>
              <a:buFontTx/>
              <a:buNone/>
            </a:pPr>
            <a:r>
              <a:rPr lang="en-US" altLang="x-none" sz="2000" dirty="0">
                <a:latin typeface="Lucida Sans Unicode" panose="020B0602030504020204" pitchFamily="34" charset="0"/>
              </a:rPr>
              <a:t> </a:t>
            </a:r>
            <a:endParaRPr lang="pt-BR" altLang="zh-CN" sz="2000" dirty="0">
              <a:latin typeface="Lucida Sans Unicode" panose="020B0602030504020204" pitchFamily="34" charset="0"/>
              <a:ea typeface="SimSun" panose="02010600030101010101" pitchFamily="2" charset="-122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E1525A13-90E0-0832-0268-C746F5B48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12</a:t>
            </a:fld>
            <a:endParaRPr lang="pt-BR" altLang="zh-CN" dirty="0">
              <a:latin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1A4F083-B8DB-3655-0A62-BB62579BC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1464563"/>
            <a:ext cx="7993062" cy="477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8647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61E05-7DCF-9CCB-A2A1-C7CE452FB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08DB29E5-8603-2677-1C31-D68385D5C2F3}"/>
              </a:ext>
            </a:extLst>
          </p:cNvPr>
          <p:cNvSpPr/>
          <p:nvPr/>
        </p:nvSpPr>
        <p:spPr>
          <a:xfrm>
            <a:off x="251520" y="1123951"/>
            <a:ext cx="8640960" cy="52324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109855" lvl="0" indent="0">
              <a:lnSpc>
                <a:spcPct val="200000"/>
              </a:lnSpc>
              <a:spcBef>
                <a:spcPts val="400"/>
              </a:spcBef>
              <a:buClr>
                <a:schemeClr val="tx1"/>
              </a:buClr>
              <a:buSzPct val="68000"/>
              <a:buNone/>
            </a:pPr>
            <a:endParaRPr lang="en-US" altLang="x-none" sz="2400" b="1" dirty="0">
              <a:latin typeface="Arial" panose="020B0604020202020204" pitchFamily="34" charset="0"/>
            </a:endParaRPr>
          </a:p>
          <a:p>
            <a:pPr marL="365125" lvl="0" indent="-255270">
              <a:lnSpc>
                <a:spcPct val="200000"/>
              </a:lnSpc>
              <a:spcBef>
                <a:spcPts val="400"/>
              </a:spcBef>
              <a:buClr>
                <a:schemeClr val="tx1"/>
              </a:buClr>
              <a:buSzPct val="68000"/>
              <a:buFont typeface="Wingdings" panose="05000000000000000000" pitchFamily="2" charset="2"/>
              <a:buChar char="Ø"/>
            </a:pPr>
            <a:endParaRPr lang="pt-BR" altLang="zh-CN" sz="1800" dirty="0"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1266" name="Rectangle 3">
            <a:extLst>
              <a:ext uri="{FF2B5EF4-FFF2-40B4-BE49-F238E27FC236}">
                <a16:creationId xmlns:a16="http://schemas.microsoft.com/office/drawing/2014/main" id="{90FF65F6-502F-227C-91DB-8BA37F2881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333375"/>
            <a:ext cx="8137151" cy="12065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 anchorCtr="1"/>
          <a:lstStyle/>
          <a:p>
            <a:pPr algn="ctr"/>
            <a:r>
              <a:rPr lang="en-US" altLang="zh-CN" sz="2800" b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Garamond" pitchFamily="18" charset="0"/>
                <a:ea typeface="SimSun" panose="02010600030101010101" pitchFamily="2" charset="-122"/>
              </a:rPr>
              <a:t>CONSELHO FISCAL - TITULARES</a:t>
            </a:r>
            <a:endParaRPr lang="pt-BR" altLang="zh-CN" sz="2800" b="1" dirty="0">
              <a:solidFill>
                <a:schemeClr val="tx2"/>
              </a:solidFill>
              <a:effectLst>
                <a:outerShdw blurRad="38100" dist="38100" dir="2700000">
                  <a:srgbClr val="C0C0C0"/>
                </a:outerShdw>
              </a:effectLst>
              <a:latin typeface="Garamond" pitchFamily="18" charset="0"/>
              <a:ea typeface="SimSun" panose="02010600030101010101" pitchFamily="2" charset="-122"/>
            </a:endParaRPr>
          </a:p>
        </p:txBody>
      </p:sp>
      <p:sp>
        <p:nvSpPr>
          <p:cNvPr id="14340" name="Rectangle 5">
            <a:extLst>
              <a:ext uri="{FF2B5EF4-FFF2-40B4-BE49-F238E27FC236}">
                <a16:creationId xmlns:a16="http://schemas.microsoft.com/office/drawing/2014/main" id="{DE3D375F-24FB-A498-C943-B09ACB3B2969}"/>
              </a:ext>
            </a:extLst>
          </p:cNvPr>
          <p:cNvSpPr/>
          <p:nvPr/>
        </p:nvSpPr>
        <p:spPr>
          <a:xfrm>
            <a:off x="395288" y="1268760"/>
            <a:ext cx="7993062" cy="446529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65125" lvl="0" indent="-255270">
              <a:lnSpc>
                <a:spcPct val="150000"/>
              </a:lnSpc>
              <a:spcBef>
                <a:spcPts val="400"/>
              </a:spcBef>
              <a:buClr>
                <a:schemeClr val="accent1"/>
              </a:buClr>
              <a:buSzPct val="68000"/>
              <a:buFontTx/>
              <a:buNone/>
            </a:pPr>
            <a:r>
              <a:rPr lang="en-US" altLang="x-none" sz="2000" dirty="0">
                <a:latin typeface="Lucida Sans Unicode" panose="020B0602030504020204" pitchFamily="34" charset="0"/>
              </a:rPr>
              <a:t> </a:t>
            </a:r>
            <a:endParaRPr lang="pt-BR" altLang="zh-CN" sz="2000" dirty="0">
              <a:latin typeface="Lucida Sans Unicode" panose="020B0602030504020204" pitchFamily="34" charset="0"/>
              <a:ea typeface="SimSun" panose="02010600030101010101" pitchFamily="2" charset="-122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C15761E5-74D8-3AB8-18E2-7C375F794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13</a:t>
            </a:fld>
            <a:endParaRPr lang="pt-BR" altLang="zh-CN" dirty="0">
              <a:latin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E31372D-05E2-30D0-7BF2-66B1BC9A6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288" y="1306830"/>
            <a:ext cx="8353102" cy="485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800085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EDDCE-F0D2-1B31-0EB2-0528C17A2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CCDE5F5-12A8-E5B2-B53B-6E4E72EC4F12}"/>
              </a:ext>
            </a:extLst>
          </p:cNvPr>
          <p:cNvSpPr/>
          <p:nvPr/>
        </p:nvSpPr>
        <p:spPr>
          <a:xfrm>
            <a:off x="251520" y="1123951"/>
            <a:ext cx="8640960" cy="52324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109855" lvl="0" indent="0">
              <a:lnSpc>
                <a:spcPct val="200000"/>
              </a:lnSpc>
              <a:spcBef>
                <a:spcPts val="400"/>
              </a:spcBef>
              <a:buClr>
                <a:schemeClr val="tx1"/>
              </a:buClr>
              <a:buSzPct val="68000"/>
              <a:buNone/>
            </a:pPr>
            <a:endParaRPr lang="en-US" altLang="x-none" sz="2400" b="1" dirty="0">
              <a:latin typeface="Arial" panose="020B0604020202020204" pitchFamily="34" charset="0"/>
            </a:endParaRPr>
          </a:p>
          <a:p>
            <a:pPr marL="365125" lvl="0" indent="-255270">
              <a:lnSpc>
                <a:spcPct val="200000"/>
              </a:lnSpc>
              <a:spcBef>
                <a:spcPts val="400"/>
              </a:spcBef>
              <a:buClr>
                <a:schemeClr val="tx1"/>
              </a:buClr>
              <a:buSzPct val="68000"/>
              <a:buFont typeface="Wingdings" panose="05000000000000000000" pitchFamily="2" charset="2"/>
              <a:buChar char="Ø"/>
            </a:pPr>
            <a:endParaRPr lang="pt-BR" altLang="zh-CN" sz="1800" dirty="0"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1266" name="Rectangle 3">
            <a:extLst>
              <a:ext uri="{FF2B5EF4-FFF2-40B4-BE49-F238E27FC236}">
                <a16:creationId xmlns:a16="http://schemas.microsoft.com/office/drawing/2014/main" id="{5FC9FBF1-7D17-C7A9-839F-D37C073D2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333375"/>
            <a:ext cx="8137151" cy="12065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 anchorCtr="1"/>
          <a:lstStyle/>
          <a:p>
            <a:pPr algn="ctr"/>
            <a:r>
              <a:rPr lang="en-US" altLang="zh-CN" sz="2800" b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Garamond" pitchFamily="18" charset="0"/>
                <a:ea typeface="SimSun" panose="02010600030101010101" pitchFamily="2" charset="-122"/>
              </a:rPr>
              <a:t>CONSELHO FISCAL - SUPLENTES</a:t>
            </a:r>
            <a:endParaRPr lang="pt-BR" altLang="zh-CN" sz="2800" b="1" dirty="0">
              <a:solidFill>
                <a:schemeClr val="tx2"/>
              </a:solidFill>
              <a:effectLst>
                <a:outerShdw blurRad="38100" dist="38100" dir="2700000">
                  <a:srgbClr val="C0C0C0"/>
                </a:outerShdw>
              </a:effectLst>
              <a:latin typeface="Garamond" pitchFamily="18" charset="0"/>
              <a:ea typeface="SimSun" panose="02010600030101010101" pitchFamily="2" charset="-122"/>
            </a:endParaRPr>
          </a:p>
        </p:txBody>
      </p:sp>
      <p:sp>
        <p:nvSpPr>
          <p:cNvPr id="14340" name="Rectangle 5">
            <a:extLst>
              <a:ext uri="{FF2B5EF4-FFF2-40B4-BE49-F238E27FC236}">
                <a16:creationId xmlns:a16="http://schemas.microsoft.com/office/drawing/2014/main" id="{0E4D4D99-C877-6089-8DA6-F0638F155DF2}"/>
              </a:ext>
            </a:extLst>
          </p:cNvPr>
          <p:cNvSpPr/>
          <p:nvPr/>
        </p:nvSpPr>
        <p:spPr>
          <a:xfrm>
            <a:off x="395288" y="1268760"/>
            <a:ext cx="7993062" cy="446529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65125" lvl="0" indent="-255270">
              <a:lnSpc>
                <a:spcPct val="150000"/>
              </a:lnSpc>
              <a:spcBef>
                <a:spcPts val="400"/>
              </a:spcBef>
              <a:buClr>
                <a:schemeClr val="accent1"/>
              </a:buClr>
              <a:buSzPct val="68000"/>
              <a:buFontTx/>
              <a:buNone/>
            </a:pPr>
            <a:r>
              <a:rPr lang="en-US" altLang="x-none" sz="2000" dirty="0">
                <a:latin typeface="Lucida Sans Unicode" panose="020B0602030504020204" pitchFamily="34" charset="0"/>
              </a:rPr>
              <a:t> </a:t>
            </a:r>
            <a:endParaRPr lang="pt-BR" altLang="zh-CN" sz="2000" dirty="0">
              <a:latin typeface="Lucida Sans Unicode" panose="020B0602030504020204" pitchFamily="34" charset="0"/>
              <a:ea typeface="SimSun" panose="02010600030101010101" pitchFamily="2" charset="-122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9CA2A63B-E512-BD75-76EE-662BF2EB7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14</a:t>
            </a:fld>
            <a:endParaRPr lang="pt-BR" altLang="zh-CN" dirty="0">
              <a:latin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FCDE725-E688-01E3-3657-A14203E62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91" y="1464564"/>
            <a:ext cx="7993062" cy="4526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602719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31C8D-08E2-7273-5A44-FB266354A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7A9BD950-B48D-0AC4-C7EA-60DD32E296D2}"/>
              </a:ext>
            </a:extLst>
          </p:cNvPr>
          <p:cNvSpPr/>
          <p:nvPr/>
        </p:nvSpPr>
        <p:spPr>
          <a:xfrm>
            <a:off x="251520" y="1123951"/>
            <a:ext cx="8640960" cy="52324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109855" lvl="0" indent="0">
              <a:lnSpc>
                <a:spcPct val="200000"/>
              </a:lnSpc>
              <a:spcBef>
                <a:spcPts val="400"/>
              </a:spcBef>
              <a:buClr>
                <a:schemeClr val="tx1"/>
              </a:buClr>
              <a:buSzPct val="68000"/>
              <a:buNone/>
            </a:pPr>
            <a:endParaRPr lang="en-US" altLang="x-none" sz="2400" b="1" dirty="0">
              <a:latin typeface="Arial" panose="020B0604020202020204" pitchFamily="34" charset="0"/>
            </a:endParaRPr>
          </a:p>
          <a:p>
            <a:pPr marL="365125" lvl="0" indent="-255270">
              <a:lnSpc>
                <a:spcPct val="200000"/>
              </a:lnSpc>
              <a:spcBef>
                <a:spcPts val="400"/>
              </a:spcBef>
              <a:buClr>
                <a:schemeClr val="tx1"/>
              </a:buClr>
              <a:buSzPct val="68000"/>
              <a:buFont typeface="Wingdings" panose="05000000000000000000" pitchFamily="2" charset="2"/>
              <a:buChar char="Ø"/>
            </a:pPr>
            <a:endParaRPr lang="pt-BR" altLang="zh-CN" sz="1800" dirty="0"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1266" name="Rectangle 3">
            <a:extLst>
              <a:ext uri="{FF2B5EF4-FFF2-40B4-BE49-F238E27FC236}">
                <a16:creationId xmlns:a16="http://schemas.microsoft.com/office/drawing/2014/main" id="{939E99BC-AD6E-69DF-A90B-9564A3CFD7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333375"/>
            <a:ext cx="8137151" cy="12065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 anchorCtr="1"/>
          <a:lstStyle/>
          <a:p>
            <a:pPr algn="ctr"/>
            <a:r>
              <a:rPr lang="en-US" altLang="zh-CN" sz="2800" b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Garamond" pitchFamily="18" charset="0"/>
                <a:ea typeface="SimSun" panose="02010600030101010101" pitchFamily="2" charset="-122"/>
              </a:rPr>
              <a:t>COMITÊ DE INVESTIMENTOS</a:t>
            </a:r>
            <a:endParaRPr lang="pt-BR" altLang="zh-CN" sz="2800" b="1" dirty="0">
              <a:solidFill>
                <a:schemeClr val="tx2"/>
              </a:solidFill>
              <a:effectLst>
                <a:outerShdw blurRad="38100" dist="38100" dir="2700000">
                  <a:srgbClr val="C0C0C0"/>
                </a:outerShdw>
              </a:effectLst>
              <a:latin typeface="Garamond" pitchFamily="18" charset="0"/>
              <a:ea typeface="SimSun" panose="02010600030101010101" pitchFamily="2" charset="-122"/>
            </a:endParaRPr>
          </a:p>
        </p:txBody>
      </p:sp>
      <p:sp>
        <p:nvSpPr>
          <p:cNvPr id="14340" name="Rectangle 5">
            <a:extLst>
              <a:ext uri="{FF2B5EF4-FFF2-40B4-BE49-F238E27FC236}">
                <a16:creationId xmlns:a16="http://schemas.microsoft.com/office/drawing/2014/main" id="{DD423AE5-95A3-03D8-6108-71876305ECE9}"/>
              </a:ext>
            </a:extLst>
          </p:cNvPr>
          <p:cNvSpPr/>
          <p:nvPr/>
        </p:nvSpPr>
        <p:spPr>
          <a:xfrm>
            <a:off x="395288" y="1268760"/>
            <a:ext cx="7993062" cy="446529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65125" lvl="0" indent="-255270">
              <a:lnSpc>
                <a:spcPct val="150000"/>
              </a:lnSpc>
              <a:spcBef>
                <a:spcPts val="400"/>
              </a:spcBef>
              <a:buClr>
                <a:schemeClr val="accent1"/>
              </a:buClr>
              <a:buSzPct val="68000"/>
              <a:buFontTx/>
              <a:buNone/>
            </a:pPr>
            <a:r>
              <a:rPr lang="en-US" altLang="x-none" sz="2000" dirty="0">
                <a:latin typeface="Lucida Sans Unicode" panose="020B0602030504020204" pitchFamily="34" charset="0"/>
              </a:rPr>
              <a:t> </a:t>
            </a:r>
            <a:endParaRPr lang="pt-BR" altLang="zh-CN" sz="2000" dirty="0">
              <a:latin typeface="Lucida Sans Unicode" panose="020B0602030504020204" pitchFamily="34" charset="0"/>
              <a:ea typeface="SimSun" panose="02010600030101010101" pitchFamily="2" charset="-122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0B82DB0B-9400-10AA-D3EB-FF5F82E99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15</a:t>
            </a:fld>
            <a:endParaRPr lang="pt-BR" altLang="zh-CN" dirty="0">
              <a:latin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543B6B1-5ECD-8ED9-B507-445F75C92D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59" y="1684684"/>
            <a:ext cx="7417072" cy="34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816142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3C1BC-B9E6-3DDD-A6DF-626E39C3A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ítulo 1">
            <a:extLst>
              <a:ext uri="{FF2B5EF4-FFF2-40B4-BE49-F238E27FC236}">
                <a16:creationId xmlns:a16="http://schemas.microsoft.com/office/drawing/2014/main" id="{80DD730D-8B82-BC7D-FB7E-A5ADA6E42CD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549275"/>
            <a:ext cx="7772400" cy="447675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altLang="zh-CN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</a:t>
            </a:r>
            <a:br>
              <a:rPr kumimoji="0" lang="pt-BR" altLang="zh-CN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pt-BR" altLang="zh-CN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ea typeface="+mn-ea"/>
                <a:cs typeface="+mn-cs"/>
              </a:rPr>
              <a:t>PLANO DE BENEFÍCIOS – ART. 29 Lei 960/06 – </a:t>
            </a:r>
            <a:r>
              <a:rPr lang="pt-BR" altLang="zh-CN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ea typeface="+mn-ea"/>
                <a:cs typeface="+mn-cs"/>
              </a:rPr>
              <a:t>Concessão de Benefícios de Aposentadoria e Pensão Por Morte.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315" name="Subtítulo 2">
            <a:extLst>
              <a:ext uri="{FF2B5EF4-FFF2-40B4-BE49-F238E27FC236}">
                <a16:creationId xmlns:a16="http://schemas.microsoft.com/office/drawing/2014/main" id="{983B9A9F-9AD1-5164-47F7-9E7DA931DB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512" y="1844824"/>
            <a:ext cx="8572500" cy="3456520"/>
          </a:xfrm>
          <a:ln>
            <a:solidFill>
              <a:schemeClr val="bg1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t"/>
          <a:lstStyle/>
          <a:p>
            <a:pPr marL="342900" indent="-342900" eaLnBrk="1" hangingPunct="1">
              <a:lnSpc>
                <a:spcPct val="150000"/>
              </a:lnSpc>
              <a:buClrTx/>
              <a:buSzTx/>
            </a:pPr>
            <a:r>
              <a:rPr lang="pt-BR" altLang="zh-CN" sz="2400" kern="120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 </a:t>
            </a:r>
            <a:endParaRPr lang="pt-BR" altLang="zh-CN" kern="1200" dirty="0">
              <a:solidFill>
                <a:schemeClr val="tx1"/>
              </a:solidFill>
              <a:latin typeface="+mn-lt"/>
              <a:ea typeface="SimSun" panose="02010600030101010101" pitchFamily="2" charset="-122"/>
              <a:cs typeface="+mn-cs"/>
            </a:endParaRPr>
          </a:p>
          <a:p>
            <a:pPr marL="342900" indent="-342900" eaLnBrk="1" hangingPunct="1">
              <a:buClrTx/>
              <a:buSzTx/>
            </a:pPr>
            <a:endParaRPr lang="pt-BR" altLang="zh-CN" kern="1200" dirty="0">
              <a:solidFill>
                <a:srgbClr val="898989"/>
              </a:solidFill>
              <a:latin typeface="+mn-lt"/>
              <a:ea typeface="SimSun" panose="02010600030101010101" pitchFamily="2" charset="-122"/>
              <a:cs typeface="+mn-cs"/>
            </a:endParaRPr>
          </a:p>
          <a:p>
            <a:pPr marL="342900" indent="-342900" eaLnBrk="1" hangingPunct="1">
              <a:buClrTx/>
              <a:buSzTx/>
            </a:pPr>
            <a:endParaRPr lang="pt-BR" altLang="zh-CN" dirty="0">
              <a:solidFill>
                <a:srgbClr val="898989"/>
              </a:solidFill>
              <a:ea typeface="SimSun" panose="02010600030101010101" pitchFamily="2" charset="-122"/>
            </a:endParaRPr>
          </a:p>
          <a:p>
            <a:pPr marL="342900" indent="-342900" eaLnBrk="1" hangingPunct="1">
              <a:buClrTx/>
              <a:buSzTx/>
            </a:pPr>
            <a:endParaRPr lang="pt-BR" altLang="zh-CN" kern="1200" dirty="0">
              <a:solidFill>
                <a:srgbClr val="898989"/>
              </a:solidFill>
              <a:latin typeface="+mn-lt"/>
              <a:ea typeface="SimSun" panose="02010600030101010101" pitchFamily="2" charset="-122"/>
              <a:cs typeface="+mn-cs"/>
            </a:endParaRPr>
          </a:p>
          <a:p>
            <a:pPr marL="342900" indent="-342900" eaLnBrk="1" hangingPunct="1">
              <a:buClrTx/>
              <a:buSzTx/>
            </a:pPr>
            <a:endParaRPr lang="pt-BR" altLang="zh-CN" dirty="0">
              <a:solidFill>
                <a:srgbClr val="898989"/>
              </a:solidFill>
              <a:ea typeface="SimSun" panose="02010600030101010101" pitchFamily="2" charset="-122"/>
            </a:endParaRPr>
          </a:p>
          <a:p>
            <a:pPr marL="342900" indent="-342900" eaLnBrk="1" hangingPunct="1">
              <a:buClrTx/>
              <a:buSzTx/>
            </a:pPr>
            <a:endParaRPr lang="pt-BR" altLang="zh-CN" kern="1200" dirty="0">
              <a:solidFill>
                <a:srgbClr val="898989"/>
              </a:solidFill>
              <a:latin typeface="+mn-lt"/>
              <a:ea typeface="SimSun" panose="02010600030101010101" pitchFamily="2" charset="-122"/>
              <a:cs typeface="+mn-cs"/>
            </a:endParaRPr>
          </a:p>
          <a:p>
            <a:pPr marL="342900" indent="-342900" eaLnBrk="1" hangingPunct="1"/>
            <a:r>
              <a:rPr lang="pt-BR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402 do Plano Financeiro.</a:t>
            </a:r>
          </a:p>
          <a:p>
            <a:pPr marL="342900" indent="-342900" eaLnBrk="1" hangingPunct="1"/>
            <a:r>
              <a:rPr lang="pt-BR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327 do Plano Previdenciário.</a:t>
            </a:r>
          </a:p>
          <a:p>
            <a:pPr marL="342900" indent="-342900" eaLnBrk="1" hangingPunct="1">
              <a:buClrTx/>
              <a:buSzTx/>
            </a:pPr>
            <a:endParaRPr lang="pt-BR" altLang="zh-CN" kern="1200" dirty="0">
              <a:solidFill>
                <a:srgbClr val="898989"/>
              </a:solidFill>
              <a:latin typeface="+mn-lt"/>
              <a:ea typeface="SimSun" panose="02010600030101010101" pitchFamily="2" charset="-122"/>
              <a:cs typeface="+mn-cs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0B8AA0FD-E9C7-1146-136D-8AFECEE1F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16</a:t>
            </a:fld>
            <a:endParaRPr lang="pt-BR" altLang="zh-CN" dirty="0">
              <a:latin typeface="Arial" panose="020B0604020202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11A9176-8F8F-F5FD-5EB9-D1C135F76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981233"/>
            <a:ext cx="7988498" cy="3320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7457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ítulo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algn="just"/>
            <a:r>
              <a:rPr lang="en-US" altLang="zh-CN" sz="2800" b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Garamond" pitchFamily="18" charset="0"/>
                <a:ea typeface="SimSun" panose="02010600030101010101" pitchFamily="2" charset="-122"/>
              </a:rPr>
              <a:t>QUANTITATIVO SEGURADOS- RPPS</a:t>
            </a:r>
            <a:br>
              <a:rPr lang="pt-BR" altLang="zh-CN" sz="4400" b="1" dirty="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Garamond" pitchFamily="18" charset="0"/>
                <a:ea typeface="SimSun" panose="02010600030101010101" pitchFamily="2" charset="-122"/>
              </a:rPr>
            </a:b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De</a:t>
            </a:r>
            <a:r>
              <a:rPr lang="pt-BR" sz="1800" spc="-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forma</a:t>
            </a:r>
            <a:r>
              <a:rPr lang="pt-BR" sz="1800" spc="-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consolidada,</a:t>
            </a:r>
            <a:r>
              <a:rPr lang="pt-BR" sz="1800" spc="-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n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</a:t>
            </a:r>
            <a:r>
              <a:rPr lang="pt-BR" sz="1800" spc="-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ano de 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2024 (base 12/2024) foi registrado um total de 6741 segurados ativos e inativos, sendo que 18,51% desses segurados estão vinculados</a:t>
            </a:r>
            <a:r>
              <a:rPr lang="pt-BR" sz="1800" spc="-7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ao</a:t>
            </a:r>
            <a:r>
              <a:rPr lang="pt-BR" sz="1800" spc="-6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Plano</a:t>
            </a:r>
            <a:r>
              <a:rPr lang="pt-BR" sz="1800" spc="-7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Financeiro</a:t>
            </a:r>
            <a:r>
              <a:rPr lang="pt-BR" sz="1800" spc="-5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</a:t>
            </a:r>
            <a:r>
              <a:rPr lang="pt-BR" sz="1800" spc="-6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81,49 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%</a:t>
            </a:r>
            <a:r>
              <a:rPr lang="pt-BR" sz="1800" spc="-6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estão</a:t>
            </a:r>
            <a:r>
              <a:rPr lang="pt-BR" sz="1800" spc="-7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vinculados</a:t>
            </a:r>
            <a:r>
              <a:rPr lang="pt-BR" sz="1800" spc="-5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ao</a:t>
            </a:r>
            <a:r>
              <a:rPr lang="pt-BR" sz="1800" spc="-7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Plano</a:t>
            </a:r>
            <a:r>
              <a:rPr lang="pt-BR" sz="1800" spc="-6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Previdenciário</a:t>
            </a:r>
            <a:endParaRPr lang="pt-BR" altLang="en-US" dirty="0"/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4557F040-889A-104F-028E-BE9F567C8B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11560" y="1662763"/>
            <a:ext cx="7776864" cy="1766237"/>
          </a:xfrm>
          <a:prstGeom prst="rect">
            <a:avLst/>
          </a:prstGeom>
        </p:spPr>
      </p:pic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0FAEC374-F7BD-4E62-B655-E9092BDF8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17</a:t>
            </a:fld>
            <a:endParaRPr lang="pt-BR" altLang="zh-CN" dirty="0">
              <a:latin typeface="Arial" panose="020B060402020202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25337CB-7691-9648-2253-45C7A0B72B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380" y="3429000"/>
            <a:ext cx="7931224" cy="208823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2E563-7036-C9E6-7178-F86B2D3BD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0" name="Rectangle 26">
            <a:extLst>
              <a:ext uri="{FF2B5EF4-FFF2-40B4-BE49-F238E27FC236}">
                <a16:creationId xmlns:a16="http://schemas.microsoft.com/office/drawing/2014/main" id="{7F0E9153-575D-0809-D736-C9032C8DB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395288"/>
            <a:ext cx="8291264" cy="80021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COMPENSAÇÃO PREVIDENCIÁRIA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pt-BR" sz="2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Relatório Financeiro de Compensação Previdenciária 2021 a 2024</a:t>
            </a:r>
            <a:endParaRPr kumimoji="0" lang="pt-BR" sz="2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4137DF41-F1DA-47C6-75BF-830BC1A24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76243"/>
            <a:ext cx="2133600" cy="365125"/>
          </a:xfrm>
        </p:spPr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18</a:t>
            </a:fld>
            <a:endParaRPr lang="pt-BR" altLang="zh-CN" dirty="0">
              <a:latin typeface="Arial" panose="020B0604020202020204" pitchFamily="34" charset="0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3DEBB27E-38ED-3FBA-39C9-F6274E70680F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1844824"/>
          <a:ext cx="8229600" cy="41044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07308">
                  <a:extLst>
                    <a:ext uri="{9D8B030D-6E8A-4147-A177-3AD203B41FA5}">
                      <a16:colId xmlns:a16="http://schemas.microsoft.com/office/drawing/2014/main" val="2254547024"/>
                    </a:ext>
                  </a:extLst>
                </a:gridCol>
                <a:gridCol w="2313185">
                  <a:extLst>
                    <a:ext uri="{9D8B030D-6E8A-4147-A177-3AD203B41FA5}">
                      <a16:colId xmlns:a16="http://schemas.microsoft.com/office/drawing/2014/main" val="679192287"/>
                    </a:ext>
                  </a:extLst>
                </a:gridCol>
                <a:gridCol w="2128658">
                  <a:extLst>
                    <a:ext uri="{9D8B030D-6E8A-4147-A177-3AD203B41FA5}">
                      <a16:colId xmlns:a16="http://schemas.microsoft.com/office/drawing/2014/main" val="985582020"/>
                    </a:ext>
                  </a:extLst>
                </a:gridCol>
                <a:gridCol w="2980449">
                  <a:extLst>
                    <a:ext uri="{9D8B030D-6E8A-4147-A177-3AD203B41FA5}">
                      <a16:colId xmlns:a16="http://schemas.microsoft.com/office/drawing/2014/main" val="1350907806"/>
                    </a:ext>
                  </a:extLst>
                </a:gridCol>
              </a:tblGrid>
              <a:tr h="70650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000">
                          <a:effectLst/>
                        </a:rPr>
                        <a:t>ANO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000">
                          <a:effectLst/>
                        </a:rPr>
                        <a:t>A RECEBER 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000">
                          <a:effectLst/>
                        </a:rPr>
                        <a:t>A PAGAR 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000">
                          <a:effectLst/>
                        </a:rPr>
                        <a:t>EFETIVAMENTO RECEBIDO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882535652"/>
                  </a:ext>
                </a:extLst>
              </a:tr>
              <a:tr h="67286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000">
                          <a:effectLst/>
                        </a:rPr>
                        <a:t>2021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000">
                          <a:effectLst/>
                        </a:rPr>
                        <a:t>2.591.103,64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000">
                          <a:effectLst/>
                        </a:rPr>
                        <a:t>162.881,87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000">
                          <a:effectLst/>
                        </a:rPr>
                        <a:t>2.428.221,77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470600098"/>
                  </a:ext>
                </a:extLst>
              </a:tr>
              <a:tr h="67286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000">
                          <a:effectLst/>
                        </a:rPr>
                        <a:t>2022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000">
                          <a:effectLst/>
                        </a:rPr>
                        <a:t>3.737.965,01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000">
                          <a:effectLst/>
                        </a:rPr>
                        <a:t>182.717,15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000">
                          <a:effectLst/>
                        </a:rPr>
                        <a:t>3.555.247,86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023309815"/>
                  </a:ext>
                </a:extLst>
              </a:tr>
              <a:tr h="67286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000">
                          <a:effectLst/>
                        </a:rPr>
                        <a:t>2023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000">
                          <a:effectLst/>
                        </a:rPr>
                        <a:t>7.951.885,22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000">
                          <a:effectLst/>
                        </a:rPr>
                        <a:t>1.422.847,71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000">
                          <a:effectLst/>
                        </a:rPr>
                        <a:t>6.529.037,51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203041261"/>
                  </a:ext>
                </a:extLst>
              </a:tr>
              <a:tr h="67286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000">
                          <a:effectLst/>
                        </a:rPr>
                        <a:t>2024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000">
                          <a:effectLst/>
                        </a:rPr>
                        <a:t>7.181.469,50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000">
                          <a:effectLst/>
                        </a:rPr>
                        <a:t>458.853,96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000">
                          <a:effectLst/>
                        </a:rPr>
                        <a:t>6.722.615,54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46359684"/>
                  </a:ext>
                </a:extLst>
              </a:tr>
              <a:tr h="70650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000">
                          <a:effectLst/>
                        </a:rPr>
                        <a:t>TOTAL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000">
                          <a:effectLst/>
                        </a:rPr>
                        <a:t>21.462.423,37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000" dirty="0">
                          <a:effectLst/>
                        </a:rPr>
                        <a:t>2.227.300,69</a:t>
                      </a:r>
                      <a:endParaRPr lang="pt-B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000" dirty="0">
                          <a:effectLst/>
                        </a:rPr>
                        <a:t>19.235.122,68</a:t>
                      </a:r>
                      <a:endParaRPr lang="pt-B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863742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4247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5CF34435-0E45-FE3B-2AB1-92DE26C22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19</a:t>
            </a:fld>
            <a:endParaRPr lang="pt-BR" altLang="zh-CN" dirty="0">
              <a:latin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648062C-81B3-1290-02A1-4066E74780CD}"/>
              </a:ext>
            </a:extLst>
          </p:cNvPr>
          <p:cNvSpPr txBox="1"/>
          <p:nvPr/>
        </p:nvSpPr>
        <p:spPr>
          <a:xfrm>
            <a:off x="2555776" y="47667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VALORES DOS BENFÍCIOS 2024</a:t>
            </a:r>
          </a:p>
          <a:p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F3ADD15-E5D4-CC42-4D50-30D32AFC39B3}"/>
              </a:ext>
            </a:extLst>
          </p:cNvPr>
          <p:cNvSpPr txBox="1"/>
          <p:nvPr/>
        </p:nvSpPr>
        <p:spPr>
          <a:xfrm>
            <a:off x="1059919" y="5661248"/>
            <a:ext cx="71844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solidFill>
                  <a:srgbClr val="000000"/>
                </a:solidFill>
                <a:ea typeface="Calibri" panose="020F0502020204030204" pitchFamily="34" charset="0"/>
              </a:rPr>
              <a:t>T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otalizaram o </a:t>
            </a:r>
            <a:r>
              <a:rPr lang="pt-BR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montante bruto 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de </a:t>
            </a:r>
            <a:r>
              <a:rPr lang="pt-BR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R$ </a:t>
            </a:r>
            <a:r>
              <a:rPr lang="pt-BR" sz="1800" b="1" spc="-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101.163.277,93</a:t>
            </a:r>
          </a:p>
          <a:p>
            <a:pPr algn="just"/>
            <a:r>
              <a:rPr lang="pt-BR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R$</a:t>
            </a:r>
            <a:r>
              <a:rPr lang="pt-BR" sz="1800" b="1" spc="-6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pt-BR" sz="1800" b="1" spc="-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45.014.670,80 </a:t>
            </a:r>
            <a:r>
              <a:rPr lang="pt-BR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do Plano</a:t>
            </a:r>
            <a:r>
              <a:rPr lang="pt-BR" sz="1800" spc="-6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pt-BR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Financeiro</a:t>
            </a:r>
            <a:r>
              <a:rPr lang="pt-BR" sz="1800" spc="-65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pt-BR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</a:t>
            </a:r>
          </a:p>
          <a:p>
            <a:pPr algn="just"/>
            <a:r>
              <a:rPr lang="pt-BR" sz="1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R$</a:t>
            </a:r>
            <a:r>
              <a:rPr lang="pt-BR" sz="1800" b="1" spc="-65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 56.148.607,13 </a:t>
            </a:r>
            <a:r>
              <a:rPr lang="pt-BR" sz="1800" spc="-65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do Plano Previdenciário.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15AFD54-7F93-CB9E-6259-28D7282E69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063" y="908720"/>
            <a:ext cx="7372344" cy="445412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2347507"/>
              </p:ext>
            </p:extLst>
          </p:nvPr>
        </p:nvGraphicFramePr>
        <p:xfrm>
          <a:off x="251520" y="465138"/>
          <a:ext cx="8635305" cy="4731844"/>
        </p:xfrm>
        <a:graphic>
          <a:graphicData uri="http://schemas.openxmlformats.org/drawingml/2006/table">
            <a:tbl>
              <a:tblPr/>
              <a:tblGrid>
                <a:gridCol w="4426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92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8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798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Fluxo Mensal 12/2024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Plano</a:t>
                      </a:r>
                    </a:p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Financeiro 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Plano Previdenciário</a:t>
                      </a:r>
                    </a:p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7984">
                <a:tc>
                  <a:txBody>
                    <a:bodyPr/>
                    <a:lstStyle/>
                    <a:p>
                      <a:pPr algn="just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Contribuição Servidores </a:t>
                      </a:r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Ativos</a:t>
                      </a:r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(Prefeitura, Câmara e Colombo Previdência)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R$ 405.752,70</a:t>
                      </a:r>
                    </a:p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(14%)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R$ 2.070.320,24</a:t>
                      </a:r>
                    </a:p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(14%)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9509">
                <a:tc>
                  <a:txBody>
                    <a:bodyPr/>
                    <a:lstStyle/>
                    <a:p>
                      <a:pPr algn="just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Contribuição </a:t>
                      </a:r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Patronal </a:t>
                      </a:r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(Prefeitura, Câmara e Colombo Previdência)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R$ 478.208,54</a:t>
                      </a:r>
                    </a:p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(16,5%)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R$ 2.070.320,24</a:t>
                      </a:r>
                    </a:p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(14%)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095">
                <a:tc>
                  <a:txBody>
                    <a:bodyPr/>
                    <a:lstStyle/>
                    <a:p>
                      <a:pPr algn="just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Contribuição Servidores Inativos e Pensionistas (acima do teto do INSS)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R$ 44.506,40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R$ 37.230,38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095">
                <a:tc>
                  <a:txBody>
                    <a:bodyPr/>
                    <a:lstStyle/>
                    <a:p>
                      <a:pPr algn="just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Recebido de contribuições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R$ 928.467,64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R$ 4.177.870,86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3648">
                <a:tc>
                  <a:txBody>
                    <a:bodyPr/>
                    <a:lstStyle/>
                    <a:p>
                      <a:pPr algn="just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07" marR="9407" marT="931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highlight>
                          <a:srgbClr val="00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07" marR="9407" marT="931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highlight>
                          <a:srgbClr val="00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07" marR="9407" marT="931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4095">
                <a:tc>
                  <a:txBody>
                    <a:bodyPr/>
                    <a:lstStyle/>
                    <a:p>
                      <a:pPr algn="just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Pagamento Aposentados e Pensionistas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R$ 3.815.311,25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R$ 4.467.468,64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3648">
                <a:tc>
                  <a:txBody>
                    <a:bodyPr/>
                    <a:lstStyle/>
                    <a:p>
                      <a:pPr algn="l" fontAlgn="b"/>
                      <a:endParaRPr lang="pt-BR" sz="1600" b="1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07" marR="9407" marT="931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600" b="1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07" marR="9407" marT="931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600" b="1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07" marR="9407" marT="931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52497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Resultado Mensal Base 12/2024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R$- 2.886.843,61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-289.597,78</a:t>
                      </a:r>
                    </a:p>
                  </a:txBody>
                  <a:tcPr marL="9407" marR="9407" marT="9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A121C0D2-FC07-7458-E5B3-FA7E9C55C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20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77C02A4-1897-FD1B-851D-782B68B23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21</a:t>
            </a:fld>
            <a:endParaRPr lang="pt-BR" altLang="zh-CN" dirty="0">
              <a:latin typeface="Arial" panose="020B0604020202020204" pitchFamily="34" charset="0"/>
            </a:endParaRPr>
          </a:p>
        </p:txBody>
      </p:sp>
      <p:sp>
        <p:nvSpPr>
          <p:cNvPr id="5" name="Rectangle 27">
            <a:extLst>
              <a:ext uri="{FF2B5EF4-FFF2-40B4-BE49-F238E27FC236}">
                <a16:creationId xmlns:a16="http://schemas.microsoft.com/office/drawing/2014/main" id="{4FBB6DB5-4F1E-DE8C-F6BB-0C816DE53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362" y="333375"/>
            <a:ext cx="8146781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pt-BR" sz="2800" b="1" dirty="0"/>
              <a:t>Lei Municipal nº </a:t>
            </a:r>
            <a:r>
              <a:rPr lang="pt-BR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1.715, de 28 de junho de 2023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(Compra de Vidas)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0F445A0-7555-BBDE-E759-5BF036D6E6B4}"/>
              </a:ext>
            </a:extLst>
          </p:cNvPr>
          <p:cNvSpPr txBox="1"/>
          <p:nvPr/>
        </p:nvSpPr>
        <p:spPr>
          <a:xfrm>
            <a:off x="530128" y="1401147"/>
            <a:ext cx="814724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/>
              <a:t>- Migração de 933 vidas do Plano Financeiro para o Plano  </a:t>
            </a:r>
          </a:p>
          <a:p>
            <a:pPr algn="just"/>
            <a:r>
              <a:rPr lang="pt-BR" sz="2000" dirty="0"/>
              <a:t>  Previdenciário, realizada em 07/2023;</a:t>
            </a:r>
          </a:p>
          <a:p>
            <a:pPr algn="just"/>
            <a:endParaRPr lang="pt-BR" sz="2000" dirty="0"/>
          </a:p>
          <a:p>
            <a:pPr algn="just"/>
            <a:r>
              <a:rPr lang="pt-BR" sz="2000" dirty="0"/>
              <a:t>- Todos os aposentados nascidos até 31/12/1962 e que já estavam aposentados em  31/12/2022;</a:t>
            </a:r>
          </a:p>
          <a:p>
            <a:pPr algn="just"/>
            <a:endParaRPr lang="pt-BR" sz="2000" dirty="0"/>
          </a:p>
          <a:p>
            <a:pPr marL="342900" indent="-342900" algn="just">
              <a:buFontTx/>
              <a:buChar char="-"/>
            </a:pPr>
            <a:r>
              <a:rPr lang="pt-BR" sz="2000" dirty="0"/>
              <a:t>Somente aposentados foram migrados;</a:t>
            </a:r>
          </a:p>
          <a:p>
            <a:pPr marL="342900" indent="-342900" algn="just">
              <a:buFontTx/>
              <a:buChar char="-"/>
            </a:pPr>
            <a:endParaRPr lang="pt-BR" sz="2000" dirty="0"/>
          </a:p>
          <a:p>
            <a:pPr algn="just"/>
            <a:r>
              <a:rPr lang="pt-BR" sz="2000" dirty="0"/>
              <a:t>- Para compensar a compra de vidas realizada o Ente (Município de </a:t>
            </a:r>
          </a:p>
          <a:p>
            <a:pPr algn="just"/>
            <a:r>
              <a:rPr lang="pt-BR" sz="2000" dirty="0"/>
              <a:t>  Colombo) destinou anualmente 60% da arrecadação futura de </a:t>
            </a:r>
          </a:p>
          <a:p>
            <a:pPr algn="just"/>
            <a:r>
              <a:rPr lang="pt-BR" sz="2000" dirty="0"/>
              <a:t>  IRRF de servidores ativos e inativos dos próximos 35 anos, no valor    </a:t>
            </a:r>
          </a:p>
          <a:p>
            <a:pPr algn="just"/>
            <a:r>
              <a:rPr lang="pt-BR" sz="2000" dirty="0"/>
              <a:t>  total estimado de R$ 928 milhões para plano previdenciário;</a:t>
            </a:r>
            <a:endParaRPr lang="pt-BR" sz="2000" b="1" dirty="0"/>
          </a:p>
          <a:p>
            <a:pPr algn="just"/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821123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83F13-FEA5-E154-C236-04CF8F5B5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29E39EB-FE03-0028-7C61-A6DC6516E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22</a:t>
            </a:fld>
            <a:endParaRPr lang="pt-BR" altLang="zh-CN" dirty="0">
              <a:latin typeface="Arial" panose="020B0604020202020204" pitchFamily="34" charset="0"/>
            </a:endParaRPr>
          </a:p>
        </p:txBody>
      </p:sp>
      <p:sp>
        <p:nvSpPr>
          <p:cNvPr id="5" name="Rectangle 27">
            <a:extLst>
              <a:ext uri="{FF2B5EF4-FFF2-40B4-BE49-F238E27FC236}">
                <a16:creationId xmlns:a16="http://schemas.microsoft.com/office/drawing/2014/main" id="{B6161089-DBF5-BEF1-8D46-8B63301BE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0384" y="44624"/>
            <a:ext cx="712675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Tabela de Repasse Anual </a:t>
            </a:r>
            <a:r>
              <a:rPr lang="pt-BR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Relativo a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Compra de Vidas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F907C99-0FC9-2F49-22C4-958F8E38226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5390" y="645914"/>
            <a:ext cx="6773220" cy="443927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E91B4C74-A052-5BDB-4A1C-C8459922E25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75863" y="5085184"/>
            <a:ext cx="6792273" cy="1238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9864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DF3F5-A3BB-F4C9-AD93-DCB37F32A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D1FA59D-06E6-499E-6EE5-D340AAB7B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23</a:t>
            </a:fld>
            <a:endParaRPr lang="pt-BR" altLang="zh-CN" dirty="0">
              <a:latin typeface="Arial" panose="020B0604020202020204" pitchFamily="34" charset="0"/>
            </a:endParaRPr>
          </a:p>
        </p:txBody>
      </p:sp>
      <p:sp>
        <p:nvSpPr>
          <p:cNvPr id="5" name="Rectangle 27">
            <a:extLst>
              <a:ext uri="{FF2B5EF4-FFF2-40B4-BE49-F238E27FC236}">
                <a16:creationId xmlns:a16="http://schemas.microsoft.com/office/drawing/2014/main" id="{E4D43D1F-2089-FD0F-47D5-87B2CDADF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9021" y="333375"/>
            <a:ext cx="3189463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Compra de Vidas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0FEEBD86-1907-4516-6AA8-2103D3F320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266249"/>
              </p:ext>
            </p:extLst>
          </p:nvPr>
        </p:nvGraphicFramePr>
        <p:xfrm>
          <a:off x="683568" y="1268760"/>
          <a:ext cx="7632700" cy="3024337"/>
        </p:xfrm>
        <a:graphic>
          <a:graphicData uri="http://schemas.openxmlformats.org/drawingml/2006/table">
            <a:tbl>
              <a:tblPr/>
              <a:tblGrid>
                <a:gridCol w="1510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93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60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33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3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6584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Comparativo da Folha de Benefícios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5842">
                <a:tc>
                  <a:txBody>
                    <a:bodyPr/>
                    <a:lstStyle/>
                    <a:p>
                      <a:pPr algn="ctr" fontAlgn="b"/>
                      <a:endParaRPr lang="pt-BR" sz="1800" b="1" i="0" u="none" strike="noStrike" dirty="0">
                        <a:solidFill>
                          <a:srgbClr val="000000"/>
                        </a:solidFill>
                        <a:latin typeface="Calibri" panose="020F0502020204030204"/>
                      </a:endParaRP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Financeiro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Nº Pessoas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Previdenciário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Nº Pessoas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681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06/2023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5.876.211,36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1553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733.648,05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342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584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07/2023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2.678.187,20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641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3.996.882,29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1271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49507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8C1E6DA-C388-F447-16A6-AA20A01CA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24</a:t>
            </a:fld>
            <a:endParaRPr lang="pt-BR" altLang="zh-CN" dirty="0">
              <a:latin typeface="Arial" panose="020B0604020202020204" pitchFamily="34" charset="0"/>
            </a:endParaRPr>
          </a:p>
        </p:txBody>
      </p:sp>
      <p:sp>
        <p:nvSpPr>
          <p:cNvPr id="5" name="Rectangle 27">
            <a:extLst>
              <a:ext uri="{FF2B5EF4-FFF2-40B4-BE49-F238E27FC236}">
                <a16:creationId xmlns:a16="http://schemas.microsoft.com/office/drawing/2014/main" id="{F42A8FE8-D08B-A685-305A-5409383CAD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717" y="260648"/>
            <a:ext cx="8978283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Repasse da Prefeitura Relativo a Compra de Vidas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D836041D-D7C3-B01B-6F79-77E626EC3B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3637632"/>
              </p:ext>
            </p:extLst>
          </p:nvPr>
        </p:nvGraphicFramePr>
        <p:xfrm>
          <a:off x="539552" y="972017"/>
          <a:ext cx="7920879" cy="38164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58193">
                  <a:extLst>
                    <a:ext uri="{9D8B030D-6E8A-4147-A177-3AD203B41FA5}">
                      <a16:colId xmlns:a16="http://schemas.microsoft.com/office/drawing/2014/main" val="2462358144"/>
                    </a:ext>
                  </a:extLst>
                </a:gridCol>
                <a:gridCol w="3114683">
                  <a:extLst>
                    <a:ext uri="{9D8B030D-6E8A-4147-A177-3AD203B41FA5}">
                      <a16:colId xmlns:a16="http://schemas.microsoft.com/office/drawing/2014/main" val="573162813"/>
                    </a:ext>
                  </a:extLst>
                </a:gridCol>
                <a:gridCol w="1618039">
                  <a:extLst>
                    <a:ext uri="{9D8B030D-6E8A-4147-A177-3AD203B41FA5}">
                      <a16:colId xmlns:a16="http://schemas.microsoft.com/office/drawing/2014/main" val="3865948835"/>
                    </a:ext>
                  </a:extLst>
                </a:gridCol>
                <a:gridCol w="2129964">
                  <a:extLst>
                    <a:ext uri="{9D8B030D-6E8A-4147-A177-3AD203B41FA5}">
                      <a16:colId xmlns:a16="http://schemas.microsoft.com/office/drawing/2014/main" val="114540842"/>
                    </a:ext>
                  </a:extLst>
                </a:gridCol>
              </a:tblGrid>
              <a:tr h="301932">
                <a:tc gridSpan="4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dirty="0">
                          <a:effectLst/>
                        </a:rPr>
                        <a:t>Valores Recebidos - Repasse IRRF anos 2023 e 2024</a:t>
                      </a:r>
                      <a:endParaRPr lang="pt-B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206489"/>
                  </a:ext>
                </a:extLst>
              </a:tr>
              <a:tr h="30193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Mês/Ano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Valor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Data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Referencia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883739348"/>
                  </a:ext>
                </a:extLst>
              </a:tr>
              <a:tr h="30193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Ago/23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R$            7.000.000,00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10/08/2023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1º parcela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928561469"/>
                  </a:ext>
                </a:extLst>
              </a:tr>
              <a:tr h="30193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Out/23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R$            7.000.000,00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10/10/2023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2º parcela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825164771"/>
                  </a:ext>
                </a:extLst>
              </a:tr>
              <a:tr h="30193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Nov/23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R$            5.465.326,46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16/11/2023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3º parcela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547536734"/>
                  </a:ext>
                </a:extLst>
              </a:tr>
              <a:tr h="30193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Sub Total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R$          19.465.326,46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endParaRPr lang="pt-BR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91494"/>
                  </a:ext>
                </a:extLst>
              </a:tr>
              <a:tr h="30193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Mar/24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R$            7.000.000,00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18/03/2024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1º parcela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601342930"/>
                  </a:ext>
                </a:extLst>
              </a:tr>
              <a:tr h="30193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Jun/24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R$            6.070.000,00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18/06/2024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2º parcela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543393598"/>
                  </a:ext>
                </a:extLst>
              </a:tr>
              <a:tr h="30193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Set/24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R$            7.757.899,31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12/09/2024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3º parcela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147875920"/>
                  </a:ext>
                </a:extLst>
              </a:tr>
              <a:tr h="30193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Sub Total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dirty="0">
                          <a:effectLst/>
                        </a:rPr>
                        <a:t>R$          20.827.899,31</a:t>
                      </a:r>
                      <a:endParaRPr lang="pt-B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 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380883"/>
                  </a:ext>
                </a:extLst>
              </a:tr>
              <a:tr h="79710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Saldo Aplicação 31/12/2024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R$   43.328.190,00       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dirty="0">
                          <a:effectLst/>
                        </a:rPr>
                        <a:t> </a:t>
                      </a:r>
                      <a:endParaRPr lang="pt-B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849297"/>
                  </a:ext>
                </a:extLst>
              </a:tr>
            </a:tbl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39CB7BF5-4378-0D24-954F-A584343D8260}"/>
              </a:ext>
            </a:extLst>
          </p:cNvPr>
          <p:cNvSpPr txBox="1"/>
          <p:nvPr/>
        </p:nvSpPr>
        <p:spPr>
          <a:xfrm>
            <a:off x="611560" y="5110729"/>
            <a:ext cx="79208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35"/>
              </a:spcBef>
            </a:pPr>
            <a:r>
              <a:rPr lang="pt-PT" sz="1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Obs:</a:t>
            </a:r>
            <a:r>
              <a:rPr lang="pt-PT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Importante ressaltar que estes repasses não podem ser utilizados dentro de um período de 5 (cinco) anos a contar da sua transferência, conforme determina o Ministério da Previdência.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4735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56F3F8E-A8CE-0E6C-388F-CEA7BAD72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25</a:t>
            </a:fld>
            <a:endParaRPr lang="pt-BR" altLang="zh-CN" dirty="0">
              <a:latin typeface="Arial" panose="020B0604020202020204" pitchFamily="34" charset="0"/>
            </a:endParaRPr>
          </a:p>
        </p:txBody>
      </p:sp>
      <p:sp>
        <p:nvSpPr>
          <p:cNvPr id="5" name="Rectangle 27">
            <a:extLst>
              <a:ext uri="{FF2B5EF4-FFF2-40B4-BE49-F238E27FC236}">
                <a16:creationId xmlns:a16="http://schemas.microsoft.com/office/drawing/2014/main" id="{121239EC-E504-5CBF-7166-1C34EDF92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3941" y="188640"/>
            <a:ext cx="4739631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Situação Plano Financeiro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5B59BEA-F207-97DF-CFA2-4FF75F65A5F8}"/>
              </a:ext>
            </a:extLst>
          </p:cNvPr>
          <p:cNvSpPr txBox="1"/>
          <p:nvPr/>
        </p:nvSpPr>
        <p:spPr>
          <a:xfrm>
            <a:off x="700286" y="1051853"/>
            <a:ext cx="8000231" cy="5601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/>
              <a:t>- A compra de vidas amenizou a situação do Plano Financeiro porém    </a:t>
            </a:r>
          </a:p>
          <a:p>
            <a:pPr algn="just"/>
            <a:r>
              <a:rPr lang="pt-BR" sz="2000" dirty="0"/>
              <a:t>  não resolveu por completo;</a:t>
            </a:r>
          </a:p>
          <a:p>
            <a:pPr algn="just"/>
            <a:endParaRPr lang="pt-BR" sz="2000" dirty="0"/>
          </a:p>
          <a:p>
            <a:pPr marL="342900" indent="-342900" algn="just">
              <a:buFontTx/>
              <a:buChar char="-"/>
            </a:pPr>
            <a:r>
              <a:rPr lang="pt-BR" sz="2000" dirty="0"/>
              <a:t>Em 02/2024 os recursos líquidos do patrimônio acabaram;</a:t>
            </a:r>
          </a:p>
          <a:p>
            <a:pPr algn="just"/>
            <a:endParaRPr lang="pt-BR" sz="2000" dirty="0"/>
          </a:p>
          <a:p>
            <a:pPr algn="just"/>
            <a:r>
              <a:rPr lang="pt-BR" sz="2000" dirty="0"/>
              <a:t>- A partir deste momento o Ente (Município de Colombo) passou a ser responsável pelo repasse mensal referente da folha de benefícios de aposentados e pensionistas do plano financeiro </a:t>
            </a:r>
            <a:r>
              <a:rPr lang="pt-BR" sz="2000" b="1" i="1" dirty="0"/>
              <a:t>(Lei Municipal 960/2006 art. 90 § 2º e Portaria MPS 1.467 de 2022 art.11 § 7);</a:t>
            </a:r>
          </a:p>
          <a:p>
            <a:pPr algn="just"/>
            <a:endParaRPr lang="pt-BR" sz="2000" dirty="0"/>
          </a:p>
          <a:p>
            <a:pPr marL="342900" indent="-342900" algn="just">
              <a:buFontTx/>
              <a:buChar char="-"/>
            </a:pPr>
            <a:r>
              <a:rPr lang="pt-BR" sz="2000" dirty="0"/>
              <a:t>O valor estimado do repasse é de aproximadamente R$ 3 milhões/mês para que, juntamente com as contribuições dos servidores ainda ativos possa cobrir o valor mensal da folha;</a:t>
            </a:r>
          </a:p>
          <a:p>
            <a:pPr algn="just"/>
            <a:endParaRPr lang="pt-BR" sz="2000" dirty="0"/>
          </a:p>
          <a:p>
            <a:pPr algn="just"/>
            <a:r>
              <a:rPr lang="pt-BR" sz="2000" dirty="0"/>
              <a:t>- Esse valor a ser repassado mensalmente para pagamento da folha  </a:t>
            </a:r>
          </a:p>
          <a:p>
            <a:pPr algn="just"/>
            <a:r>
              <a:rPr lang="pt-BR" sz="2000" dirty="0"/>
              <a:t>  de benefícios entra para cálculo do índice de pessoal.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621130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FC44E-B20A-7A8F-C02E-676AC998D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208E5C8-BE84-A7CE-4A3A-55B9D157F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20272" y="6352144"/>
            <a:ext cx="1666528" cy="369332"/>
          </a:xfrm>
        </p:spPr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26</a:t>
            </a:fld>
            <a:endParaRPr lang="pt-BR" altLang="zh-CN" dirty="0">
              <a:latin typeface="Arial" panose="020B0604020202020204" pitchFamily="34" charset="0"/>
            </a:endParaRPr>
          </a:p>
        </p:txBody>
      </p:sp>
      <p:sp>
        <p:nvSpPr>
          <p:cNvPr id="5" name="Rectangle 27">
            <a:extLst>
              <a:ext uri="{FF2B5EF4-FFF2-40B4-BE49-F238E27FC236}">
                <a16:creationId xmlns:a16="http://schemas.microsoft.com/office/drawing/2014/main" id="{87351598-5468-26A5-534B-32A7820859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5080" y="188640"/>
            <a:ext cx="4397358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Insuficiência Financeira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685ACFC-E0A5-FE3C-C490-12E28BCBF516}"/>
              </a:ext>
            </a:extLst>
          </p:cNvPr>
          <p:cNvSpPr txBox="1"/>
          <p:nvPr/>
        </p:nvSpPr>
        <p:spPr>
          <a:xfrm>
            <a:off x="700286" y="1051853"/>
            <a:ext cx="800023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/>
              <a:t>Aportes financeiros realizados pela Prefeitura de Colombo em 2024.</a:t>
            </a:r>
          </a:p>
          <a:p>
            <a:pPr algn="just"/>
            <a:endParaRPr lang="pt-BR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9FF51457-8953-D61C-FE5D-1704A77515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349957"/>
              </p:ext>
            </p:extLst>
          </p:nvPr>
        </p:nvGraphicFramePr>
        <p:xfrm>
          <a:off x="457200" y="1728960"/>
          <a:ext cx="8229599" cy="42410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2310">
                  <a:extLst>
                    <a:ext uri="{9D8B030D-6E8A-4147-A177-3AD203B41FA5}">
                      <a16:colId xmlns:a16="http://schemas.microsoft.com/office/drawing/2014/main" val="1962638638"/>
                    </a:ext>
                  </a:extLst>
                </a:gridCol>
                <a:gridCol w="2174260">
                  <a:extLst>
                    <a:ext uri="{9D8B030D-6E8A-4147-A177-3AD203B41FA5}">
                      <a16:colId xmlns:a16="http://schemas.microsoft.com/office/drawing/2014/main" val="2868502319"/>
                    </a:ext>
                  </a:extLst>
                </a:gridCol>
                <a:gridCol w="1125809">
                  <a:extLst>
                    <a:ext uri="{9D8B030D-6E8A-4147-A177-3AD203B41FA5}">
                      <a16:colId xmlns:a16="http://schemas.microsoft.com/office/drawing/2014/main" val="3033950766"/>
                    </a:ext>
                  </a:extLst>
                </a:gridCol>
                <a:gridCol w="4187220">
                  <a:extLst>
                    <a:ext uri="{9D8B030D-6E8A-4147-A177-3AD203B41FA5}">
                      <a16:colId xmlns:a16="http://schemas.microsoft.com/office/drawing/2014/main" val="129988889"/>
                    </a:ext>
                  </a:extLst>
                </a:gridCol>
              </a:tblGrid>
              <a:tr h="29095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2024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Valor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Data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Destino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234387357"/>
                  </a:ext>
                </a:extLst>
              </a:tr>
              <a:tr h="29095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Fev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100">
                          <a:effectLst/>
                        </a:rPr>
                        <a:t> R$            1.220.000,00 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28/02/2024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Utilizado pagamento folha 02/2024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158368293"/>
                  </a:ext>
                </a:extLst>
              </a:tr>
              <a:tr h="29095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Mar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100">
                          <a:effectLst/>
                        </a:rPr>
                        <a:t> R$            2.140.000,00 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27/03/2024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Utilizado pagamento folha 03/2024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52131868"/>
                  </a:ext>
                </a:extLst>
              </a:tr>
              <a:tr h="29095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Abr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100">
                          <a:effectLst/>
                        </a:rPr>
                        <a:t> R$            2.320.000,00 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26/04/2024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Utilizado pagamento folha 04/2024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046880723"/>
                  </a:ext>
                </a:extLst>
              </a:tr>
              <a:tr h="29095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Mai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100">
                          <a:effectLst/>
                        </a:rPr>
                        <a:t> R$            2.350.000,00 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28/05/2024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Utilizado pagamento folha 05/2024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687638294"/>
                  </a:ext>
                </a:extLst>
              </a:tr>
              <a:tr h="29095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Jun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100">
                          <a:effectLst/>
                        </a:rPr>
                        <a:t> R$            2.340.000,00 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26/06/2024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Utilizado pagamento folha 06/2024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751672592"/>
                  </a:ext>
                </a:extLst>
              </a:tr>
              <a:tr h="29095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Jul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100">
                          <a:effectLst/>
                        </a:rPr>
                        <a:t> R$            2.470.000,00 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29/07/2024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Utilizado pagamento folha 07/2024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89503110"/>
                  </a:ext>
                </a:extLst>
              </a:tr>
              <a:tr h="29095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Ago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100">
                          <a:effectLst/>
                        </a:rPr>
                        <a:t> R$            1.600.000,00 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12/08/2024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Utilizado pagamento adiantamento 13º 2024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189604233"/>
                  </a:ext>
                </a:extLst>
              </a:tr>
              <a:tr h="29095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Ago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100">
                          <a:effectLst/>
                        </a:rPr>
                        <a:t> R$            2.565.000,00 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29/08/2024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Utilizado pagamento folha 08/2024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939131020"/>
                  </a:ext>
                </a:extLst>
              </a:tr>
              <a:tr h="29095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Set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100">
                          <a:effectLst/>
                        </a:rPr>
                        <a:t> R$            2.685.000,00 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27/09/2024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Utilizado pagamento folha 09/2024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892743699"/>
                  </a:ext>
                </a:extLst>
              </a:tr>
              <a:tr h="29095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 dirty="0">
                          <a:effectLst/>
                        </a:rPr>
                        <a:t>Out</a:t>
                      </a:r>
                      <a:endParaRPr lang="pt-B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100">
                          <a:effectLst/>
                        </a:rPr>
                        <a:t> R$            2.750.000,00 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30/10/2024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Utilizado pagamento folha 10/2024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569941278"/>
                  </a:ext>
                </a:extLst>
              </a:tr>
              <a:tr h="29095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Nov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100" dirty="0">
                          <a:effectLst/>
                        </a:rPr>
                        <a:t> R$            2.810.000,00 </a:t>
                      </a:r>
                      <a:endParaRPr lang="pt-B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27/11/2024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Utilizado pagamento folha 11/2024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722182924"/>
                  </a:ext>
                </a:extLst>
              </a:tr>
              <a:tr h="29095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Dez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100">
                          <a:effectLst/>
                        </a:rPr>
                        <a:t> R$                950.000,00 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11/12/2024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Utilizado pagamento 13º 2024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708456910"/>
                  </a:ext>
                </a:extLst>
              </a:tr>
              <a:tr h="29095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Dez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100">
                          <a:effectLst/>
                        </a:rPr>
                        <a:t> R$            2.905.000,00 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18/12/2024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Utilizado pagamento folha 12/2024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116042737"/>
                  </a:ext>
                </a:extLst>
              </a:tr>
              <a:tr h="7492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>
                          <a:effectLst/>
                        </a:rPr>
                        <a:t>Total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100">
                          <a:effectLst/>
                        </a:rPr>
                        <a:t>R$           29.105.000,00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426631"/>
                  </a:ext>
                </a:extLst>
              </a:tr>
            </a:tbl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375ABFCA-2F08-4373-838E-5AAE8998C37F}"/>
              </a:ext>
            </a:extLst>
          </p:cNvPr>
          <p:cNvSpPr txBox="1"/>
          <p:nvPr/>
        </p:nvSpPr>
        <p:spPr>
          <a:xfrm>
            <a:off x="457200" y="6237312"/>
            <a:ext cx="8229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/>
              <a:t>Obs</a:t>
            </a:r>
            <a:r>
              <a:rPr lang="pt-BR" dirty="0"/>
              <a:t>: Valores são incluídos no índice prudencial do município</a:t>
            </a:r>
          </a:p>
        </p:txBody>
      </p:sp>
    </p:spTree>
    <p:extLst>
      <p:ext uri="{BB962C8B-B14F-4D97-AF65-F5344CB8AC3E}">
        <p14:creationId xmlns:p14="http://schemas.microsoft.com/office/powerpoint/2010/main" val="33389897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7"/>
          <p:cNvSpPr>
            <a:spLocks noChangeArrowheads="1"/>
          </p:cNvSpPr>
          <p:nvPr/>
        </p:nvSpPr>
        <p:spPr bwMode="auto">
          <a:xfrm>
            <a:off x="1238250" y="333375"/>
            <a:ext cx="6731000" cy="1076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Evolução Anual dos pagamentos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de benefícios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F5940D7-0EA5-62BD-C44A-77A351EEA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27</a:t>
            </a:fld>
            <a:endParaRPr lang="pt-BR" altLang="zh-CN" dirty="0">
              <a:latin typeface="Arial" panose="020B0604020202020204" pitchFamily="34" charset="0"/>
            </a:endParaRP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00000000-0008-0000-06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8030092"/>
              </p:ext>
            </p:extLst>
          </p:nvPr>
        </p:nvGraphicFramePr>
        <p:xfrm>
          <a:off x="251520" y="1268759"/>
          <a:ext cx="8568952" cy="5255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4565176"/>
              </p:ext>
            </p:extLst>
          </p:nvPr>
        </p:nvGraphicFramePr>
        <p:xfrm>
          <a:off x="827584" y="117737"/>
          <a:ext cx="7632700" cy="6335596"/>
        </p:xfrm>
        <a:graphic>
          <a:graphicData uri="http://schemas.openxmlformats.org/drawingml/2006/table">
            <a:tbl>
              <a:tblPr/>
              <a:tblGrid>
                <a:gridCol w="1510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93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60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33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3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739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Evolução Anual da Folha de Benefícios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88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Ano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Financeiro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Nº Pessoas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Previdenciário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Nº Pessoas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15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2010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573.356,48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634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    21.069,57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49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39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2011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737.142,69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719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    31.427,93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59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39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2012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934.270,58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785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    47.528,91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70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39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2013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1.131.349,03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840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    65.456,86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89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06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2014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1.482.897,93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945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    89.444,84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101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39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2015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1.689.604,57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995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 108.390,34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115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739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2016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2.179.043,17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1070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 148.146,73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134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739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2017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2.604.711,01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1159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 189.157,30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162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739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2018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2.967.492,51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1215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 219.935,73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182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739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2019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3.415.405,98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1288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 271.886,65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205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739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2020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3.852.353,41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1348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   339.169,82 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232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739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2021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 4.283.695,49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 1435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        418.631,96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269 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739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2022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5.335.552,05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1516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632.409,12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321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7739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2023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3.052.203,22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699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4.057.069,32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1286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3080660"/>
                  </a:ext>
                </a:extLst>
              </a:tr>
              <a:tr h="37739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2024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3.815.311,25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796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     4.467.468,64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1355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8956272"/>
                  </a:ext>
                </a:extLst>
              </a:tr>
            </a:tbl>
          </a:graphicData>
        </a:graphic>
      </p:graphicFrame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F9364988-E63F-26B2-E975-C9BD1187B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28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6533529"/>
              </p:ext>
            </p:extLst>
          </p:nvPr>
        </p:nvGraphicFramePr>
        <p:xfrm>
          <a:off x="1042988" y="188913"/>
          <a:ext cx="7056437" cy="6489406"/>
        </p:xfrm>
        <a:graphic>
          <a:graphicData uri="http://schemas.openxmlformats.org/drawingml/2006/table">
            <a:tbl>
              <a:tblPr/>
              <a:tblGrid>
                <a:gridCol w="1431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5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5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73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9211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Evolução Anual da Folha de Aposentados e Pensionistas Referente aos Planos Financeiro e Previdenciário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Ano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Valores (R$)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Em %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Total de Beneficiários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8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Dez/13 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 Unicode MS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1.196.805,89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21,89%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935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87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Dez/14 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 Unicode MS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1.572.342,77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31,37%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1046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59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Dez/15 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 Unicode MS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1.797.994,91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14,35%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1110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31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Dez/16 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 Unicode MS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2.327.189,90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29,43%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1204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31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Dez/17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2.793.868,31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20,05%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31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Dez/18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3.187.428,24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14,08%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31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Dez/19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3.687.292,63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15,68%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1493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31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Dez/20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4.191.523,23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13,67%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31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Dez/21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4.702.327,45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12,19%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31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Dez/22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5.967.961,17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26,92%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531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Dez/23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7.109.272,54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19,12%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5152520"/>
                  </a:ext>
                </a:extLst>
              </a:tr>
              <a:tr h="4531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Times New Roman" panose="02020603050405020304" pitchFamily="18" charset="0"/>
                        </a:rPr>
                        <a:t>Dez/24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8.282.779,89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16,51%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039286"/>
                  </a:ext>
                </a:extLst>
              </a:tr>
            </a:tbl>
          </a:graphicData>
        </a:graphic>
      </p:graphicFrame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31F101F6-2191-135C-3DB7-EB1739B08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29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6D525-9744-9F80-20CD-39F67651B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0" name="Rectangle 26">
            <a:extLst>
              <a:ext uri="{FF2B5EF4-FFF2-40B4-BE49-F238E27FC236}">
                <a16:creationId xmlns:a16="http://schemas.microsoft.com/office/drawing/2014/main" id="{55BF8650-4B07-3D3A-D0B7-81189C21E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1050" y="395288"/>
            <a:ext cx="5257800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RECEITAS</a:t>
            </a:r>
            <a:r>
              <a:rPr lang="pt-BR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/2024 - EXECUTADO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graphicFrame>
        <p:nvGraphicFramePr>
          <p:cNvPr id="6247" name="Group 103">
            <a:extLst>
              <a:ext uri="{FF2B5EF4-FFF2-40B4-BE49-F238E27FC236}">
                <a16:creationId xmlns:a16="http://schemas.microsoft.com/office/drawing/2014/main" id="{5E927190-DE28-EA72-F435-0795905F9322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23986992"/>
              </p:ext>
            </p:extLst>
          </p:nvPr>
        </p:nvGraphicFramePr>
        <p:xfrm>
          <a:off x="755576" y="856953"/>
          <a:ext cx="7200800" cy="5648214"/>
        </p:xfrm>
        <a:graphic>
          <a:graphicData uri="http://schemas.openxmlformats.org/drawingml/2006/table">
            <a:tbl>
              <a:tblPr/>
              <a:tblGrid>
                <a:gridCol w="42726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8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7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ELEMENTO</a:t>
                      </a:r>
                      <a:endParaRPr kumimoji="0" lang="pt-B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716" marB="4571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 ANUAL</a:t>
                      </a:r>
                      <a:endParaRPr kumimoji="0" lang="pt-B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719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Contribuição Previdenciária dos Ativos</a:t>
                      </a:r>
                    </a:p>
                  </a:txBody>
                  <a:tcPr marL="91447" marR="91447" marT="45716" marB="4571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R$ 31.654.553,85</a:t>
                      </a:r>
                    </a:p>
                  </a:txBody>
                  <a:tcPr marL="91447" marR="91447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8259943"/>
                  </a:ext>
                </a:extLst>
              </a:tr>
              <a:tr h="64236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Contribuição Previdenciária Patronal</a:t>
                      </a:r>
                    </a:p>
                  </a:txBody>
                  <a:tcPr marL="91447" marR="91447" marT="45716" marB="4571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R$ 32.658.271,79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766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Contribuição Previdenciária Inativos e Pensionistas (acima do teto do INSS R$ 8.157,41)</a:t>
                      </a:r>
                    </a:p>
                  </a:txBody>
                  <a:tcPr marL="91447" marR="91447" marT="45716" marB="4571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R$ 946.634,86</a:t>
                      </a:r>
                    </a:p>
                  </a:txBody>
                  <a:tcPr marL="91447" marR="91447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236991"/>
                  </a:ext>
                </a:extLst>
              </a:tr>
              <a:tr h="64236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Compensação Previdenciária </a:t>
                      </a:r>
                    </a:p>
                  </a:txBody>
                  <a:tcPr marL="91447" marR="91447" marT="45716" marB="4571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R$ 6.619.879,22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855738"/>
                  </a:ext>
                </a:extLst>
              </a:tr>
              <a:tr h="64236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Repasse (I.R)</a:t>
                      </a:r>
                    </a:p>
                  </a:txBody>
                  <a:tcPr marL="91447" marR="91447" marT="45716" marB="4571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R$ 20.827.899,31</a:t>
                      </a:r>
                    </a:p>
                  </a:txBody>
                  <a:tcPr marL="91447" marR="91447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23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91447" marR="91447" marT="45716" marB="4571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R$ 92.707.239,03</a:t>
                      </a:r>
                    </a:p>
                  </a:txBody>
                  <a:tcPr marL="91447" marR="91447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9D9B44B0-F9C6-3244-2343-8AA4A131B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76243"/>
            <a:ext cx="2133600" cy="365125"/>
          </a:xfrm>
        </p:spPr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30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2553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0" name="Rectangle 26"/>
          <p:cNvSpPr>
            <a:spLocks noChangeArrowheads="1"/>
          </p:cNvSpPr>
          <p:nvPr/>
        </p:nvSpPr>
        <p:spPr bwMode="auto">
          <a:xfrm>
            <a:off x="2051050" y="395288"/>
            <a:ext cx="5257800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DESPESAS</a:t>
            </a:r>
            <a:r>
              <a:rPr lang="pt-BR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/2024 - EXECUTADO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graphicFrame>
        <p:nvGraphicFramePr>
          <p:cNvPr id="6247" name="Group 10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100549034"/>
              </p:ext>
            </p:extLst>
          </p:nvPr>
        </p:nvGraphicFramePr>
        <p:xfrm>
          <a:off x="971600" y="1124744"/>
          <a:ext cx="7272808" cy="4778975"/>
        </p:xfrm>
        <a:graphic>
          <a:graphicData uri="http://schemas.openxmlformats.org/drawingml/2006/table">
            <a:tbl>
              <a:tblPr/>
              <a:tblGrid>
                <a:gridCol w="4199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28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45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Garamond" pitchFamily="18" charset="0"/>
                        </a:rPr>
                        <a:t>ELEMENTO</a:t>
                      </a:r>
                      <a:endParaRPr kumimoji="0" lang="pt-B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1447" marR="91447" marT="45716" marB="4571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Garamond" pitchFamily="18" charset="0"/>
                        </a:rPr>
                        <a:t>VALOR ANUAL FINANCEIRO</a:t>
                      </a:r>
                      <a:endParaRPr kumimoji="0" lang="pt-B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1447" marR="91447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318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Folha Inativo </a:t>
                      </a:r>
                    </a:p>
                  </a:txBody>
                  <a:tcPr marL="91447" marR="91447" marT="45716" marB="4571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R$ 92.706.868,19</a:t>
                      </a:r>
                    </a:p>
                  </a:txBody>
                  <a:tcPr marL="91447" marR="91447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8259943"/>
                  </a:ext>
                </a:extLst>
              </a:tr>
              <a:tr h="81065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Folha Pensionista</a:t>
                      </a:r>
                    </a:p>
                  </a:txBody>
                  <a:tcPr marL="91447" marR="91447" marT="45716" marB="4571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R$ 8.460.811,73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065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Compensação Previdenciária </a:t>
                      </a:r>
                    </a:p>
                  </a:txBody>
                  <a:tcPr marL="91447" marR="91447" marT="45716" marB="4571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R$ 748.742,53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855738"/>
                  </a:ext>
                </a:extLst>
              </a:tr>
              <a:tr h="55285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Processos Judiciais</a:t>
                      </a:r>
                    </a:p>
                  </a:txBody>
                  <a:tcPr marL="91447" marR="91447" marT="45716" marB="4571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R$ 10.277,28</a:t>
                      </a:r>
                    </a:p>
                  </a:txBody>
                  <a:tcPr marL="91447" marR="91447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349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Outras Despesas(Pasep e Serviços Bancários)</a:t>
                      </a:r>
                    </a:p>
                  </a:txBody>
                  <a:tcPr marL="91447" marR="91447" marT="45716" marB="4571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R$ 1.150.229,17</a:t>
                      </a:r>
                    </a:p>
                  </a:txBody>
                  <a:tcPr marL="91447" marR="91447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24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91447" marR="91447" marT="45716" marB="4571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R$ 103.076.928,90</a:t>
                      </a:r>
                    </a:p>
                  </a:txBody>
                  <a:tcPr marL="91447" marR="91447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4E93AF7F-3A28-0D5F-A83F-DAF324022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76243"/>
            <a:ext cx="2133600" cy="365125"/>
          </a:xfrm>
        </p:spPr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31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8135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8" name="Rectangle 86"/>
          <p:cNvSpPr>
            <a:spLocks noChangeArrowheads="1"/>
          </p:cNvSpPr>
          <p:nvPr/>
        </p:nvSpPr>
        <p:spPr bwMode="auto">
          <a:xfrm>
            <a:off x="323528" y="333375"/>
            <a:ext cx="8595047" cy="13509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 anchorCtr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APLICAÇÕES FINANCEIRAS</a:t>
            </a:r>
          </a:p>
        </p:txBody>
      </p:sp>
      <p:graphicFrame>
        <p:nvGraphicFramePr>
          <p:cNvPr id="14413" name="Group 77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198083900"/>
              </p:ext>
            </p:extLst>
          </p:nvPr>
        </p:nvGraphicFramePr>
        <p:xfrm>
          <a:off x="225425" y="1684338"/>
          <a:ext cx="8782050" cy="4048918"/>
        </p:xfrm>
        <a:graphic>
          <a:graphicData uri="http://schemas.openxmlformats.org/drawingml/2006/table">
            <a:tbl>
              <a:tblPr/>
              <a:tblGrid>
                <a:gridCol w="1643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4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8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13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578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096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pt-BR" sz="2800" b="1" i="0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3" marR="91453" marT="45724" marB="4572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800" b="1" i="0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DEZ/23</a:t>
                      </a:r>
                    </a:p>
                  </a:txBody>
                  <a:tcPr marL="91453" marR="91453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800" b="1" i="0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DEZ/24</a:t>
                      </a:r>
                    </a:p>
                  </a:txBody>
                  <a:tcPr marL="91453" marR="91453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98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600" b="0" i="0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PLANOS</a:t>
                      </a:r>
                    </a:p>
                  </a:txBody>
                  <a:tcPr marL="91453" marR="91453" marT="45724" marB="4572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FINANCEIRO</a:t>
                      </a:r>
                    </a:p>
                  </a:txBody>
                  <a:tcPr marL="91453" marR="91453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PREVIDENCIÁRIO</a:t>
                      </a:r>
                    </a:p>
                  </a:txBody>
                  <a:tcPr marL="91453" marR="91453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pt-BR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FINANCEIRO</a:t>
                      </a:r>
                    </a:p>
                  </a:txBody>
                  <a:tcPr marL="91453" marR="91453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pt-BR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PREVIDENCIÁRIO</a:t>
                      </a:r>
                    </a:p>
                  </a:txBody>
                  <a:tcPr marL="91453" marR="91453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52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91453" marR="91453" marT="45724" marB="4572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base" latinLnBrk="0" hangingPunct="1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R$ 16.087.126,19</a:t>
                      </a:r>
                    </a:p>
                  </a:txBody>
                  <a:tcPr marL="91453" marR="91453"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base" latinLnBrk="0" hangingPunct="1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R$ 460.217.429,91</a:t>
                      </a:r>
                    </a:p>
                  </a:txBody>
                  <a:tcPr marL="91453" marR="91453"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base" latinLnBrk="0" hangingPunct="1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 </a:t>
                      </a:r>
                      <a:r>
                        <a:rPr lang="pt-BR" sz="1400" b="0" i="0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12.061.918,42</a:t>
                      </a:r>
                      <a:endParaRPr kumimoji="0" lang="pt-BR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53" marR="91453"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base" latinLnBrk="0" hangingPunct="1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kumimoji="0" lang="pt-BR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 </a:t>
                      </a:r>
                      <a:r>
                        <a:rPr lang="pt-BR" sz="14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507.996.378,19</a:t>
                      </a:r>
                      <a:endParaRPr kumimoji="0" lang="pt-BR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53" marR="91453"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42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GERAL</a:t>
                      </a:r>
                    </a:p>
                  </a:txBody>
                  <a:tcPr marL="91453" marR="91453" marT="45724" marB="4572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R$ 476.304.556,10</a:t>
                      </a:r>
                    </a:p>
                  </a:txBody>
                  <a:tcPr marL="91453" marR="91453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pt-B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R$ 520.058.296,61</a:t>
                      </a:r>
                    </a:p>
                  </a:txBody>
                  <a:tcPr marL="91453" marR="91453" marT="45724" marB="4572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215E2804-66ED-4143-1435-B1C37FD93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32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7"/>
          <p:cNvSpPr>
            <a:spLocks noChangeArrowheads="1"/>
          </p:cNvSpPr>
          <p:nvPr/>
        </p:nvSpPr>
        <p:spPr bwMode="auto">
          <a:xfrm>
            <a:off x="611188" y="260350"/>
            <a:ext cx="8029575" cy="13525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Evolução Patrimonial – Dezembro/2010 à Dezembro/2024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9BBAC0B9-7838-DA90-09C6-F9B41149C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33</a:t>
            </a:fld>
            <a:endParaRPr lang="pt-BR" altLang="zh-CN" dirty="0">
              <a:latin typeface="Arial" panose="020B0604020202020204" pitchFamily="34" charset="0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00000000-0008-0000-04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2449411"/>
              </p:ext>
            </p:extLst>
          </p:nvPr>
        </p:nvGraphicFramePr>
        <p:xfrm>
          <a:off x="323528" y="1666875"/>
          <a:ext cx="8568952" cy="4642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7"/>
          <p:cNvSpPr>
            <a:spLocks noChangeArrowheads="1"/>
          </p:cNvSpPr>
          <p:nvPr/>
        </p:nvSpPr>
        <p:spPr bwMode="auto">
          <a:xfrm>
            <a:off x="244475" y="115888"/>
            <a:ext cx="8864600" cy="1076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Evolução Patrimonial por Plano – Dezembro/2010 à Dezembro/2024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FFDA3FF5-69C7-4864-B446-C701115DA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34</a:t>
            </a:fld>
            <a:endParaRPr lang="pt-BR" altLang="zh-CN" dirty="0">
              <a:latin typeface="Arial" panose="020B0604020202020204" pitchFamily="34" charset="0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8330976"/>
              </p:ext>
            </p:extLst>
          </p:nvPr>
        </p:nvGraphicFramePr>
        <p:xfrm>
          <a:off x="457200" y="1192214"/>
          <a:ext cx="8229600" cy="5164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7"/>
          <p:cNvSpPr>
            <a:spLocks noChangeArrowheads="1"/>
          </p:cNvSpPr>
          <p:nvPr/>
        </p:nvSpPr>
        <p:spPr bwMode="auto">
          <a:xfrm>
            <a:off x="171450" y="119063"/>
            <a:ext cx="8937625" cy="1076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Evolução Patrimonial por Plano – Dezembro/2010 à Dezembro/2024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36453871-851E-20BF-19C6-E19394D97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35</a:t>
            </a:fld>
            <a:endParaRPr lang="pt-BR" altLang="zh-CN" dirty="0">
              <a:latin typeface="Arial" panose="020B0604020202020204" pitchFamily="34" charset="0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00000000-0008-0000-03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0338333"/>
              </p:ext>
            </p:extLst>
          </p:nvPr>
        </p:nvGraphicFramePr>
        <p:xfrm>
          <a:off x="323528" y="1195388"/>
          <a:ext cx="8208912" cy="540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9FE32-11A4-1F18-0DE7-95FEB5E7B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7">
            <a:extLst>
              <a:ext uri="{FF2B5EF4-FFF2-40B4-BE49-F238E27FC236}">
                <a16:creationId xmlns:a16="http://schemas.microsoft.com/office/drawing/2014/main" id="{39632577-50E2-5EBC-ACB4-C86D7D82F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88913"/>
            <a:ext cx="8104188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pt-BR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TAXA DE ADMINISTRAÇÃO</a:t>
            </a: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 2024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26DA9D36-0690-6A2B-D122-6864DE141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36</a:t>
            </a:fld>
            <a:endParaRPr lang="pt-BR" altLang="zh-CN" dirty="0">
              <a:latin typeface="Arial" panose="020B0604020202020204" pitchFamily="34" charset="0"/>
            </a:endParaRPr>
          </a:p>
        </p:txBody>
      </p:sp>
      <p:graphicFrame>
        <p:nvGraphicFramePr>
          <p:cNvPr id="4" name="Espaço Reservado para Conteúdo 4">
            <a:extLst>
              <a:ext uri="{FF2B5EF4-FFF2-40B4-BE49-F238E27FC236}">
                <a16:creationId xmlns:a16="http://schemas.microsoft.com/office/drawing/2014/main" id="{AD5293D5-B37D-1EAA-0A48-8C5936F793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4148743"/>
              </p:ext>
            </p:extLst>
          </p:nvPr>
        </p:nvGraphicFramePr>
        <p:xfrm>
          <a:off x="541811" y="1340768"/>
          <a:ext cx="8229600" cy="33843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38839">
                  <a:extLst>
                    <a:ext uri="{9D8B030D-6E8A-4147-A177-3AD203B41FA5}">
                      <a16:colId xmlns:a16="http://schemas.microsoft.com/office/drawing/2014/main" val="1971617798"/>
                    </a:ext>
                  </a:extLst>
                </a:gridCol>
                <a:gridCol w="1790761">
                  <a:extLst>
                    <a:ext uri="{9D8B030D-6E8A-4147-A177-3AD203B41FA5}">
                      <a16:colId xmlns:a16="http://schemas.microsoft.com/office/drawing/2014/main" val="2563880841"/>
                    </a:ext>
                  </a:extLst>
                </a:gridCol>
              </a:tblGrid>
              <a:tr h="67687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DESCRIÇÃO</a:t>
                      </a:r>
                      <a:endParaRPr lang="pt-B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 EM R$</a:t>
                      </a:r>
                      <a:endParaRPr lang="pt-BR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2598252"/>
                  </a:ext>
                </a:extLst>
              </a:tr>
              <a:tr h="67687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Repasse Anual </a:t>
                      </a:r>
                      <a:endParaRPr lang="pt-B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t-B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5.052.811,20 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74254373"/>
                  </a:ext>
                </a:extLst>
              </a:tr>
              <a:tr h="67687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Despesas Administrativas </a:t>
                      </a:r>
                      <a:endParaRPr lang="pt-B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t-B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3.637.388,71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65295247"/>
                  </a:ext>
                </a:extLst>
              </a:tr>
              <a:tr h="67687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Saldo Final do exercício </a:t>
                      </a:r>
                      <a:endParaRPr lang="pt-BR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t-B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1.415.422,49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84055085"/>
                  </a:ext>
                </a:extLst>
              </a:tr>
              <a:tr h="67687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Saldo em Conta 31/12/2024</a:t>
                      </a:r>
                      <a:endParaRPr lang="pt-BR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endParaRPr lang="pt-BR" sz="1600" b="0" i="0" u="none" strike="noStrike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pt-BR" sz="16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1.899.781,0</a:t>
                      </a:r>
                      <a:r>
                        <a:rPr lang="pt-B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2861042"/>
                  </a:ext>
                </a:extLst>
              </a:tr>
            </a:tbl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D265FE30-C20A-C6FB-5779-76AF4AC3E870}"/>
              </a:ext>
            </a:extLst>
          </p:cNvPr>
          <p:cNvSpPr txBox="1"/>
          <p:nvPr/>
        </p:nvSpPr>
        <p:spPr>
          <a:xfrm>
            <a:off x="683568" y="5229200"/>
            <a:ext cx="8003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Portaria 1467 Art. 84 - 2,4% (dois inteiros e quatro décimos por cento) para os RPPS dos Municípios classificados no grupo Grande Porte do ISP-RPPS, aplicado sobre o somatório da base de cálculo das contribuições dos servidores apurado com base no exercício anterior; </a:t>
            </a:r>
          </a:p>
        </p:txBody>
      </p:sp>
    </p:spTree>
    <p:extLst>
      <p:ext uri="{BB962C8B-B14F-4D97-AF65-F5344CB8AC3E}">
        <p14:creationId xmlns:p14="http://schemas.microsoft.com/office/powerpoint/2010/main" val="12666100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8" name="Rectangle 86"/>
          <p:cNvSpPr>
            <a:spLocks noChangeArrowheads="1"/>
          </p:cNvSpPr>
          <p:nvPr/>
        </p:nvSpPr>
        <p:spPr bwMode="auto">
          <a:xfrm>
            <a:off x="683569" y="260350"/>
            <a:ext cx="7920880" cy="13509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 anchorCtr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pt-BR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LIMITES PERMITIDO PARA APLICAÇÕES</a:t>
            </a: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 FINANCEIRAS</a:t>
            </a:r>
          </a:p>
        </p:txBody>
      </p:sp>
      <p:graphicFrame>
        <p:nvGraphicFramePr>
          <p:cNvPr id="14413" name="Group 77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513025775"/>
              </p:ext>
            </p:extLst>
          </p:nvPr>
        </p:nvGraphicFramePr>
        <p:xfrm>
          <a:off x="827088" y="2060848"/>
          <a:ext cx="7467600" cy="3672409"/>
        </p:xfrm>
        <a:graphic>
          <a:graphicData uri="http://schemas.openxmlformats.org/drawingml/2006/table">
            <a:tbl>
              <a:tblPr/>
              <a:tblGrid>
                <a:gridCol w="53536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3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429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4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Resolução nº 4963/2021 Ministério da Economia/Banco Central do Brasil</a:t>
                      </a:r>
                    </a:p>
                  </a:txBody>
                  <a:tcPr marL="91444" marR="91444" marT="45741" marB="4574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24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Limite</a:t>
                      </a:r>
                    </a:p>
                  </a:txBody>
                  <a:tcPr marL="91444" marR="91444" marT="45741" marB="457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31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Renda Fixa</a:t>
                      </a:r>
                    </a:p>
                  </a:txBody>
                  <a:tcPr marL="91444" marR="91444" marT="45741" marB="4574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pt-BR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91444" marR="91444" marT="45741" marB="457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31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Renda Variável</a:t>
                      </a:r>
                    </a:p>
                  </a:txBody>
                  <a:tcPr marL="91444" marR="91444" marT="45741" marB="4574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pt-BR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30%</a:t>
                      </a:r>
                    </a:p>
                  </a:txBody>
                  <a:tcPr marL="91444" marR="91444" marT="45741" marB="457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31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Investimentos no Exterior</a:t>
                      </a:r>
                    </a:p>
                  </a:txBody>
                  <a:tcPr marL="91444" marR="91444" marT="45741" marB="4574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pt-BR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10%</a:t>
                      </a:r>
                    </a:p>
                  </a:txBody>
                  <a:tcPr marL="91444" marR="91444" marT="45741" marB="457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E13FF1B2-35B0-98EE-9446-B3B59F3D1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37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2C0FC-38DC-5C37-4C1F-C5C4A899B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8" name="Rectangle 86">
            <a:extLst>
              <a:ext uri="{FF2B5EF4-FFF2-40B4-BE49-F238E27FC236}">
                <a16:creationId xmlns:a16="http://schemas.microsoft.com/office/drawing/2014/main" id="{CDDBA497-BD59-9337-BD5A-BC481AAE4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1"/>
            <a:ext cx="8280920" cy="104982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 anchorCtr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APLICAÇÕES FINANCEIRAS – 31/12/2024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4904EE92-6931-7314-3D28-20C120459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38</a:t>
            </a:fld>
            <a:endParaRPr lang="pt-BR" altLang="zh-CN" dirty="0">
              <a:latin typeface="Arial" panose="020B060402020202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B0439937-314F-8FA3-17E5-1CF3A0A27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268760"/>
            <a:ext cx="7128791" cy="4392488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E42A7205-F503-02B6-7DB1-96D56D0246B5}"/>
              </a:ext>
            </a:extLst>
          </p:cNvPr>
          <p:cNvSpPr txBox="1"/>
          <p:nvPr/>
        </p:nvSpPr>
        <p:spPr>
          <a:xfrm>
            <a:off x="930885" y="5880183"/>
            <a:ext cx="77559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O Relatório Anual de Investimentos Exercício 2024 da Colombo Previdência, encontra-se disponível no seguinte endereço eletrônico: </a:t>
            </a:r>
            <a:r>
              <a:rPr lang="pt-BR" dirty="0">
                <a:solidFill>
                  <a:srgbClr val="3333FF"/>
                </a:solidFill>
              </a:rPr>
              <a:t>https://www.colomboprevidencia.com.br/relatorios-2024/</a:t>
            </a:r>
          </a:p>
        </p:txBody>
      </p:sp>
    </p:spTree>
    <p:extLst>
      <p:ext uri="{BB962C8B-B14F-4D97-AF65-F5344CB8AC3E}">
        <p14:creationId xmlns:p14="http://schemas.microsoft.com/office/powerpoint/2010/main" val="40798351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59954A-5563-BC8C-507F-4EAF0B632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1">
            <a:extLst>
              <a:ext uri="{FF2B5EF4-FFF2-40B4-BE49-F238E27FC236}">
                <a16:creationId xmlns:a16="http://schemas.microsoft.com/office/drawing/2014/main" id="{BCE8CB56-FBF1-F9C1-28EC-2D1154856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r>
              <a:rPr lang="pt-BR" altLang="en-US" sz="3200" dirty="0">
                <a:latin typeface="Impact" panose="020B0806030902050204" pitchFamily="34" charset="0"/>
              </a:rPr>
              <a:t>PROCESSO PRESTAÇÃO AO TCE-PR</a:t>
            </a:r>
          </a:p>
        </p:txBody>
      </p:sp>
      <p:sp>
        <p:nvSpPr>
          <p:cNvPr id="19459" name="Espaço Reservado para Conteúdo 2">
            <a:extLst>
              <a:ext uri="{FF2B5EF4-FFF2-40B4-BE49-F238E27FC236}">
                <a16:creationId xmlns:a16="http://schemas.microsoft.com/office/drawing/2014/main" id="{28FFCF35-A594-783F-606A-F3DB49863F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/>
          <a:lstStyle/>
          <a:p>
            <a:endParaRPr lang="pt-BR" altLang="en-US" dirty="0"/>
          </a:p>
          <a:p>
            <a:endParaRPr lang="pt-BR" altLang="en-US" dirty="0"/>
          </a:p>
          <a:p>
            <a:endParaRPr lang="pt-BR" altLang="en-US" dirty="0"/>
          </a:p>
          <a:p>
            <a:pPr marL="0" indent="0">
              <a:buNone/>
            </a:pPr>
            <a:endParaRPr lang="pt-BR" altLang="en-US" dirty="0"/>
          </a:p>
          <a:p>
            <a:pPr marL="0" indent="0">
              <a:buNone/>
            </a:pPr>
            <a:endParaRPr lang="pt-BR" altLang="en-US" dirty="0"/>
          </a:p>
          <a:p>
            <a:pPr marL="0" indent="0" algn="just">
              <a:buNone/>
            </a:pPr>
            <a:endParaRPr lang="pt-BR" altLang="en-US" dirty="0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48E7BE0C-75B5-5C99-ECB0-C4F8D3261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39</a:t>
            </a:fld>
            <a:endParaRPr lang="pt-BR" altLang="zh-CN" dirty="0">
              <a:latin typeface="Arial" panose="020B0604020202020204" pitchFamily="34" charset="0"/>
            </a:endParaRP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99FEAB6F-111E-B4DB-6EDF-105FC03E71DC}"/>
              </a:ext>
            </a:extLst>
          </p:cNvPr>
          <p:cNvGraphicFramePr>
            <a:graphicFrameLocks noGrp="1"/>
          </p:cNvGraphicFramePr>
          <p:nvPr/>
        </p:nvGraphicFramePr>
        <p:xfrm>
          <a:off x="971601" y="1370012"/>
          <a:ext cx="6792861" cy="29950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97709">
                  <a:extLst>
                    <a:ext uri="{9D8B030D-6E8A-4147-A177-3AD203B41FA5}">
                      <a16:colId xmlns:a16="http://schemas.microsoft.com/office/drawing/2014/main" val="2325014608"/>
                    </a:ext>
                  </a:extLst>
                </a:gridCol>
                <a:gridCol w="1698384">
                  <a:extLst>
                    <a:ext uri="{9D8B030D-6E8A-4147-A177-3AD203B41FA5}">
                      <a16:colId xmlns:a16="http://schemas.microsoft.com/office/drawing/2014/main" val="764198643"/>
                    </a:ext>
                  </a:extLst>
                </a:gridCol>
                <a:gridCol w="1698384">
                  <a:extLst>
                    <a:ext uri="{9D8B030D-6E8A-4147-A177-3AD203B41FA5}">
                      <a16:colId xmlns:a16="http://schemas.microsoft.com/office/drawing/2014/main" val="1143128344"/>
                    </a:ext>
                  </a:extLst>
                </a:gridCol>
                <a:gridCol w="1698384">
                  <a:extLst>
                    <a:ext uri="{9D8B030D-6E8A-4147-A177-3AD203B41FA5}">
                      <a16:colId xmlns:a16="http://schemas.microsoft.com/office/drawing/2014/main" val="3716865912"/>
                    </a:ext>
                  </a:extLst>
                </a:gridCol>
              </a:tblGrid>
              <a:tr h="599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Competência/Ano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Processo nº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Acordão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Situação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58980649"/>
                  </a:ext>
                </a:extLst>
              </a:tr>
              <a:tr h="599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2021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215611/22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1990/2022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Regular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6144309"/>
                  </a:ext>
                </a:extLst>
              </a:tr>
              <a:tr h="599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2022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207574/23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2262/23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Regular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96679660"/>
                  </a:ext>
                </a:extLst>
              </a:tr>
              <a:tr h="599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2023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181825/2024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228/2025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Regular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31007966"/>
                  </a:ext>
                </a:extLst>
              </a:tr>
              <a:tr h="599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2024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175190/2025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>
                          <a:effectLst/>
                        </a:rPr>
                        <a:t>Protocolado 25/03/25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dirty="0">
                          <a:effectLst/>
                        </a:rPr>
                        <a:t>Em análise</a:t>
                      </a:r>
                      <a:endParaRPr lang="pt-B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01250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81439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45DCD-CAAE-878B-07A8-99FC28439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1">
            <a:extLst>
              <a:ext uri="{FF2B5EF4-FFF2-40B4-BE49-F238E27FC236}">
                <a16:creationId xmlns:a16="http://schemas.microsoft.com/office/drawing/2014/main" id="{113CA13D-E2B5-CBEB-F3D9-CBBA53015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74638"/>
            <a:ext cx="8892480" cy="1143000"/>
          </a:xfrm>
        </p:spPr>
        <p:txBody>
          <a:bodyPr vert="horz" wrap="square" lIns="91440" tIns="45720" rIns="91440" bIns="45720" anchor="ctr"/>
          <a:lstStyle/>
          <a:p>
            <a:r>
              <a:rPr lang="pt-BR" altLang="en-US" sz="3200" dirty="0">
                <a:latin typeface="Impact" panose="020B0806030902050204" pitchFamily="34" charset="0"/>
              </a:rPr>
              <a:t>CRP – CERTIFICADO DE REGULARIDADE PREVIDENCIARIA</a:t>
            </a:r>
          </a:p>
        </p:txBody>
      </p:sp>
      <p:sp>
        <p:nvSpPr>
          <p:cNvPr id="19459" name="Espaço Reservado para Conteúdo 2">
            <a:extLst>
              <a:ext uri="{FF2B5EF4-FFF2-40B4-BE49-F238E27FC236}">
                <a16:creationId xmlns:a16="http://schemas.microsoft.com/office/drawing/2014/main" id="{384C052C-8205-E3EB-2FEC-A4847CAAB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 vert="horz" wrap="square" lIns="91440" tIns="45720" rIns="91440" bIns="45720" anchor="t"/>
          <a:lstStyle/>
          <a:p>
            <a:pPr marL="0" indent="0" algn="just">
              <a:buNone/>
            </a:pPr>
            <a:r>
              <a:rPr lang="pt-BR" altLang="en-US" sz="2400" dirty="0"/>
              <a:t>Art. 246 portaria 1.467 - O CRP será exigido nos seguintes casos: </a:t>
            </a:r>
          </a:p>
          <a:p>
            <a:pPr algn="just"/>
            <a:r>
              <a:rPr lang="pt-BR" altLang="en-US" sz="2400" dirty="0"/>
              <a:t>realização de transferências voluntárias de recursos pela União;</a:t>
            </a:r>
          </a:p>
          <a:p>
            <a:pPr algn="just"/>
            <a:r>
              <a:rPr lang="pt-BR" altLang="en-US" sz="2400" dirty="0"/>
              <a:t>celebração de acordos, contratos, convênios ou ajustes, bem como recebimento de empréstimos, financiamentos, avais e subvenções em geral de órgãos ou entidades da Administração Direta e Indireta da União; e </a:t>
            </a:r>
          </a:p>
          <a:p>
            <a:pPr algn="just"/>
            <a:r>
              <a:rPr lang="pt-BR" altLang="en-US" sz="2400" dirty="0"/>
              <a:t> liberação de recursos de empréstimos e financiamentos por instituições financeiras federais. </a:t>
            </a:r>
          </a:p>
          <a:p>
            <a:pPr algn="ctr"/>
            <a:r>
              <a:rPr lang="pt-BR" altLang="en-US" sz="2400" dirty="0">
                <a:highlight>
                  <a:srgbClr val="FFFF00"/>
                </a:highlight>
              </a:rPr>
              <a:t>CRP - Validade até  21/06/2025.</a:t>
            </a:r>
          </a:p>
          <a:p>
            <a:pPr marL="0" indent="0" algn="just">
              <a:buNone/>
            </a:pPr>
            <a:endParaRPr lang="pt-BR" altLang="en-US" sz="2400" dirty="0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E8A2241F-92C8-D639-11E5-49FF29C8F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40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5396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733550"/>
            <a:ext cx="8229600" cy="3933825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800" b="1" i="1" u="sng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M</a:t>
            </a:r>
            <a:r>
              <a:rPr kumimoji="0" lang="pt-BR" sz="1800" b="1" i="1" u="sng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ISSÃO</a:t>
            </a:r>
          </a:p>
          <a:p>
            <a:pPr marL="0" marR="0" lvl="0" indent="0" algn="just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pt-BR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EXECUTAR A  POLÍTICA PREVIDENCIÁRIA, EM OBSERVÂNCIA AOS PRINCÍPIOS DA SEGURIDADE SOCIAL, PARA A CONCESSÃO DE APOSENTADORIA E PENSÃO COM QUALIDADE, PROMOVENDO A VALORIZAÇÃO HUMANA DOS SERVIDORES EFETIVOS DO MUNICÍPIO DE COLOMBO POR MEIO DE UMA GESTÃO ÉTICA, TRANSPARENTE, EFICIENTE E EFICAZ.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pt-BR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</a:t>
            </a:r>
          </a:p>
        </p:txBody>
      </p:sp>
      <p:sp>
        <p:nvSpPr>
          <p:cNvPr id="2" name="Caixa de Texto 1"/>
          <p:cNvSpPr txBox="1"/>
          <p:nvPr/>
        </p:nvSpPr>
        <p:spPr>
          <a:xfrm>
            <a:off x="457200" y="212725"/>
            <a:ext cx="7696200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 eaLnBrk="1" hangingPunct="1">
              <a:buClrTx/>
              <a:buSzTx/>
              <a:buFontTx/>
              <a:defRPr/>
            </a:pPr>
            <a:r>
              <a:rPr kumimoji="0" lang="pt-BR" sz="2800" b="1" kern="1200" cap="none" spc="0" normalizeH="0" baseline="0" noProof="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ea typeface="+mn-ea"/>
                <a:cs typeface="+mn-cs"/>
              </a:rPr>
              <a:t>COLOMBO PREVIDÊNCIA </a:t>
            </a:r>
          </a:p>
          <a:p>
            <a:pPr marR="0" algn="ctr" defTabSz="914400" eaLnBrk="1" hangingPunct="1">
              <a:buClrTx/>
              <a:buSzTx/>
              <a:buFontTx/>
              <a:defRPr/>
            </a:pPr>
            <a:r>
              <a:rPr kumimoji="0" lang="pt-BR" sz="2800" b="1" kern="1200" cap="none" spc="0" normalizeH="0" baseline="0" noProof="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  <a:ea typeface="+mn-ea"/>
                <a:cs typeface="+mn-cs"/>
              </a:rPr>
              <a:t>PREVIDÊNCIA DOS SERVIDORES PÚBLICOS MUNICIPAIS DE COLOMBO 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5D2BA9D-BED6-A783-EA7B-7769C788A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41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5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32652"/>
            <a:ext cx="7920880" cy="224068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1986" name="Título 1"/>
          <p:cNvSpPr>
            <a:spLocks noGrp="1" noChangeArrowheads="1"/>
          </p:cNvSpPr>
          <p:nvPr>
            <p:ph type="title"/>
          </p:nvPr>
        </p:nvSpPr>
        <p:spPr>
          <a:xfrm>
            <a:off x="468313" y="2573338"/>
            <a:ext cx="8229600" cy="11430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alt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itchFamily="18" charset="0"/>
                <a:ea typeface="+mn-ea"/>
                <a:cs typeface="+mn-cs"/>
              </a:rPr>
              <a:t>OBRIGADO A TODOS!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292600"/>
            <a:ext cx="8229600" cy="18335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pt-BR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Telefone/Whatsapp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pt-BR" altLang="en-US" sz="1800" b="0" i="0" u="none" strike="noStrike" kern="1200" cap="none" spc="0" normalizeH="0" baseline="0" noProof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(41) 3656-2779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pt-BR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e-mail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pt-BR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4"/>
              </a:rPr>
              <a:t>social@colomboprevidencia.com.br</a:t>
            </a:r>
            <a:endParaRPr kumimoji="0" lang="pt-BR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pt-BR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Site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pt-BR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5"/>
              </a:rPr>
              <a:t>www.colomboprevidencia.com.br</a:t>
            </a:r>
            <a:endParaRPr kumimoji="0" lang="pt-BR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pt-BR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B3DAEA26-C92F-F201-2971-10CBFF9D3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zh-CN" smtClean="0">
                <a:latin typeface="Arial" panose="020B0604020202020204" pitchFamily="34" charset="0"/>
              </a:rPr>
              <a:pPr lvl="0" eaLnBrk="1" hangingPunct="1">
                <a:buNone/>
              </a:pPr>
              <a:t>42</a:t>
            </a:fld>
            <a:endParaRPr lang="pt-BR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2183</TotalTime>
  <Words>2049</Words>
  <Application>Microsoft Office PowerPoint</Application>
  <PresentationFormat>Apresentação na tela (4:3)</PresentationFormat>
  <Paragraphs>604</Paragraphs>
  <Slides>42</Slides>
  <Notes>19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4</vt:i4>
      </vt:variant>
      <vt:variant>
        <vt:lpstr>Títulos de slides</vt:lpstr>
      </vt:variant>
      <vt:variant>
        <vt:i4>42</vt:i4>
      </vt:variant>
    </vt:vector>
  </HeadingPairs>
  <TitlesOfParts>
    <vt:vector size="56" baseType="lpstr">
      <vt:lpstr>SimSun</vt:lpstr>
      <vt:lpstr>Arial</vt:lpstr>
      <vt:lpstr>Baskerville Old Face</vt:lpstr>
      <vt:lpstr>Calibri</vt:lpstr>
      <vt:lpstr>Garamond</vt:lpstr>
      <vt:lpstr>Impact</vt:lpstr>
      <vt:lpstr>Lucida Sans Unicode</vt:lpstr>
      <vt:lpstr>Times New Roman</vt:lpstr>
      <vt:lpstr>Verdana</vt:lpstr>
      <vt:lpstr>Wingdings</vt:lpstr>
      <vt:lpstr>Tema do Office</vt:lpstr>
      <vt:lpstr>1_Tema do Office</vt:lpstr>
      <vt:lpstr>2_Tema do Office</vt:lpstr>
      <vt:lpstr>3_Tema do Office</vt:lpstr>
      <vt:lpstr>Apresentação do PowerPoint</vt:lpstr>
      <vt:lpstr>Tríade da Previdência Social</vt:lpstr>
      <vt:lpstr>REGIME PRÓPRIO PREVIDÊNCIA SOCIAL - RPPS</vt:lpstr>
      <vt:lpstr>REGIME PRÓPRIO PREVIDÊNCIA SOCIAL - RPPS</vt:lpstr>
      <vt:lpstr>REGIME PRÓPRIO PREVIDÊNCIA SOCIAL - RPPS </vt:lpstr>
      <vt:lpstr>    </vt:lpstr>
      <vt:lpstr>    LEIS - RPPS</vt:lpstr>
      <vt:lpstr>    </vt:lpstr>
      <vt:lpstr>    Estrutura Organizacional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   PLANO DE BENEFÍCIOS – ART. 29 Lei 960/06 – Concessão de Benefícios de Aposentadoria e Pensão Por Morte.</vt:lpstr>
      <vt:lpstr>QUANTITATIVO SEGURADOS- RPPS De forma consolidada, no ano de 2024 (base 12/2024) foi registrado um total de 6741 segurados ativos e inativos, sendo que 18,51% desses segurados estão vinculados ao Plano Financeiro e 81,49 % estão vinculados ao Plano Previdenciário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PROCESSO PRESTAÇÃO AO TCE-PR</vt:lpstr>
      <vt:lpstr>CRP – CERTIFICADO DE REGULARIDADE PREVIDENCIARIA</vt:lpstr>
      <vt:lpstr>Apresentação do PowerPoint</vt:lpstr>
      <vt:lpstr>OBRIGADO A TODOS! </vt:lpstr>
    </vt:vector>
  </TitlesOfParts>
  <Company>Colombo Previdência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Administrador</dc:creator>
  <cp:lastModifiedBy>colombo.previdencia@outlook.com.br</cp:lastModifiedBy>
  <cp:revision>924</cp:revision>
  <cp:lastPrinted>2024-03-08T12:36:09Z</cp:lastPrinted>
  <dcterms:created xsi:type="dcterms:W3CDTF">2009-11-26T13:38:00Z</dcterms:created>
  <dcterms:modified xsi:type="dcterms:W3CDTF">2025-04-14T13:08:44Z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1046-11.2.0.9232</vt:lpwstr>
  </property>
</Properties>
</file>