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3.xml" ContentType="application/vnd.openxmlformats-officedocument.drawingml.chart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2"/>
    <p:sldMasterId id="2147483672" r:id="rId3"/>
    <p:sldMasterId id="2147483684" r:id="rId4"/>
    <p:sldMasterId id="2147483696" r:id="rId5"/>
  </p:sldMasterIdLst>
  <p:notesMasterIdLst>
    <p:notesMasterId r:id="rId43"/>
  </p:notesMasterIdLst>
  <p:handoutMasterIdLst>
    <p:handoutMasterId r:id="rId44"/>
  </p:handoutMasterIdLst>
  <p:sldIdLst>
    <p:sldId id="270" r:id="rId6"/>
    <p:sldId id="317" r:id="rId7"/>
    <p:sldId id="412" r:id="rId8"/>
    <p:sldId id="318" r:id="rId9"/>
    <p:sldId id="386" r:id="rId10"/>
    <p:sldId id="356" r:id="rId11"/>
    <p:sldId id="327" r:id="rId12"/>
    <p:sldId id="490" r:id="rId13"/>
    <p:sldId id="464" r:id="rId14"/>
    <p:sldId id="518" r:id="rId15"/>
    <p:sldId id="519" r:id="rId16"/>
    <p:sldId id="277" r:id="rId17"/>
    <p:sldId id="520" r:id="rId18"/>
    <p:sldId id="276" r:id="rId19"/>
    <p:sldId id="521" r:id="rId20"/>
    <p:sldId id="302" r:id="rId21"/>
    <p:sldId id="320" r:id="rId22"/>
    <p:sldId id="304" r:id="rId23"/>
    <p:sldId id="260" r:id="rId24"/>
    <p:sldId id="522" r:id="rId25"/>
    <p:sldId id="312" r:id="rId26"/>
    <p:sldId id="523" r:id="rId27"/>
    <p:sldId id="296" r:id="rId28"/>
    <p:sldId id="313" r:id="rId29"/>
    <p:sldId id="315" r:id="rId30"/>
    <p:sldId id="329" r:id="rId31"/>
    <p:sldId id="314" r:id="rId32"/>
    <p:sldId id="524" r:id="rId33"/>
    <p:sldId id="331" r:id="rId34"/>
    <p:sldId id="332" r:id="rId35"/>
    <p:sldId id="357" r:id="rId36"/>
    <p:sldId id="358" r:id="rId37"/>
    <p:sldId id="359" r:id="rId38"/>
    <p:sldId id="360" r:id="rId39"/>
    <p:sldId id="361" r:id="rId40"/>
    <p:sldId id="414" r:id="rId41"/>
    <p:sldId id="415" r:id="rId42"/>
  </p:sldIdLst>
  <p:sldSz cx="9144000" cy="6858000" type="screen4x3"/>
  <p:notesSz cx="9294813" cy="7008813"/>
  <p:defaultTextStyle>
    <a:defPPr>
      <a:defRPr lang="pt-BR"/>
    </a:defPPr>
    <a:lvl1pPr marL="0" lvl="0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lvl="1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lvl="2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lvl="3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lvl="4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lvl="5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lvl="6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lvl="7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lvl="8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3">
          <p15:clr>
            <a:srgbClr val="A4A3A4"/>
          </p15:clr>
        </p15:guide>
        <p15:guide id="2" pos="2846">
          <p15:clr>
            <a:srgbClr val="A4A3A4"/>
          </p15:clr>
        </p15:guide>
      </p15:sldGuideLst>
    </p:ext>
    <p:ext uri="{505F2C04-C923-438B-8C0F-E0CD2BADF298}">
      <wppc:fontMiss xmlns="" xmlns:wppc="http://www.wps.cn/officeDocument/PresentationCustomData" type="true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FF66"/>
    <a:srgbClr val="F50B43"/>
    <a:srgbClr val="3333FF"/>
    <a:srgbClr val="0000CC"/>
    <a:srgbClr val="FAA0F6"/>
    <a:srgbClr val="FD1B03"/>
    <a:srgbClr val="EB6C5F"/>
    <a:srgbClr val="EE5C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7"/>
    <p:restoredTop sz="88416"/>
  </p:normalViewPr>
  <p:slideViewPr>
    <p:cSldViewPr showGuides="1">
      <p:cViewPr varScale="1">
        <p:scale>
          <a:sx n="79" d="100"/>
          <a:sy n="79" d="100"/>
        </p:scale>
        <p:origin x="1734" y="84"/>
      </p:cViewPr>
      <p:guideLst>
        <p:guide orient="horz" pos="2183"/>
        <p:guide pos="2846"/>
      </p:guideLst>
    </p:cSldViewPr>
  </p:slideViewPr>
  <p:outlineViewPr>
    <p:cViewPr>
      <p:scale>
        <a:sx n="33" d="100"/>
        <a:sy n="33" d="100"/>
      </p:scale>
      <p:origin x="0" y="2814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slide" Target="slides/slide3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handoutMaster" Target="handoutMasters/handout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file:///F:\Colomboprev\ADMINISTRA&#199;&#195;O%202022\FOPAG\lista%20audientia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oleObject" Target="file:///F:\Colomboprev\ADMINISTRA&#199;&#195;O%202022\FOPAG\lista%20audientia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\\10.1.1.36\Colomboprev\ADMINISTRA&#199;&#195;O%202020\AUDI&#202;NCIA%20P&#218;BLICA\Dados%20audiencia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\\10.1.1.36\Colomboprev\ADMINISTRA&#199;&#195;O%202023\Audi&#234;ncia%20P&#250;blica\Dados%20audiencia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\\10.1.1.36\Colomboprev\ADMINISTRA&#199;&#195;O%202023\Audi&#234;ncia%20P&#250;blica\Dados%20audiencia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\\10.1.1.36\Colomboprev\ADMINISTRA&#199;&#195;O%202023\Audi&#234;ncia%20P&#250;blica\Dados%20audiencia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\\10.1.1.36\Colomboprev\ADMINISTRA&#199;&#195;O%202023\Audi&#234;ncia%20P&#250;blica\Dados%20audiencia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\\10.1.1.36\Colomboprev\ADMINISTRA&#199;&#195;O%202023\Audi&#234;ncia%20P&#250;blica\Dados%20audiencia.xlsx" TargetMode="Externa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\\10.1.1.36\Colomboprev\ADMINISTRA&#199;&#195;O%202023\Audi&#234;ncia%20P&#250;blica\Dados%20audiencia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pt-BR" sz="1800"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effectLst/>
              <a:latin typeface="+mn-lt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Plan1!$B$1</c:f>
              <c:strCache>
                <c:ptCount val="1"/>
                <c:pt idx="0">
                  <c:v>TOTAL POR PLANO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c:spPr>
          <c:invertIfNegative val="0"/>
          <c:dPt>
            <c:idx val="1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76200" dir="18900000" sy="23000" kx="-1200000" algn="bl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D45F-43D9-BCA9-3F11E4B456FC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122</a:t>
                    </a:r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D45F-43D9-BCA9-3F11E4B456FC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57</a:t>
                    </a:r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D45F-43D9-BCA9-3F11E4B456F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pt-BR"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Plan1!$A$2:$A$3</c:f>
              <c:strCache>
                <c:ptCount val="2"/>
                <c:pt idx="0">
                  <c:v>Plano Financeiro</c:v>
                </c:pt>
                <c:pt idx="1">
                  <c:v>Plano Previdenciário</c:v>
                </c:pt>
              </c:strCache>
            </c:strRef>
          </c:cat>
          <c:val>
            <c:numRef>
              <c:f>Plan1!$B$2:$B$3</c:f>
              <c:numCache>
                <c:formatCode>General</c:formatCode>
                <c:ptCount val="2"/>
                <c:pt idx="0">
                  <c:v>105</c:v>
                </c:pt>
                <c:pt idx="1">
                  <c:v>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45F-43D9-BCA9-3F11E4B456FC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41"/>
        <c:axId val="-517957920"/>
        <c:axId val="-517952480"/>
      </c:barChart>
      <c:catAx>
        <c:axId val="-5179579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pt-BR" sz="900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effectLst/>
                <a:latin typeface="+mn-lt"/>
                <a:ea typeface="+mn-ea"/>
                <a:cs typeface="+mn-cs"/>
              </a:defRPr>
            </a:pPr>
            <a:endParaRPr lang="pt-BR"/>
          </a:p>
        </c:txPr>
        <c:crossAx val="-517952480"/>
        <c:crosses val="autoZero"/>
        <c:auto val="1"/>
        <c:lblAlgn val="ctr"/>
        <c:lblOffset val="100"/>
        <c:noMultiLvlLbl val="0"/>
      </c:catAx>
      <c:valAx>
        <c:axId val="-517952480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-5179579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lt1"/>
        </a:gs>
        <a:gs pos="68000">
          <a:schemeClr val="lt1">
            <a:lumMod val="85000"/>
          </a:schemeClr>
        </a:gs>
        <a:gs pos="100000">
          <a:schemeClr val="lt1"/>
        </a:gs>
      </a:gsLst>
      <a:lin ang="5400000" scaled="1"/>
      <a:tileRect/>
    </a:gra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 lang="pt-BR"/>
      </a:pPr>
      <a:endParaRPr lang="pt-BR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pt-BR" sz="1800"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effectLst/>
              <a:latin typeface="+mn-lt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Plan1!$B$1</c:f>
              <c:strCache>
                <c:ptCount val="1"/>
                <c:pt idx="0">
                  <c:v>TOTAL POR PLANO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c:spPr>
          <c:invertIfNegative val="0"/>
          <c:dPt>
            <c:idx val="1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76200" dir="18900000" sy="23000" kx="-1200000" algn="bl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D45F-43D9-BCA9-3F11E4B456FC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54</a:t>
                    </a:r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806F-40B9-BE90-7F59D0045969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23</a:t>
                    </a:r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D45F-43D9-BCA9-3F11E4B456F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pt-BR"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Plan1!$A$2:$A$3</c:f>
              <c:strCache>
                <c:ptCount val="2"/>
                <c:pt idx="0">
                  <c:v>Plano Financeiro</c:v>
                </c:pt>
                <c:pt idx="1">
                  <c:v>Plano Previdenciário</c:v>
                </c:pt>
              </c:strCache>
            </c:strRef>
          </c:cat>
          <c:val>
            <c:numRef>
              <c:f>Plan1!$B$2:$B$3</c:f>
              <c:numCache>
                <c:formatCode>General</c:formatCode>
                <c:ptCount val="2"/>
                <c:pt idx="0">
                  <c:v>105</c:v>
                </c:pt>
                <c:pt idx="1">
                  <c:v>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45F-43D9-BCA9-3F11E4B456FC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41"/>
        <c:axId val="-517957920"/>
        <c:axId val="-517952480"/>
      </c:barChart>
      <c:catAx>
        <c:axId val="-5179579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pt-BR" sz="900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effectLst/>
                <a:latin typeface="+mn-lt"/>
                <a:ea typeface="+mn-ea"/>
                <a:cs typeface="+mn-cs"/>
              </a:defRPr>
            </a:pPr>
            <a:endParaRPr lang="pt-BR"/>
          </a:p>
        </c:txPr>
        <c:crossAx val="-517952480"/>
        <c:crosses val="autoZero"/>
        <c:auto val="1"/>
        <c:lblAlgn val="ctr"/>
        <c:lblOffset val="100"/>
        <c:noMultiLvlLbl val="0"/>
      </c:catAx>
      <c:valAx>
        <c:axId val="-517952480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-5179579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lt1"/>
        </a:gs>
        <a:gs pos="68000">
          <a:schemeClr val="lt1">
            <a:lumMod val="85000"/>
          </a:schemeClr>
        </a:gs>
        <a:gs pos="100000">
          <a:schemeClr val="lt1"/>
        </a:gs>
      </a:gsLst>
      <a:lin ang="5400000" scaled="1"/>
      <a:tileRect/>
    </a:gra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 lang="pt-BR"/>
      </a:pPr>
      <a:endParaRPr lang="pt-BR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Plan7!$B$3</c:f>
              <c:strCache>
                <c:ptCount val="1"/>
                <c:pt idx="0">
                  <c:v>Financeiro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0"/>
                  <c:y val="-3.811190758912746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7EB1-4BCC-A81A-AEC32DA6DD7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pt-BR"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Plan7!$A$4:$A$17</c:f>
              <c:numCache>
                <c:formatCode>General</c:formatCode>
                <c:ptCount val="14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  <c:pt idx="13" formatCode="mmm\-yy">
                  <c:v>45078</c:v>
                </c:pt>
              </c:numCache>
            </c:numRef>
          </c:cat>
          <c:val>
            <c:numRef>
              <c:f>Plan7!$B$4:$B$17</c:f>
              <c:numCache>
                <c:formatCode>#,##0.00</c:formatCode>
                <c:ptCount val="14"/>
                <c:pt idx="0">
                  <c:v>573356.48</c:v>
                </c:pt>
                <c:pt idx="1">
                  <c:v>737142.69</c:v>
                </c:pt>
                <c:pt idx="2">
                  <c:v>934270.58</c:v>
                </c:pt>
                <c:pt idx="3">
                  <c:v>1131349.03</c:v>
                </c:pt>
                <c:pt idx="4">
                  <c:v>1482897.93</c:v>
                </c:pt>
                <c:pt idx="5">
                  <c:v>1689604.57</c:v>
                </c:pt>
                <c:pt idx="6">
                  <c:v>2179043.17</c:v>
                </c:pt>
                <c:pt idx="7">
                  <c:v>2604711.0099999998</c:v>
                </c:pt>
                <c:pt idx="8">
                  <c:v>2967492.51</c:v>
                </c:pt>
                <c:pt idx="9">
                  <c:v>3415405.98</c:v>
                </c:pt>
                <c:pt idx="10">
                  <c:v>3852353.41</c:v>
                </c:pt>
                <c:pt idx="11">
                  <c:v>4283695.49</c:v>
                </c:pt>
                <c:pt idx="12">
                  <c:v>5335552.05</c:v>
                </c:pt>
                <c:pt idx="13">
                  <c:v>5876211.3600000003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EB1-4BCC-A81A-AEC32DA6DD7E}"/>
            </c:ext>
          </c:extLst>
        </c:ser>
        <c:ser>
          <c:idx val="1"/>
          <c:order val="1"/>
          <c:tx>
            <c:strRef>
              <c:f>Plan7!$C$3</c:f>
              <c:strCache>
                <c:ptCount val="1"/>
                <c:pt idx="0">
                  <c:v>Previdenciário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0" vertOverflow="ellipsis" vert="horz" wrap="square" lIns="38100" tIns="19050" rIns="38100" bIns="19050" anchor="ctr" anchorCtr="1"/>
              <a:lstStyle/>
              <a:p>
                <a:pPr>
                  <a:defRPr lang="pt-BR"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Plan7!$A$4:$A$17</c:f>
              <c:numCache>
                <c:formatCode>General</c:formatCode>
                <c:ptCount val="14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  <c:pt idx="13" formatCode="mmm\-yy">
                  <c:v>45078</c:v>
                </c:pt>
              </c:numCache>
            </c:numRef>
          </c:cat>
          <c:val>
            <c:numRef>
              <c:f>Plan7!$C$4:$C$17</c:f>
              <c:numCache>
                <c:formatCode>#,##0.00</c:formatCode>
                <c:ptCount val="14"/>
                <c:pt idx="0">
                  <c:v>21069.57</c:v>
                </c:pt>
                <c:pt idx="1">
                  <c:v>31427.93</c:v>
                </c:pt>
                <c:pt idx="2">
                  <c:v>47528.91</c:v>
                </c:pt>
                <c:pt idx="3">
                  <c:v>65456.86</c:v>
                </c:pt>
                <c:pt idx="4">
                  <c:v>89444.84</c:v>
                </c:pt>
                <c:pt idx="5">
                  <c:v>108390.34</c:v>
                </c:pt>
                <c:pt idx="6">
                  <c:v>148146.73000000001</c:v>
                </c:pt>
                <c:pt idx="7">
                  <c:v>189157.3</c:v>
                </c:pt>
                <c:pt idx="8">
                  <c:v>219935.73</c:v>
                </c:pt>
                <c:pt idx="9">
                  <c:v>271886.65000000002</c:v>
                </c:pt>
                <c:pt idx="10">
                  <c:v>339169.82</c:v>
                </c:pt>
                <c:pt idx="11">
                  <c:v>418631.96</c:v>
                </c:pt>
                <c:pt idx="12">
                  <c:v>632409.12</c:v>
                </c:pt>
                <c:pt idx="13">
                  <c:v>733648.05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EB1-4BCC-A81A-AEC32DA6DD7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78350032"/>
        <c:axId val="1478351120"/>
      </c:barChart>
      <c:catAx>
        <c:axId val="147835003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pt-BR"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1478351120"/>
        <c:crosses val="autoZero"/>
        <c:auto val="1"/>
        <c:lblAlgn val="ctr"/>
        <c:lblOffset val="100"/>
        <c:noMultiLvlLbl val="0"/>
      </c:catAx>
      <c:valAx>
        <c:axId val="1478351120"/>
        <c:scaling>
          <c:orientation val="minMax"/>
        </c:scaling>
        <c:delete val="1"/>
        <c:axPos val="l"/>
        <c:numFmt formatCode="#,##0.00" sourceLinked="1"/>
        <c:majorTickMark val="out"/>
        <c:minorTickMark val="none"/>
        <c:tickLblPos val="none"/>
        <c:crossAx val="1478350032"/>
        <c:crosses val="autoZero"/>
        <c:crossBetween val="between"/>
      </c:valAx>
    </c:plotArea>
    <c:legend>
      <c:legendPos val="r"/>
      <c:overlay val="0"/>
      <c:txPr>
        <a:bodyPr rot="0" spcFirstLastPara="0" vertOverflow="ellipsis" vert="horz" wrap="square" anchor="ctr" anchorCtr="1"/>
        <a:lstStyle/>
        <a:p>
          <a:pPr>
            <a:defRPr lang="pt-BR"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</c:chart>
  <c:txPr>
    <a:bodyPr/>
    <a:lstStyle/>
    <a:p>
      <a:pPr>
        <a:defRPr lang="pt-BR"/>
      </a:pPr>
      <a:endParaRPr lang="pt-BR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txPr>
        <a:bodyPr rot="0" spcFirstLastPara="0" vertOverflow="ellipsis" vert="horz" wrap="square" anchor="ctr" anchorCtr="1"/>
        <a:lstStyle/>
        <a:p>
          <a:pPr>
            <a:defRPr lang="pt-BR" sz="18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Plan5!$B$2</c:f>
              <c:strCache>
                <c:ptCount val="1"/>
                <c:pt idx="0">
                  <c:v>Finaceiro</c:v>
                </c:pt>
              </c:strCache>
            </c:strRef>
          </c:tx>
          <c:invertIfNegative val="0"/>
          <c:cat>
            <c:numRef>
              <c:f>Plan5!$A$3:$A$16</c:f>
              <c:numCache>
                <c:formatCode>General</c:formatCode>
                <c:ptCount val="14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  <c:pt idx="13" formatCode="mmm\-yy">
                  <c:v>45078</c:v>
                </c:pt>
              </c:numCache>
            </c:numRef>
          </c:cat>
          <c:val>
            <c:numRef>
              <c:f>Plan5!$B$3:$B$14</c:f>
            </c:numRef>
          </c:val>
          <c:extLst>
            <c:ext xmlns:c16="http://schemas.microsoft.com/office/drawing/2014/chart" uri="{C3380CC4-5D6E-409C-BE32-E72D297353CC}">
              <c16:uniqueId val="{00000000-1291-43DD-B951-160AC0E3D804}"/>
            </c:ext>
          </c:extLst>
        </c:ser>
        <c:ser>
          <c:idx val="1"/>
          <c:order val="1"/>
          <c:tx>
            <c:strRef>
              <c:f>Plan5!$C$2</c:f>
              <c:strCache>
                <c:ptCount val="1"/>
              </c:strCache>
            </c:strRef>
          </c:tx>
          <c:invertIfNegative val="0"/>
          <c:cat>
            <c:numRef>
              <c:f>Plan5!$A$3:$A$16</c:f>
              <c:numCache>
                <c:formatCode>General</c:formatCode>
                <c:ptCount val="14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  <c:pt idx="13" formatCode="mmm\-yy">
                  <c:v>45078</c:v>
                </c:pt>
              </c:numCache>
            </c:numRef>
          </c:cat>
          <c:val>
            <c:numRef>
              <c:f>Plan5!$C$3:$C$14</c:f>
            </c:numRef>
          </c:val>
          <c:extLst>
            <c:ext xmlns:c16="http://schemas.microsoft.com/office/drawing/2014/chart" uri="{C3380CC4-5D6E-409C-BE32-E72D297353CC}">
              <c16:uniqueId val="{00000001-1291-43DD-B951-160AC0E3D804}"/>
            </c:ext>
          </c:extLst>
        </c:ser>
        <c:ser>
          <c:idx val="2"/>
          <c:order val="2"/>
          <c:tx>
            <c:strRef>
              <c:f>Plan5!$D$2</c:f>
              <c:strCache>
                <c:ptCount val="1"/>
                <c:pt idx="0">
                  <c:v>Patrimônio na Soma dos Planos</c:v>
                </c:pt>
              </c:strCache>
            </c:strRef>
          </c:tx>
          <c:invertIfNegative val="0"/>
          <c:dLbls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1291-43DD-B951-160AC0E3D804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291-43DD-B951-160AC0E3D804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1291-43DD-B951-160AC0E3D804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1291-43DD-B951-160AC0E3D804}"/>
                </c:ext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1291-43DD-B951-160AC0E3D804}"/>
                </c:ext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1291-43DD-B951-160AC0E3D804}"/>
                </c:ext>
              </c:extLst>
            </c:dLbl>
            <c:dLbl>
              <c:idx val="8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1291-43DD-B951-160AC0E3D804}"/>
                </c:ext>
              </c:extLst>
            </c:dLbl>
            <c:dLbl>
              <c:idx val="9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1291-43DD-B951-160AC0E3D804}"/>
                </c:ext>
              </c:extLst>
            </c:dLbl>
            <c:dLbl>
              <c:idx val="10"/>
              <c:layout>
                <c:manualLayout>
                  <c:x val="-1.0430321525828207E-16"/>
                  <c:y val="3.4669229615789672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1291-43DD-B951-160AC0E3D804}"/>
                </c:ext>
              </c:extLst>
            </c:dLbl>
            <c:dLbl>
              <c:idx val="11"/>
              <c:layout>
                <c:manualLayout>
                  <c:x val="2.8446660048524032E-3"/>
                  <c:y val="3.714560315977460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1291-43DD-B951-160AC0E3D804}"/>
                </c:ext>
              </c:extLst>
            </c:dLbl>
            <c:dLbl>
              <c:idx val="12"/>
              <c:layout>
                <c:manualLayout>
                  <c:x val="5.6893320097049106E-3"/>
                  <c:y val="1.485824126390985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1291-43DD-B951-160AC0E3D80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pt-BR"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Plan5!$A$3:$A$16</c:f>
              <c:numCache>
                <c:formatCode>General</c:formatCode>
                <c:ptCount val="14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  <c:pt idx="13" formatCode="mmm\-yy">
                  <c:v>45078</c:v>
                </c:pt>
              </c:numCache>
            </c:numRef>
          </c:cat>
          <c:val>
            <c:numRef>
              <c:f>Plan5!$D$3:$D$16</c:f>
              <c:numCache>
                <c:formatCode>_(* #,##0.00_);_(* \(#,##0.00\);_(* "-"??_);_(@_)</c:formatCode>
                <c:ptCount val="14"/>
                <c:pt idx="0">
                  <c:v>158823023.62</c:v>
                </c:pt>
                <c:pt idx="1">
                  <c:v>182997718.10999998</c:v>
                </c:pt>
                <c:pt idx="2">
                  <c:v>234301115.58999997</c:v>
                </c:pt>
                <c:pt idx="3">
                  <c:v>234750028.62</c:v>
                </c:pt>
                <c:pt idx="4">
                  <c:v>254314727.99000001</c:v>
                </c:pt>
                <c:pt idx="5">
                  <c:v>296482976.35000002</c:v>
                </c:pt>
                <c:pt idx="6">
                  <c:v>333191383.66999996</c:v>
                </c:pt>
                <c:pt idx="7">
                  <c:v>374825789.90999997</c:v>
                </c:pt>
                <c:pt idx="8">
                  <c:v>394885791.78999996</c:v>
                </c:pt>
                <c:pt idx="9">
                  <c:v>435083987.14999998</c:v>
                </c:pt>
                <c:pt idx="10">
                  <c:v>437049080.79000002</c:v>
                </c:pt>
                <c:pt idx="11">
                  <c:v>420638778.11000001</c:v>
                </c:pt>
                <c:pt idx="12">
                  <c:v>425261125.83999997</c:v>
                </c:pt>
                <c:pt idx="13">
                  <c:v>445764902.94999999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1291-43DD-B951-160AC0E3D8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545590672"/>
        <c:axId val="1545589040"/>
      </c:barChart>
      <c:catAx>
        <c:axId val="154559067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pt-BR"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1545589040"/>
        <c:crosses val="autoZero"/>
        <c:auto val="1"/>
        <c:lblAlgn val="ctr"/>
        <c:lblOffset val="100"/>
        <c:noMultiLvlLbl val="0"/>
      </c:catAx>
      <c:valAx>
        <c:axId val="1545589040"/>
        <c:scaling>
          <c:orientation val="minMax"/>
        </c:scaling>
        <c:delete val="0"/>
        <c:axPos val="l"/>
        <c:majorGridlines/>
        <c:numFmt formatCode="_(* #,##0.00_);_(* \(#,##0.00\);_(* &quot;-&quot;??_);_(@_)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pt-BR"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154559067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lang="pt-BR"/>
      </a:pPr>
      <a:endParaRPr lang="pt-BR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>
              <a:defRPr lang="pt-BR" sz="18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Financeiro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Plan3!$B$1</c:f>
              <c:strCache>
                <c:ptCount val="1"/>
                <c:pt idx="0">
                  <c:v>Finaceiro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0"/>
                  <c:y val="0.36601307189542531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41BB-4F4D-AED1-10AC93D31928}"/>
                </c:ext>
              </c:extLst>
            </c:dLbl>
            <c:dLbl>
              <c:idx val="1"/>
              <c:layout>
                <c:manualLayout>
                  <c:x val="0"/>
                  <c:y val="0.36601307189542531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1BB-4F4D-AED1-10AC93D31928}"/>
                </c:ext>
              </c:extLst>
            </c:dLbl>
            <c:dLbl>
              <c:idx val="2"/>
              <c:layout>
                <c:manualLayout>
                  <c:x val="-4.8500321554362034E-17"/>
                  <c:y val="0.37908496732026259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41BB-4F4D-AED1-10AC93D31928}"/>
                </c:ext>
              </c:extLst>
            </c:dLbl>
            <c:dLbl>
              <c:idx val="3"/>
              <c:layout>
                <c:manualLayout>
                  <c:x val="0"/>
                  <c:y val="0.37908496732026259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41BB-4F4D-AED1-10AC93D31928}"/>
                </c:ext>
              </c:extLst>
            </c:dLbl>
            <c:dLbl>
              <c:idx val="4"/>
              <c:layout>
                <c:manualLayout>
                  <c:x val="0"/>
                  <c:y val="0.36165577342047917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41BB-4F4D-AED1-10AC93D31928}"/>
                </c:ext>
              </c:extLst>
            </c:dLbl>
            <c:dLbl>
              <c:idx val="5"/>
              <c:layout>
                <c:manualLayout>
                  <c:x val="0"/>
                  <c:y val="0.31372549019607815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41BB-4F4D-AED1-10AC93D31928}"/>
                </c:ext>
              </c:extLst>
            </c:dLbl>
            <c:dLbl>
              <c:idx val="6"/>
              <c:layout>
                <c:manualLayout>
                  <c:x val="2.6455026455025525E-3"/>
                  <c:y val="0.27015250544662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41BB-4F4D-AED1-10AC93D31928}"/>
                </c:ext>
              </c:extLst>
            </c:dLbl>
            <c:dLbl>
              <c:idx val="7"/>
              <c:layout>
                <c:manualLayout>
                  <c:x val="0"/>
                  <c:y val="0.26143790849673176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41BB-4F4D-AED1-10AC93D31928}"/>
                </c:ext>
              </c:extLst>
            </c:dLbl>
            <c:dLbl>
              <c:idx val="8"/>
              <c:layout>
                <c:manualLayout>
                  <c:x val="0"/>
                  <c:y val="0.26579520697167786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41BB-4F4D-AED1-10AC93D31928}"/>
                </c:ext>
              </c:extLst>
            </c:dLbl>
            <c:dLbl>
              <c:idx val="9"/>
              <c:layout>
                <c:manualLayout>
                  <c:x val="2.6455026455026527E-3"/>
                  <c:y val="0.30936819172113317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41BB-4F4D-AED1-10AC93D31928}"/>
                </c:ext>
              </c:extLst>
            </c:dLbl>
            <c:dLbl>
              <c:idx val="10"/>
              <c:layout>
                <c:manualLayout>
                  <c:x val="0"/>
                  <c:y val="0.33115468409586141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41BB-4F4D-AED1-10AC93D31928}"/>
                </c:ext>
              </c:extLst>
            </c:dLbl>
            <c:dLbl>
              <c:idx val="11"/>
              <c:layout>
                <c:manualLayout>
                  <c:x val="0"/>
                  <c:y val="0.34858387799564289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41BB-4F4D-AED1-10AC93D31928}"/>
                </c:ext>
              </c:extLst>
            </c:dLbl>
            <c:dLbl>
              <c:idx val="13"/>
              <c:layout>
                <c:manualLayout>
                  <c:x val="-1.4326647564469914E-3"/>
                  <c:y val="0.1258581689249065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41BB-4F4D-AED1-10AC93D3192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5400000" spcFirstLastPara="0" vertOverflow="ellipsis" vert="horz" wrap="square" lIns="38100" tIns="19050" rIns="38100" bIns="19050" anchor="ctr" anchorCtr="0"/>
              <a:lstStyle/>
              <a:p>
                <a:pPr>
                  <a:defRPr lang="pt-BR"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Plan3!$A$2:$A$15</c:f>
              <c:numCache>
                <c:formatCode>General</c:formatCode>
                <c:ptCount val="14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  <c:pt idx="13" formatCode="mmm\-yy">
                  <c:v>45078</c:v>
                </c:pt>
              </c:numCache>
            </c:numRef>
          </c:cat>
          <c:val>
            <c:numRef>
              <c:f>Plan3!$B$2:$B$15</c:f>
              <c:numCache>
                <c:formatCode>_(* #,##0.00_);_(* \(#,##0.00\);_(* "-"??_);_(@_)</c:formatCode>
                <c:ptCount val="14"/>
                <c:pt idx="0">
                  <c:v>105770052.68000001</c:v>
                </c:pt>
                <c:pt idx="1">
                  <c:v>118625980.48999999</c:v>
                </c:pt>
                <c:pt idx="2">
                  <c:v>144877376.31999999</c:v>
                </c:pt>
                <c:pt idx="3">
                  <c:v>140352495.91999999</c:v>
                </c:pt>
                <c:pt idx="4">
                  <c:v>146909586.74000001</c:v>
                </c:pt>
                <c:pt idx="5">
                  <c:v>158583662.31</c:v>
                </c:pt>
                <c:pt idx="6">
                  <c:v>165330811.22999999</c:v>
                </c:pt>
                <c:pt idx="7">
                  <c:v>169658138.72</c:v>
                </c:pt>
                <c:pt idx="8">
                  <c:v>163064185.84</c:v>
                </c:pt>
                <c:pt idx="9">
                  <c:v>155371336.25999999</c:v>
                </c:pt>
                <c:pt idx="10">
                  <c:v>130330612.18000001</c:v>
                </c:pt>
                <c:pt idx="11">
                  <c:v>93969226.560000002</c:v>
                </c:pt>
                <c:pt idx="12">
                  <c:v>50193233.780000001</c:v>
                </c:pt>
                <c:pt idx="13">
                  <c:v>27746563.760000002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41BB-4F4D-AED1-10AC93D3192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545585232"/>
        <c:axId val="1545587408"/>
      </c:barChart>
      <c:catAx>
        <c:axId val="15455852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pt-BR"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1545587408"/>
        <c:crosses val="autoZero"/>
        <c:auto val="1"/>
        <c:lblAlgn val="ctr"/>
        <c:lblOffset val="100"/>
        <c:noMultiLvlLbl val="0"/>
      </c:catAx>
      <c:valAx>
        <c:axId val="1545587408"/>
        <c:scaling>
          <c:orientation val="minMax"/>
        </c:scaling>
        <c:delete val="0"/>
        <c:axPos val="l"/>
        <c:majorGridlines/>
        <c:title>
          <c:tx>
            <c:rich>
              <a:bodyPr rot="-5400000" spcFirstLastPara="0" vertOverflow="ellipsis" vert="horz" wrap="square" anchor="ctr" anchorCtr="1"/>
              <a:lstStyle/>
              <a:p>
                <a:pPr>
                  <a:defRPr lang="pt-BR"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pt-BR"/>
                  <a:t>Em R$ Milhões</a:t>
                </a:r>
              </a:p>
            </c:rich>
          </c:tx>
          <c:overlay val="0"/>
        </c:title>
        <c:numFmt formatCode="_(* #,##0.00_);_(* \(#,##0.00\);_(* &quot;-&quot;??_);_(@_)" sourceLinked="1"/>
        <c:majorTickMark val="none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pt-BR"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154558523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lang="pt-BR"/>
      </a:pPr>
      <a:endParaRPr lang="pt-BR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>
              <a:defRPr lang="pt-BR" sz="18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Plano Previdenciário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Plan4!$B$2</c:f>
              <c:strCache>
                <c:ptCount val="1"/>
                <c:pt idx="0">
                  <c:v>Previdenciário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0"/>
                  <c:y val="4.3431053203040228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316C-4EBD-87A4-70BB0DCF682B}"/>
                </c:ext>
              </c:extLst>
            </c:dLbl>
            <c:dLbl>
              <c:idx val="5"/>
              <c:layout>
                <c:manualLayout>
                  <c:x val="0"/>
                  <c:y val="0.20308264248122126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16C-4EBD-87A4-70BB0DCF682B}"/>
                </c:ext>
              </c:extLst>
            </c:dLbl>
            <c:dLbl>
              <c:idx val="6"/>
              <c:layout>
                <c:manualLayout>
                  <c:x val="-3.0850375734090946E-3"/>
                  <c:y val="0.2046250057356461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316C-4EBD-87A4-70BB0DCF682B}"/>
                </c:ext>
              </c:extLst>
            </c:dLbl>
            <c:dLbl>
              <c:idx val="7"/>
              <c:layout>
                <c:manualLayout>
                  <c:x val="-1.4325926791581229E-3"/>
                  <c:y val="0.21008863150132071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16C-4EBD-87A4-70BB0DCF682B}"/>
                </c:ext>
              </c:extLst>
            </c:dLbl>
            <c:dLbl>
              <c:idx val="8"/>
              <c:layout>
                <c:manualLayout>
                  <c:x val="0"/>
                  <c:y val="0.21967570702008354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316C-4EBD-87A4-70BB0DCF682B}"/>
                </c:ext>
              </c:extLst>
            </c:dLbl>
            <c:dLbl>
              <c:idx val="9"/>
              <c:layout>
                <c:manualLayout>
                  <c:x val="-2.8651853583163507E-3"/>
                  <c:y val="0.23122487627000005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316C-4EBD-87A4-70BB0DCF682B}"/>
                </c:ext>
              </c:extLst>
            </c:dLbl>
            <c:dLbl>
              <c:idx val="10"/>
              <c:layout>
                <c:manualLayout>
                  <c:x val="0"/>
                  <c:y val="0.22950372538219505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316C-4EBD-87A4-70BB0DCF682B}"/>
                </c:ext>
              </c:extLst>
            </c:dLbl>
            <c:dLbl>
              <c:idx val="11"/>
              <c:layout>
                <c:manualLayout>
                  <c:x val="1.4325926791581229E-3"/>
                  <c:y val="0.2211177078913534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316C-4EBD-87A4-70BB0DCF682B}"/>
                </c:ext>
              </c:extLst>
            </c:dLbl>
            <c:dLbl>
              <c:idx val="12"/>
              <c:layout>
                <c:manualLayout>
                  <c:x val="-1.4325926791582278E-3"/>
                  <c:y val="0.2252029504712553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316C-4EBD-87A4-70BB0DCF682B}"/>
                </c:ext>
              </c:extLst>
            </c:dLbl>
            <c:dLbl>
              <c:idx val="13"/>
              <c:layout>
                <c:manualLayout>
                  <c:x val="0"/>
                  <c:y val="0.1996644715518346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316C-4EBD-87A4-70BB0DCF682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5400000" spcFirstLastPara="0" vertOverflow="ellipsis" vert="horz" wrap="square" lIns="38100" tIns="19050" rIns="38100" bIns="19050" anchor="ctr" anchorCtr="1"/>
              <a:lstStyle/>
              <a:p>
                <a:pPr>
                  <a:defRPr lang="pt-BR"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Plan4!$A$3:$A$16</c:f>
              <c:numCache>
                <c:formatCode>General</c:formatCode>
                <c:ptCount val="14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  <c:pt idx="13" formatCode="mmm\-yy">
                  <c:v>45078</c:v>
                </c:pt>
              </c:numCache>
            </c:numRef>
          </c:cat>
          <c:val>
            <c:numRef>
              <c:f>Plan4!$B$3:$B$16</c:f>
              <c:numCache>
                <c:formatCode>_(* #,##0.00_);_(* \(#,##0.00\);_(* "-"??_);_(@_)</c:formatCode>
                <c:ptCount val="14"/>
                <c:pt idx="0">
                  <c:v>53052970.939999998</c:v>
                </c:pt>
                <c:pt idx="1">
                  <c:v>64371737.619999997</c:v>
                </c:pt>
                <c:pt idx="2">
                  <c:v>89423739.269999996</c:v>
                </c:pt>
                <c:pt idx="3">
                  <c:v>94397532.700000003</c:v>
                </c:pt>
                <c:pt idx="4">
                  <c:v>107405141.25</c:v>
                </c:pt>
                <c:pt idx="5">
                  <c:v>137899314.03999999</c:v>
                </c:pt>
                <c:pt idx="6">
                  <c:v>167860572.44</c:v>
                </c:pt>
                <c:pt idx="7">
                  <c:v>205167651.19</c:v>
                </c:pt>
                <c:pt idx="8">
                  <c:v>231821605.94999999</c:v>
                </c:pt>
                <c:pt idx="9">
                  <c:v>279712650.88999999</c:v>
                </c:pt>
                <c:pt idx="10">
                  <c:v>306718468.61000001</c:v>
                </c:pt>
                <c:pt idx="11" formatCode="#,##0.00">
                  <c:v>326669551.55000001</c:v>
                </c:pt>
                <c:pt idx="12">
                  <c:v>375067892.06</c:v>
                </c:pt>
                <c:pt idx="13">
                  <c:v>418018339.19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316C-4EBD-87A4-70BB0DCF682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545591216"/>
        <c:axId val="1545590128"/>
      </c:barChart>
      <c:catAx>
        <c:axId val="15455912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pt-BR"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1545590128"/>
        <c:crosses val="autoZero"/>
        <c:auto val="1"/>
        <c:lblAlgn val="ctr"/>
        <c:lblOffset val="100"/>
        <c:noMultiLvlLbl val="0"/>
      </c:catAx>
      <c:valAx>
        <c:axId val="1545590128"/>
        <c:scaling>
          <c:orientation val="minMax"/>
        </c:scaling>
        <c:delete val="0"/>
        <c:axPos val="l"/>
        <c:majorGridlines/>
        <c:numFmt formatCode="_(* #,##0.00_);_(* \(#,##0.00\);_(* &quot;-&quot;??_);_(@_)" sourceLinked="1"/>
        <c:majorTickMark val="none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pt-BR"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154559121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lang="pt-BR"/>
      </a:pPr>
      <a:endParaRPr lang="pt-BR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055555555555561E-2"/>
          <c:y val="0.12075422863808705"/>
          <c:w val="0.94722222222222197"/>
          <c:h val="0.76326589384660304"/>
        </c:manualLayout>
      </c:layout>
      <c:lineChart>
        <c:grouping val="standard"/>
        <c:varyColors val="0"/>
        <c:ser>
          <c:idx val="0"/>
          <c:order val="0"/>
          <c:tx>
            <c:strRef>
              <c:f>Plan8!$B$11</c:f>
              <c:strCache>
                <c:ptCount val="1"/>
                <c:pt idx="0">
                  <c:v>Meta Atuarial</c:v>
                </c:pt>
              </c:strCache>
            </c:strRef>
          </c:tx>
          <c:marker>
            <c:symbol val="none"/>
          </c:marker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46FA-4B71-A0F4-48DA0A2FC6A8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6FA-4B71-A0F4-48DA0A2FC6A8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46FA-4B71-A0F4-48DA0A2FC6A8}"/>
                </c:ext>
              </c:extLst>
            </c:dLbl>
            <c:dLbl>
              <c:idx val="3"/>
              <c:layout>
                <c:manualLayout>
                  <c:x val="-2.7777777777777831E-3"/>
                  <c:y val="4.166666666666671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46FA-4B71-A0F4-48DA0A2FC6A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pt-BR"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Plan8!$A$12:$A$19</c:f>
              <c:numCache>
                <c:formatCode>General</c:formatCode>
                <c:ptCount val="8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  <c:pt idx="6">
                  <c:v>2022</c:v>
                </c:pt>
                <c:pt idx="7">
                  <c:v>2023</c:v>
                </c:pt>
              </c:numCache>
            </c:numRef>
          </c:cat>
          <c:val>
            <c:numRef>
              <c:f>Plan8!$B$12:$B$19</c:f>
              <c:numCache>
                <c:formatCode>0.00%</c:formatCode>
                <c:ptCount val="8"/>
                <c:pt idx="0">
                  <c:v>0.12640000000000001</c:v>
                </c:pt>
                <c:pt idx="1">
                  <c:v>0.21679999999999999</c:v>
                </c:pt>
                <c:pt idx="2">
                  <c:v>0.316</c:v>
                </c:pt>
                <c:pt idx="3">
                  <c:v>0.4219</c:v>
                </c:pt>
                <c:pt idx="4">
                  <c:v>0.52800000000000002</c:v>
                </c:pt>
                <c:pt idx="5">
                  <c:v>0.69269999999999998</c:v>
                </c:pt>
                <c:pt idx="6">
                  <c:v>0.80359999999999998</c:v>
                </c:pt>
                <c:pt idx="7">
                  <c:v>0.85680000000000012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46FA-4B71-A0F4-48DA0A2FC6A8}"/>
            </c:ext>
          </c:extLst>
        </c:ser>
        <c:ser>
          <c:idx val="1"/>
          <c:order val="1"/>
          <c:tx>
            <c:strRef>
              <c:f>Plan8!$C$11</c:f>
              <c:strCache>
                <c:ptCount val="1"/>
                <c:pt idx="0">
                  <c:v>Retorno</c:v>
                </c:pt>
              </c:strCache>
            </c:strRef>
          </c:tx>
          <c:marker>
            <c:symbol val="none"/>
          </c:marker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46FA-4B71-A0F4-48DA0A2FC6A8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46FA-4B71-A0F4-48DA0A2FC6A8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46FA-4B71-A0F4-48DA0A2FC6A8}"/>
                </c:ext>
              </c:extLst>
            </c:dLbl>
            <c:dLbl>
              <c:idx val="3"/>
              <c:layout>
                <c:manualLayout>
                  <c:x val="-2.7777777777777831E-3"/>
                  <c:y val="-4.166666666666671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46FA-4B71-A0F4-48DA0A2FC6A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pt-BR"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Plan8!$A$12:$A$19</c:f>
              <c:numCache>
                <c:formatCode>General</c:formatCode>
                <c:ptCount val="8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  <c:pt idx="6">
                  <c:v>2022</c:v>
                </c:pt>
                <c:pt idx="7">
                  <c:v>2023</c:v>
                </c:pt>
              </c:numCache>
            </c:numRef>
          </c:cat>
          <c:val>
            <c:numRef>
              <c:f>Plan8!$C$12:$C$19</c:f>
              <c:numCache>
                <c:formatCode>0.00%</c:formatCode>
                <c:ptCount val="8"/>
                <c:pt idx="0">
                  <c:v>0.1216</c:v>
                </c:pt>
                <c:pt idx="1">
                  <c:v>0.2487</c:v>
                </c:pt>
                <c:pt idx="2">
                  <c:v>0.312</c:v>
                </c:pt>
                <c:pt idx="3">
                  <c:v>0.432</c:v>
                </c:pt>
                <c:pt idx="4">
                  <c:v>0.4577</c:v>
                </c:pt>
                <c:pt idx="5">
                  <c:v>0.45350000000000001</c:v>
                </c:pt>
                <c:pt idx="6">
                  <c:v>0.50249999999999995</c:v>
                </c:pt>
                <c:pt idx="7">
                  <c:v>0.57030000000000003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46FA-4B71-A0F4-48DA0A2FC6A8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1478348944"/>
        <c:axId val="1478353296"/>
      </c:lineChart>
      <c:catAx>
        <c:axId val="14783489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pt-BR"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1478353296"/>
        <c:crosses val="autoZero"/>
        <c:auto val="1"/>
        <c:lblAlgn val="ctr"/>
        <c:lblOffset val="100"/>
        <c:noMultiLvlLbl val="0"/>
      </c:catAx>
      <c:valAx>
        <c:axId val="1478353296"/>
        <c:scaling>
          <c:orientation val="minMax"/>
        </c:scaling>
        <c:delete val="1"/>
        <c:axPos val="l"/>
        <c:numFmt formatCode="0.00%" sourceLinked="1"/>
        <c:majorTickMark val="none"/>
        <c:minorTickMark val="none"/>
        <c:tickLblPos val="none"/>
        <c:crossAx val="1478348944"/>
        <c:crosses val="autoZero"/>
        <c:crossBetween val="between"/>
      </c:valAx>
    </c:plotArea>
    <c:legend>
      <c:legendPos val="t"/>
      <c:overlay val="0"/>
      <c:txPr>
        <a:bodyPr rot="0" spcFirstLastPara="0" vertOverflow="ellipsis" vert="horz" wrap="square" anchor="ctr" anchorCtr="1"/>
        <a:lstStyle/>
        <a:p>
          <a:pPr>
            <a:defRPr lang="pt-BR"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</c:chart>
  <c:txPr>
    <a:bodyPr/>
    <a:lstStyle/>
    <a:p>
      <a:pPr>
        <a:defRPr lang="pt-BR"/>
      </a:pPr>
      <a:endParaRPr lang="pt-BR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pt-BR"/>
              <a:t>Retorno Acumulado Investimentos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Plan9!$A$1</c:f>
              <c:strCache>
                <c:ptCount val="1"/>
                <c:pt idx="0">
                  <c:v>Ano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3.333333333333334E-2"/>
                  <c:y val="6.481481481481482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B8F2-47C6-AD23-85F6C327ADFD}"/>
                </c:ext>
              </c:extLst>
            </c:dLbl>
            <c:dLbl>
              <c:idx val="1"/>
              <c:layout>
                <c:manualLayout>
                  <c:x val="3.6111111111111115E-2"/>
                  <c:y val="6.481481481481482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8F2-47C6-AD23-85F6C327ADFD}"/>
                </c:ext>
              </c:extLst>
            </c:dLbl>
            <c:dLbl>
              <c:idx val="2"/>
              <c:layout>
                <c:manualLayout>
                  <c:x val="3.0555555555555558E-2"/>
                  <c:y val="6.481481481481482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B8F2-47C6-AD23-85F6C327ADFD}"/>
                </c:ext>
              </c:extLst>
            </c:dLbl>
            <c:dLbl>
              <c:idx val="3"/>
              <c:layout>
                <c:manualLayout>
                  <c:x val="3.6111111111111115E-2"/>
                  <c:y val="6.481481481481482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B8F2-47C6-AD23-85F6C327ADFD}"/>
                </c:ext>
              </c:extLst>
            </c:dLbl>
            <c:dLbl>
              <c:idx val="4"/>
              <c:layout>
                <c:manualLayout>
                  <c:x val="3.333333333333334E-2"/>
                  <c:y val="6.481481481481482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B8F2-47C6-AD23-85F6C327ADFD}"/>
                </c:ext>
              </c:extLst>
            </c:dLbl>
            <c:dLbl>
              <c:idx val="5"/>
              <c:layout>
                <c:manualLayout>
                  <c:x val="3.3333333333333444E-2"/>
                  <c:y val="6.481481481481482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B8F2-47C6-AD23-85F6C327ADF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 anchor="ctr" anchorCtr="1"/>
              <a:lstStyle/>
              <a:p>
                <a:pPr>
                  <a:defRPr sz="1200"/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Plan9!$A$2:$A$9</c:f>
              <c:numCache>
                <c:formatCode>General</c:formatCode>
                <c:ptCount val="8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  <c:pt idx="6">
                  <c:v>2022</c:v>
                </c:pt>
                <c:pt idx="7">
                  <c:v>2023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B8F2-47C6-AD23-85F6C327ADFD}"/>
            </c:ext>
          </c:extLst>
        </c:ser>
        <c:ser>
          <c:idx val="1"/>
          <c:order val="1"/>
          <c:tx>
            <c:strRef>
              <c:f>Plan9!$B$1</c:f>
              <c:strCache>
                <c:ptCount val="1"/>
                <c:pt idx="0">
                  <c:v>Acumulado Últimos 8 Anos</c:v>
                </c:pt>
              </c:strCache>
            </c:strRef>
          </c:tx>
          <c:spPr>
            <a:solidFill>
              <a:srgbClr val="00B0F0"/>
            </a:solidFill>
          </c:spPr>
          <c:invertIfNegative val="0"/>
          <c:dLbls>
            <c:dLbl>
              <c:idx val="0"/>
              <c:layout>
                <c:manualLayout>
                  <c:x val="-2.7777777777777805E-3"/>
                  <c:y val="-2.7777777777777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B8F2-47C6-AD23-85F6C327ADF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/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Plan9!$B$2:$B$9</c:f>
              <c:numCache>
                <c:formatCode>_(* #,##0.00_);_(* \(#,##0.00\);_(* "-"??_);_(@_)</c:formatCode>
                <c:ptCount val="8"/>
                <c:pt idx="0">
                  <c:v>35935536.420000002</c:v>
                </c:pt>
                <c:pt idx="1">
                  <c:v>78282743.420000002</c:v>
                </c:pt>
                <c:pt idx="2">
                  <c:v>101865731.94</c:v>
                </c:pt>
                <c:pt idx="3">
                  <c:v>148857143.38</c:v>
                </c:pt>
                <c:pt idx="4">
                  <c:v>159561213.24000001</c:v>
                </c:pt>
                <c:pt idx="5">
                  <c:v>157830761.39000002</c:v>
                </c:pt>
                <c:pt idx="6">
                  <c:v>178060294.32000002</c:v>
                </c:pt>
                <c:pt idx="7">
                  <c:v>206574054.80000001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B8F2-47C6-AD23-85F6C327ADFD}"/>
            </c:ext>
          </c:extLst>
        </c:ser>
        <c:ser>
          <c:idx val="2"/>
          <c:order val="2"/>
          <c:tx>
            <c:strRef>
              <c:f>Plan9!$C$1</c:f>
              <c:strCache>
                <c:ptCount val="1"/>
                <c:pt idx="0">
                  <c:v>%</c:v>
                </c:pt>
              </c:strCache>
            </c:strRef>
          </c:tx>
          <c:invertIfNegative val="0"/>
          <c:dLbls>
            <c:dLbl>
              <c:idx val="2"/>
              <c:layout>
                <c:manualLayout>
                  <c:x val="2.7777777777778295E-3"/>
                  <c:y val="-9.722222222222222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B8F2-47C6-AD23-85F6C327ADFD}"/>
                </c:ext>
              </c:extLst>
            </c:dLbl>
            <c:dLbl>
              <c:idx val="3"/>
              <c:layout>
                <c:manualLayout>
                  <c:x val="2.7777777777777796E-3"/>
                  <c:y val="-0.13425925925925927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B8F2-47C6-AD23-85F6C327ADFD}"/>
                </c:ext>
              </c:extLst>
            </c:dLbl>
            <c:dLbl>
              <c:idx val="4"/>
              <c:layout>
                <c:manualLayout>
                  <c:x val="-1.0185067526416003E-16"/>
                  <c:y val="-0.14814814814814817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B8F2-47C6-AD23-85F6C327ADFD}"/>
                </c:ext>
              </c:extLst>
            </c:dLbl>
            <c:dLbl>
              <c:idx val="5"/>
              <c:layout>
                <c:manualLayout>
                  <c:x val="0"/>
                  <c:y val="-0.16666666666666666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B8F2-47C6-AD23-85F6C327ADF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5400000" vert="horz"/>
              <a:lstStyle/>
              <a:p>
                <a:pPr>
                  <a:defRPr sz="1200"/>
                </a:pPr>
                <a:endParaRPr lang="pt-B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Plan9!$C$2:$C$9</c:f>
              <c:numCache>
                <c:formatCode>0.00%</c:formatCode>
                <c:ptCount val="8"/>
                <c:pt idx="0">
                  <c:v>0.1216</c:v>
                </c:pt>
                <c:pt idx="1">
                  <c:v>0.24870000000000003</c:v>
                </c:pt>
                <c:pt idx="2">
                  <c:v>0.31200000000000006</c:v>
                </c:pt>
                <c:pt idx="3">
                  <c:v>0.43200000000000005</c:v>
                </c:pt>
                <c:pt idx="4">
                  <c:v>0.45770000000000005</c:v>
                </c:pt>
                <c:pt idx="5">
                  <c:v>0.45350000000000007</c:v>
                </c:pt>
                <c:pt idx="6">
                  <c:v>0.50250000000000006</c:v>
                </c:pt>
                <c:pt idx="7">
                  <c:v>0.57030000000000003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B8F2-47C6-AD23-85F6C327ADF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36"/>
        <c:overlap val="-4"/>
        <c:axId val="1378425616"/>
        <c:axId val="1378428880"/>
      </c:barChart>
      <c:catAx>
        <c:axId val="1378425616"/>
        <c:scaling>
          <c:orientation val="minMax"/>
        </c:scaling>
        <c:delete val="1"/>
        <c:axPos val="b"/>
        <c:majorTickMark val="none"/>
        <c:minorTickMark val="none"/>
        <c:tickLblPos val="none"/>
        <c:crossAx val="1378428880"/>
        <c:crosses val="autoZero"/>
        <c:auto val="1"/>
        <c:lblAlgn val="ctr"/>
        <c:lblOffset val="100"/>
        <c:noMultiLvlLbl val="0"/>
      </c:catAx>
      <c:valAx>
        <c:axId val="1378428880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one"/>
        <c:crossAx val="1378425616"/>
        <c:crosses val="autoZero"/>
        <c:crossBetween val="between"/>
      </c:valAx>
    </c:plotArea>
    <c:legend>
      <c:legendPos val="t"/>
      <c:legendEntry>
        <c:idx val="0"/>
        <c:delete val="1"/>
      </c:legendEntry>
      <c:legendEntry>
        <c:idx val="2"/>
        <c:delete val="1"/>
      </c:legendEntry>
      <c:overlay val="0"/>
      <c:txPr>
        <a:bodyPr/>
        <a:lstStyle/>
        <a:p>
          <a:pPr>
            <a:defRPr sz="1200"/>
          </a:pPr>
          <a:endParaRPr lang="pt-BR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cap="none" spc="20" baseline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tint val="50000"/>
                      <a:satMod val="300000"/>
                    </a:schemeClr>
                  </a:gs>
                  <a:gs pos="35000">
                    <a:schemeClr val="accent1">
                      <a:tint val="37000"/>
                      <a:satMod val="300000"/>
                    </a:schemeClr>
                  </a:gs>
                  <a:gs pos="100000">
                    <a:schemeClr val="accent1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1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D125-43F1-8B59-0272D541AD22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tint val="50000"/>
                      <a:satMod val="300000"/>
                    </a:schemeClr>
                  </a:gs>
                  <a:gs pos="35000">
                    <a:schemeClr val="accent2">
                      <a:tint val="37000"/>
                      <a:satMod val="300000"/>
                    </a:schemeClr>
                  </a:gs>
                  <a:gs pos="100000">
                    <a:schemeClr val="accent2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2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D125-43F1-8B59-0272D541AD22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tint val="50000"/>
                      <a:satMod val="300000"/>
                    </a:schemeClr>
                  </a:gs>
                  <a:gs pos="35000">
                    <a:schemeClr val="accent3">
                      <a:tint val="37000"/>
                      <a:satMod val="300000"/>
                    </a:schemeClr>
                  </a:gs>
                  <a:gs pos="100000">
                    <a:schemeClr val="accent3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3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D125-43F1-8B59-0272D541AD22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tint val="50000"/>
                      <a:satMod val="300000"/>
                    </a:schemeClr>
                  </a:gs>
                  <a:gs pos="35000">
                    <a:schemeClr val="accent4">
                      <a:tint val="37000"/>
                      <a:satMod val="300000"/>
                    </a:schemeClr>
                  </a:gs>
                  <a:gs pos="100000">
                    <a:schemeClr val="accent4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4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D125-43F1-8B59-0272D541AD22}"/>
              </c:ext>
            </c:extLst>
          </c:dPt>
          <c:dPt>
            <c:idx val="4"/>
            <c:bubble3D val="0"/>
            <c:spPr>
              <a:gradFill rotWithShape="1">
                <a:gsLst>
                  <a:gs pos="0">
                    <a:schemeClr val="accent5">
                      <a:tint val="50000"/>
                      <a:satMod val="300000"/>
                    </a:schemeClr>
                  </a:gs>
                  <a:gs pos="35000">
                    <a:schemeClr val="accent5">
                      <a:tint val="37000"/>
                      <a:satMod val="300000"/>
                    </a:schemeClr>
                  </a:gs>
                  <a:gs pos="100000">
                    <a:schemeClr val="accent5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5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D125-43F1-8B59-0272D541AD22}"/>
              </c:ext>
            </c:extLst>
          </c:dPt>
          <c:dPt>
            <c:idx val="5"/>
            <c:bubble3D val="0"/>
            <c:spPr>
              <a:gradFill rotWithShape="1">
                <a:gsLst>
                  <a:gs pos="0">
                    <a:schemeClr val="accent6">
                      <a:tint val="50000"/>
                      <a:satMod val="300000"/>
                    </a:schemeClr>
                  </a:gs>
                  <a:gs pos="35000">
                    <a:schemeClr val="accent6">
                      <a:tint val="37000"/>
                      <a:satMod val="300000"/>
                    </a:schemeClr>
                  </a:gs>
                  <a:gs pos="100000">
                    <a:schemeClr val="accent6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6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D125-43F1-8B59-0272D541AD22}"/>
              </c:ext>
            </c:extLst>
          </c:dPt>
          <c:dPt>
            <c:idx val="6"/>
            <c:bubble3D val="0"/>
            <c:spPr>
              <a:gradFill rotWithShape="1">
                <a:gsLst>
                  <a:gs pos="0">
                    <a:schemeClr val="accent1">
                      <a:lumMod val="60000"/>
                      <a:tint val="50000"/>
                      <a:satMod val="300000"/>
                    </a:schemeClr>
                  </a:gs>
                  <a:gs pos="35000">
                    <a:schemeClr val="accent1">
                      <a:lumMod val="60000"/>
                      <a:tint val="37000"/>
                      <a:satMod val="300000"/>
                    </a:schemeClr>
                  </a:gs>
                  <a:gs pos="100000">
                    <a:schemeClr val="accent1">
                      <a:lumMod val="60000"/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1">
                    <a:lumMod val="60000"/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D-D125-43F1-8B59-0272D541AD22}"/>
              </c:ext>
            </c:extLst>
          </c:dPt>
          <c:dPt>
            <c:idx val="7"/>
            <c:bubble3D val="0"/>
            <c:spPr>
              <a:gradFill rotWithShape="1">
                <a:gsLst>
                  <a:gs pos="0">
                    <a:schemeClr val="accent2">
                      <a:lumMod val="60000"/>
                      <a:tint val="50000"/>
                      <a:satMod val="300000"/>
                    </a:schemeClr>
                  </a:gs>
                  <a:gs pos="35000">
                    <a:schemeClr val="accent2">
                      <a:lumMod val="60000"/>
                      <a:tint val="37000"/>
                      <a:satMod val="300000"/>
                    </a:schemeClr>
                  </a:gs>
                  <a:gs pos="100000">
                    <a:schemeClr val="accent2">
                      <a:lumMod val="60000"/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2">
                    <a:lumMod val="60000"/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F-D125-43F1-8B59-0272D541AD22}"/>
              </c:ext>
            </c:extLst>
          </c:dPt>
          <c:dPt>
            <c:idx val="8"/>
            <c:bubble3D val="0"/>
            <c:spPr>
              <a:gradFill rotWithShape="1">
                <a:gsLst>
                  <a:gs pos="0">
                    <a:schemeClr val="accent3">
                      <a:lumMod val="60000"/>
                      <a:tint val="50000"/>
                      <a:satMod val="300000"/>
                    </a:schemeClr>
                  </a:gs>
                  <a:gs pos="35000">
                    <a:schemeClr val="accent3">
                      <a:lumMod val="60000"/>
                      <a:tint val="37000"/>
                      <a:satMod val="300000"/>
                    </a:schemeClr>
                  </a:gs>
                  <a:gs pos="100000">
                    <a:schemeClr val="accent3">
                      <a:lumMod val="60000"/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3">
                    <a:lumMod val="60000"/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1-D125-43F1-8B59-0272D541AD22}"/>
              </c:ext>
            </c:extLst>
          </c:dPt>
          <c:dPt>
            <c:idx val="9"/>
            <c:bubble3D val="0"/>
            <c:spPr>
              <a:gradFill rotWithShape="1">
                <a:gsLst>
                  <a:gs pos="0">
                    <a:schemeClr val="accent4">
                      <a:lumMod val="60000"/>
                      <a:tint val="50000"/>
                      <a:satMod val="300000"/>
                    </a:schemeClr>
                  </a:gs>
                  <a:gs pos="35000">
                    <a:schemeClr val="accent4">
                      <a:lumMod val="60000"/>
                      <a:tint val="37000"/>
                      <a:satMod val="300000"/>
                    </a:schemeClr>
                  </a:gs>
                  <a:gs pos="100000">
                    <a:schemeClr val="accent4">
                      <a:lumMod val="60000"/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4">
                    <a:lumMod val="60000"/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3-D125-43F1-8B59-0272D541AD22}"/>
              </c:ext>
            </c:extLst>
          </c:dPt>
          <c:dPt>
            <c:idx val="10"/>
            <c:bubble3D val="0"/>
            <c:spPr>
              <a:gradFill rotWithShape="1">
                <a:gsLst>
                  <a:gs pos="0">
                    <a:schemeClr val="accent5">
                      <a:lumMod val="60000"/>
                      <a:tint val="50000"/>
                      <a:satMod val="300000"/>
                    </a:schemeClr>
                  </a:gs>
                  <a:gs pos="35000">
                    <a:schemeClr val="accent5">
                      <a:lumMod val="60000"/>
                      <a:tint val="37000"/>
                      <a:satMod val="300000"/>
                    </a:schemeClr>
                  </a:gs>
                  <a:gs pos="100000">
                    <a:schemeClr val="accent5">
                      <a:lumMod val="60000"/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5">
                    <a:lumMod val="60000"/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5-D125-43F1-8B59-0272D541AD22}"/>
              </c:ext>
            </c:extLst>
          </c:dPt>
          <c:dPt>
            <c:idx val="11"/>
            <c:bubble3D val="0"/>
            <c:spPr>
              <a:gradFill rotWithShape="1">
                <a:gsLst>
                  <a:gs pos="0">
                    <a:schemeClr val="accent6">
                      <a:lumMod val="60000"/>
                      <a:tint val="50000"/>
                      <a:satMod val="300000"/>
                    </a:schemeClr>
                  </a:gs>
                  <a:gs pos="35000">
                    <a:schemeClr val="accent6">
                      <a:lumMod val="60000"/>
                      <a:tint val="37000"/>
                      <a:satMod val="300000"/>
                    </a:schemeClr>
                  </a:gs>
                  <a:gs pos="100000">
                    <a:schemeClr val="accent6">
                      <a:lumMod val="60000"/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6">
                    <a:lumMod val="60000"/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7-D125-43F1-8B59-0272D541AD22}"/>
              </c:ext>
            </c:extLst>
          </c:dPt>
          <c:dPt>
            <c:idx val="12"/>
            <c:bubble3D val="0"/>
            <c:spPr>
              <a:gradFill rotWithShape="1">
                <a:gsLst>
                  <a:gs pos="0">
                    <a:schemeClr val="accent1">
                      <a:lumMod val="80000"/>
                      <a:lumOff val="20000"/>
                      <a:tint val="50000"/>
                      <a:satMod val="300000"/>
                    </a:schemeClr>
                  </a:gs>
                  <a:gs pos="35000">
                    <a:schemeClr val="accent1">
                      <a:lumMod val="80000"/>
                      <a:lumOff val="20000"/>
                      <a:tint val="37000"/>
                      <a:satMod val="300000"/>
                    </a:schemeClr>
                  </a:gs>
                  <a:gs pos="100000">
                    <a:schemeClr val="accent1">
                      <a:lumMod val="80000"/>
                      <a:lumOff val="20000"/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1">
                    <a:lumMod val="80000"/>
                    <a:lumOff val="20000"/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9-D125-43F1-8B59-0272D541AD22}"/>
              </c:ext>
            </c:extLst>
          </c:dPt>
          <c:dLbls>
            <c:dLbl>
              <c:idx val="5"/>
              <c:layout>
                <c:manualLayout>
                  <c:x val="4.1152834870199606E-2"/>
                  <c:y val="1.2079403722586798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D125-43F1-8B59-0272D541AD22}"/>
                </c:ext>
              </c:extLst>
            </c:dLbl>
            <c:dLbl>
              <c:idx val="6"/>
              <c:layout>
                <c:manualLayout>
                  <c:x val="-1.3227696922564267E-2"/>
                  <c:y val="2.6574688189691151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D125-43F1-8B59-0272D541AD22}"/>
                </c:ext>
              </c:extLst>
            </c:dLbl>
            <c:dLbl>
              <c:idx val="9"/>
              <c:layout>
                <c:manualLayout>
                  <c:x val="-2.0576417435099859E-2"/>
                  <c:y val="2.8990568934208528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D125-43F1-8B59-0272D541AD22}"/>
                </c:ext>
              </c:extLst>
            </c:dLbl>
            <c:dLbl>
              <c:idx val="11"/>
              <c:layout>
                <c:manualLayout>
                  <c:x val="-1.9106673332592673E-2"/>
                  <c:y val="-2.6574688189691151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D125-43F1-8B59-0272D541AD2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1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Plan11!$A$1:$A$13</c:f>
              <c:strCache>
                <c:ptCount val="13"/>
                <c:pt idx="0">
                  <c:v>Fundos Gestão Duration</c:v>
                </c:pt>
                <c:pt idx="1">
                  <c:v>Títulos Públicos </c:v>
                </c:pt>
                <c:pt idx="2">
                  <c:v>Fundos IMA-B</c:v>
                </c:pt>
                <c:pt idx="3">
                  <c:v>FundosFIDC</c:v>
                </c:pt>
                <c:pt idx="4">
                  <c:v>Fundos IDKA IPCA2</c:v>
                </c:pt>
                <c:pt idx="5">
                  <c:v>Fundos IMAB-5</c:v>
                </c:pt>
                <c:pt idx="6">
                  <c:v>Fundos IRFM e IRFM1</c:v>
                </c:pt>
                <c:pt idx="7">
                  <c:v>Fundos CDI</c:v>
                </c:pt>
                <c:pt idx="8">
                  <c:v>Fundos de Ações</c:v>
                </c:pt>
                <c:pt idx="9">
                  <c:v>Multimercado</c:v>
                </c:pt>
                <c:pt idx="10">
                  <c:v>Fundo Imobiliário</c:v>
                </c:pt>
                <c:pt idx="11">
                  <c:v>Fundo em Participações</c:v>
                </c:pt>
                <c:pt idx="12">
                  <c:v>Exterior</c:v>
                </c:pt>
              </c:strCache>
            </c:strRef>
          </c:cat>
          <c:val>
            <c:numRef>
              <c:f>Plan11!$B$1:$B$13</c:f>
              <c:numCache>
                <c:formatCode>_(* #,##0.00_);_(* \(#,##0.00\);_(* "-"??_);_(@_)</c:formatCode>
                <c:ptCount val="13"/>
                <c:pt idx="0">
                  <c:v>30346899.559999999</c:v>
                </c:pt>
                <c:pt idx="1">
                  <c:v>80443626.700000003</c:v>
                </c:pt>
                <c:pt idx="2">
                  <c:v>21442543.739999998</c:v>
                </c:pt>
                <c:pt idx="3">
                  <c:v>6039762.9199999999</c:v>
                </c:pt>
                <c:pt idx="4">
                  <c:v>47292311.399999999</c:v>
                </c:pt>
                <c:pt idx="5">
                  <c:v>23242647.82</c:v>
                </c:pt>
                <c:pt idx="6">
                  <c:v>730265.01</c:v>
                </c:pt>
                <c:pt idx="7">
                  <c:v>99149915.739999995</c:v>
                </c:pt>
                <c:pt idx="8">
                  <c:v>82255188.359999999</c:v>
                </c:pt>
                <c:pt idx="9">
                  <c:v>17705109.579999998</c:v>
                </c:pt>
                <c:pt idx="10">
                  <c:v>11021553.84</c:v>
                </c:pt>
                <c:pt idx="11">
                  <c:v>11976826.880000001</c:v>
                </c:pt>
                <c:pt idx="12">
                  <c:v>14118251.4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A-D125-43F1-8B59-0272D541AD22}"/>
            </c:ext>
          </c:extLst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4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>
      <a:effectLst/>
    </cs:defRPr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68000">
            <a:schemeClr val="lt1">
              <a:lumMod val="85000"/>
            </a:schemeClr>
          </a:gs>
          <a:gs pos="100000">
            <a:schemeClr val="lt1"/>
          </a:gs>
        </a:gsLst>
        <a:lin ang="5400000" scaled="1"/>
        <a:tileRect/>
      </a:gra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lt1"/>
    </cs:fontRef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gradFill>
          <a:gsLst>
            <a:gs pos="0">
              <a:schemeClr val="phClr"/>
            </a:gs>
            <a:gs pos="100000">
              <a:schemeClr val="phClr">
                <a:lumMod val="84000"/>
              </a:schemeClr>
            </a:gs>
          </a:gsLst>
          <a:lin ang="5400000" scaled="1"/>
        </a:gra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>
        <a:solidFill>
          <a:schemeClr val="dk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35000"/>
          <a:lumOff val="65000"/>
        </a:schemeClr>
      </a:solidFill>
      <a:ln w="9525">
        <a:solidFill>
          <a:schemeClr val="dk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dk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65000"/>
        <a:lumOff val="35000"/>
      </a:schemeClr>
    </cs:fontRef>
    <cs:defRPr kern="1200">
      <a:effectLst/>
    </cs:defRPr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ln w="9525">
        <a:solidFill>
          <a:schemeClr val="dk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04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>
      <a:effectLst/>
    </cs:defRPr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68000">
            <a:schemeClr val="lt1">
              <a:lumMod val="85000"/>
            </a:schemeClr>
          </a:gs>
          <a:gs pos="100000">
            <a:schemeClr val="lt1"/>
          </a:gs>
        </a:gsLst>
        <a:lin ang="5400000" scaled="1"/>
        <a:tileRect/>
      </a:gra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lt1"/>
    </cs:fontRef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gradFill>
          <a:gsLst>
            <a:gs pos="0">
              <a:schemeClr val="phClr"/>
            </a:gs>
            <a:gs pos="100000">
              <a:schemeClr val="phClr">
                <a:lumMod val="84000"/>
              </a:schemeClr>
            </a:gs>
          </a:gsLst>
          <a:lin ang="5400000" scaled="1"/>
        </a:gra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>
        <a:solidFill>
          <a:schemeClr val="dk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35000"/>
          <a:lumOff val="65000"/>
        </a:schemeClr>
      </a:solidFill>
      <a:ln w="9525">
        <a:solidFill>
          <a:schemeClr val="dk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dk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65000"/>
        <a:lumOff val="35000"/>
      </a:schemeClr>
    </cs:fontRef>
    <cs:defRPr kern="1200">
      <a:effectLst/>
    </cs:defRPr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ln w="9525">
        <a:solidFill>
          <a:schemeClr val="dk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54">
  <cs:axisTitle>
    <cs:lnRef idx="0"/>
    <cs:fillRef idx="0"/>
    <cs:effectRef idx="0"/>
    <cs:fontRef idx="minor">
      <a:schemeClr val="tx1">
        <a:lumMod val="50000"/>
        <a:lumOff val="50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/>
    <cs:fillRef idx="2">
      <cs:styleClr val="auto"/>
    </cs:fillRef>
    <cs:effectRef idx="1"/>
    <cs:fontRef idx="minor">
      <a:schemeClr val="dk1"/>
    </cs:fontRef>
    <cs:spPr/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4028387" cy="350759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3158" tIns="46580" rIns="93158" bIns="46580" numCol="1" anchor="t" anchorCtr="0" compatLnSpc="1"/>
          <a:lstStyle>
            <a:lvl1pPr defTabSz="931994"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264840" y="0"/>
            <a:ext cx="4028387" cy="350759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3158" tIns="46580" rIns="93158" bIns="46580" numCol="1" anchor="t" anchorCtr="0" compatLnSpc="1"/>
          <a:lstStyle>
            <a:lvl1pPr algn="r" defTabSz="931994"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286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6656468"/>
            <a:ext cx="4028387" cy="350759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3158" tIns="46580" rIns="93158" bIns="46580" numCol="1" anchor="b" anchorCtr="0" compatLnSpc="1"/>
          <a:lstStyle>
            <a:lvl1pPr defTabSz="931994"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286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264840" y="6656468"/>
            <a:ext cx="4028387" cy="350759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3158" tIns="46580" rIns="93158" bIns="46580" numCol="1" anchor="b" anchorCtr="0" compatLnSpc="1"/>
          <a:lstStyle/>
          <a:p>
            <a:pPr algn="r" defTabSz="931994" eaLnBrk="1" hangingPunct="1"/>
            <a:fld id="{9A0DB2DC-4C9A-4742-B13C-FB6460FD3503}" type="slidenum">
              <a:rPr lang="pt-BR" altLang="zh-CN" sz="1200" dirty="0">
                <a:ea typeface="SimSun" panose="02010600030101010101" pitchFamily="2" charset="-122"/>
              </a:rPr>
              <a:pPr algn="r" defTabSz="931994" eaLnBrk="1" hangingPunct="1"/>
              <a:t>‹nº›</a:t>
            </a:fld>
            <a:endParaRPr lang="pt-BR" altLang="zh-CN" sz="1200" dirty="0"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735826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028387" cy="350759"/>
          </a:xfrm>
          <a:prstGeom prst="rect">
            <a:avLst/>
          </a:prstGeom>
        </p:spPr>
        <p:txBody>
          <a:bodyPr vert="horz" lIns="91422" tIns="45711" rIns="91422" bIns="45711" rtlCol="0"/>
          <a:lstStyle>
            <a:lvl1pPr algn="l" eaLnBrk="1" hangingPunct="1">
              <a:defRPr sz="1200">
                <a:latin typeface="Arial" panose="020B0604020202020204" pitchFamily="34" charset="0"/>
              </a:defRPr>
            </a:lvl1pPr>
          </a:lstStyle>
          <a:p>
            <a:pPr defTabSz="914217">
              <a:defRPr/>
            </a:pP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5264840" y="0"/>
            <a:ext cx="4028387" cy="350759"/>
          </a:xfrm>
          <a:prstGeom prst="rect">
            <a:avLst/>
          </a:prstGeom>
        </p:spPr>
        <p:txBody>
          <a:bodyPr vert="horz" lIns="91422" tIns="45711" rIns="91422" bIns="45711" rtlCol="0"/>
          <a:lstStyle>
            <a:lvl1pPr algn="r" eaLnBrk="1" hangingPunct="1">
              <a:defRPr sz="1200">
                <a:latin typeface="Arial" panose="020B0604020202020204" pitchFamily="34" charset="0"/>
              </a:defRPr>
            </a:lvl1pPr>
          </a:lstStyle>
          <a:p>
            <a:pPr defTabSz="914217">
              <a:defRPr/>
            </a:pPr>
            <a:fld id="{FD2CB36F-A21E-4189-8508-F436AECF66B8}" type="datetimeFigureOut">
              <a:rPr lang="pt-BR" smtClean="0"/>
              <a:pPr defTabSz="914217">
                <a:defRPr/>
              </a:pPr>
              <a:t>20/07/2023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2895600" y="525463"/>
            <a:ext cx="3503613" cy="2628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2" tIns="45711" rIns="91422" bIns="45711" rtlCol="0" anchor="ctr"/>
          <a:lstStyle/>
          <a:p>
            <a:pPr marL="0" marR="0" lvl="0" indent="0" algn="l" defTabSz="914217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930116" y="3329821"/>
            <a:ext cx="7434581" cy="3153649"/>
          </a:xfrm>
          <a:prstGeom prst="rect">
            <a:avLst/>
          </a:prstGeom>
        </p:spPr>
        <p:txBody>
          <a:bodyPr vert="horz" lIns="91422" tIns="45711" rIns="91422" bIns="45711" rtlCol="0">
            <a:normAutofit/>
          </a:bodyPr>
          <a:lstStyle/>
          <a:p>
            <a:pPr marL="0" marR="0" lvl="0" indent="0" algn="l" defTabSz="914217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pt-BR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Clique para editar os estilos do texto mestre</a:t>
            </a:r>
          </a:p>
          <a:p>
            <a:pPr marL="457109" marR="0" lvl="1" indent="0" algn="l" defTabSz="914217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pt-BR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Segundo nível</a:t>
            </a:r>
          </a:p>
          <a:p>
            <a:pPr marL="914217" marR="0" lvl="2" indent="0" algn="l" defTabSz="914217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pt-BR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Terceiro nível</a:t>
            </a:r>
          </a:p>
          <a:p>
            <a:pPr marL="1371326" marR="0" lvl="3" indent="0" algn="l" defTabSz="914217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pt-BR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Quarto nível</a:t>
            </a:r>
          </a:p>
          <a:p>
            <a:pPr marL="1828434" marR="0" lvl="4" indent="0" algn="l" defTabSz="914217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pt-BR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1" y="6656468"/>
            <a:ext cx="4028387" cy="350759"/>
          </a:xfrm>
          <a:prstGeom prst="rect">
            <a:avLst/>
          </a:prstGeom>
        </p:spPr>
        <p:txBody>
          <a:bodyPr vert="horz" lIns="91422" tIns="45711" rIns="91422" bIns="45711" rtlCol="0" anchor="b"/>
          <a:lstStyle>
            <a:lvl1pPr algn="l" eaLnBrk="1" hangingPunct="1">
              <a:defRPr sz="1200">
                <a:latin typeface="Arial" panose="020B0604020202020204" pitchFamily="34" charset="0"/>
              </a:defRPr>
            </a:lvl1pPr>
          </a:lstStyle>
          <a:p>
            <a:pPr defTabSz="914217">
              <a:defRPr/>
            </a:pP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5264840" y="6656468"/>
            <a:ext cx="4028387" cy="350759"/>
          </a:xfrm>
          <a:prstGeom prst="rect">
            <a:avLst/>
          </a:prstGeom>
        </p:spPr>
        <p:txBody>
          <a:bodyPr vert="horz" wrap="square" lIns="91422" tIns="45711" rIns="91422" bIns="45711" numCol="1" anchor="b" anchorCtr="0" compatLnSpc="1"/>
          <a:lstStyle/>
          <a:p>
            <a:pPr lvl="0" algn="r" eaLnBrk="1" hangingPunct="1">
              <a:buNone/>
            </a:pPr>
            <a:fld id="{9A0DB2DC-4C9A-4742-B13C-FB6460FD3503}" type="slidenum">
              <a:rPr lang="pt-BR" altLang="zh-CN" sz="1200" dirty="0">
                <a:ea typeface="SimSun" panose="02010600030101010101" pitchFamily="2" charset="-122"/>
              </a:rPr>
              <a:t>‹nº›</a:t>
            </a:fld>
            <a:endParaRPr lang="pt-BR" altLang="zh-CN" sz="1200" dirty="0"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77007572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11267" name="Espaço Reservado para Anotações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22" tIns="45711" rIns="91422" bIns="45711" anchor="t"/>
          <a:lstStyle/>
          <a:p>
            <a:pPr lvl="0"/>
            <a:endParaRPr lang="pt-BR" altLang="zh-CN" dirty="0">
              <a:ea typeface="SimSun" panose="02010600030101010101" pitchFamily="2" charset="-122"/>
            </a:endParaRPr>
          </a:p>
        </p:txBody>
      </p:sp>
      <p:sp>
        <p:nvSpPr>
          <p:cNvPr id="11268" name="Espaço Reservado para Número de Slide 3"/>
          <p:cNvSpPr txBox="1">
            <a:spLocks noGrp="1"/>
          </p:cNvSpPr>
          <p:nvPr>
            <p:ph type="sldNum" sz="quarter"/>
          </p:nvPr>
        </p:nvSpPr>
        <p:spPr>
          <a:xfrm>
            <a:off x="5264840" y="6656468"/>
            <a:ext cx="4028387" cy="350759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pt-BR" altLang="zh-CN" sz="1200" dirty="0">
                <a:ea typeface="SimSun" panose="02010600030101010101" pitchFamily="2" charset="-122"/>
              </a:rPr>
              <a:t>4</a:t>
            </a:fld>
            <a:endParaRPr lang="pt-BR" altLang="zh-CN" sz="1200" dirty="0"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230623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15363" name="Rectangle 3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22" tIns="45711" rIns="91422" bIns="45711" anchor="t"/>
          <a:lstStyle/>
          <a:p>
            <a:pPr lvl="0"/>
            <a:endParaRPr lang="pt-BR" altLang="zh-CN" dirty="0"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774107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23555" name="Espaço Reservado para Anotações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22" tIns="45711" rIns="91422" bIns="45711" anchor="t"/>
          <a:lstStyle/>
          <a:p>
            <a:pPr lvl="0" eaLnBrk="1" hangingPunct="1">
              <a:spcBef>
                <a:spcPct val="0"/>
              </a:spcBef>
            </a:pPr>
            <a:endParaRPr lang="pt-BR" altLang="zh-CN" dirty="0">
              <a:ea typeface="SimSun" panose="02010600030101010101" pitchFamily="2" charset="-122"/>
            </a:endParaRPr>
          </a:p>
        </p:txBody>
      </p:sp>
      <p:sp>
        <p:nvSpPr>
          <p:cNvPr id="23556" name="Espaço Reservado para Número de Slide 3"/>
          <p:cNvSpPr txBox="1">
            <a:spLocks noGrp="1"/>
          </p:cNvSpPr>
          <p:nvPr>
            <p:ph type="sldNum" sz="quarter"/>
          </p:nvPr>
        </p:nvSpPr>
        <p:spPr>
          <a:xfrm>
            <a:off x="5264840" y="6656468"/>
            <a:ext cx="4028387" cy="350759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pt-BR" altLang="zh-CN" sz="1200" dirty="0">
                <a:ea typeface="SimSun" panose="02010600030101010101" pitchFamily="2" charset="-122"/>
              </a:rPr>
              <a:t>16</a:t>
            </a:fld>
            <a:endParaRPr lang="pt-BR" altLang="zh-CN" sz="1200" dirty="0"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336481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9458874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28675" name="Espaço Reservado para Anotações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22" tIns="45711" rIns="91422" bIns="45711" anchor="t"/>
          <a:lstStyle/>
          <a:p>
            <a:pPr lvl="0"/>
            <a:endParaRPr lang="pt-BR" altLang="zh-CN" dirty="0">
              <a:ea typeface="SimSun" panose="02010600030101010101" pitchFamily="2" charset="-122"/>
            </a:endParaRPr>
          </a:p>
        </p:txBody>
      </p:sp>
      <p:sp>
        <p:nvSpPr>
          <p:cNvPr id="28676" name="Espaço Reservado para Número de Slide 3"/>
          <p:cNvSpPr txBox="1">
            <a:spLocks noGrp="1"/>
          </p:cNvSpPr>
          <p:nvPr>
            <p:ph type="sldNum" sz="quarter"/>
          </p:nvPr>
        </p:nvSpPr>
        <p:spPr>
          <a:xfrm>
            <a:off x="5264840" y="6656468"/>
            <a:ext cx="4028387" cy="350759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pt-BR" altLang="zh-CN" sz="1200" dirty="0">
                <a:ea typeface="SimSun" panose="02010600030101010101" pitchFamily="2" charset="-122"/>
              </a:rPr>
              <a:t>19</a:t>
            </a:fld>
            <a:endParaRPr lang="pt-BR" altLang="zh-CN" sz="1200" dirty="0"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987660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28675" name="Espaço Reservado para Anotações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22" tIns="45711" rIns="91422" bIns="45711" anchor="t"/>
          <a:lstStyle/>
          <a:p>
            <a:pPr lvl="0"/>
            <a:endParaRPr lang="pt-BR" altLang="zh-CN" dirty="0">
              <a:ea typeface="SimSun" panose="02010600030101010101" pitchFamily="2" charset="-122"/>
            </a:endParaRPr>
          </a:p>
        </p:txBody>
      </p:sp>
      <p:sp>
        <p:nvSpPr>
          <p:cNvPr id="28676" name="Espaço Reservado para Número de Slide 3"/>
          <p:cNvSpPr txBox="1">
            <a:spLocks noGrp="1"/>
          </p:cNvSpPr>
          <p:nvPr>
            <p:ph type="sldNum" sz="quarter"/>
          </p:nvPr>
        </p:nvSpPr>
        <p:spPr>
          <a:xfrm>
            <a:off x="5264840" y="6656468"/>
            <a:ext cx="4028387" cy="350759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pt-BR" altLang="zh-CN" sz="1200" dirty="0">
                <a:ea typeface="SimSun" panose="02010600030101010101" pitchFamily="2" charset="-122"/>
              </a:rPr>
              <a:t>20</a:t>
            </a:fld>
            <a:endParaRPr lang="pt-BR" altLang="zh-CN" sz="1200" dirty="0"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721156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46083" name="Espaço Reservado para Anotações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22" tIns="45711" rIns="91422" bIns="45711" anchor="t"/>
          <a:lstStyle/>
          <a:p>
            <a:pPr lvl="0"/>
            <a:endParaRPr lang="pt-BR" altLang="zh-CN" dirty="0">
              <a:ea typeface="SimSun" panose="02010600030101010101" pitchFamily="2" charset="-122"/>
            </a:endParaRPr>
          </a:p>
        </p:txBody>
      </p:sp>
      <p:sp>
        <p:nvSpPr>
          <p:cNvPr id="46084" name="Espaço Reservado para Número de Slide 3"/>
          <p:cNvSpPr txBox="1">
            <a:spLocks noGrp="1"/>
          </p:cNvSpPr>
          <p:nvPr>
            <p:ph type="sldNum" sz="quarter"/>
          </p:nvPr>
        </p:nvSpPr>
        <p:spPr>
          <a:xfrm>
            <a:off x="5264840" y="6656468"/>
            <a:ext cx="4028387" cy="350759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pt-BR" altLang="zh-CN" sz="1200" dirty="0">
                <a:ea typeface="SimSun" panose="02010600030101010101" pitchFamily="2" charset="-122"/>
              </a:rPr>
              <a:t>36</a:t>
            </a:fld>
            <a:endParaRPr lang="pt-BR" altLang="zh-CN" sz="1200" dirty="0"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518446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48131" name="Espaço Reservado para Anotações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22" tIns="45711" rIns="91422" bIns="45711" anchor="t"/>
          <a:lstStyle/>
          <a:p>
            <a:pPr lvl="0"/>
            <a:endParaRPr lang="pt-BR" altLang="zh-CN" dirty="0">
              <a:ea typeface="SimSun" panose="02010600030101010101" pitchFamily="2" charset="-122"/>
            </a:endParaRPr>
          </a:p>
        </p:txBody>
      </p:sp>
      <p:sp>
        <p:nvSpPr>
          <p:cNvPr id="48132" name="Espaço Reservado para Número de Slide 3"/>
          <p:cNvSpPr txBox="1">
            <a:spLocks noGrp="1"/>
          </p:cNvSpPr>
          <p:nvPr>
            <p:ph type="sldNum" sz="quarter"/>
          </p:nvPr>
        </p:nvSpPr>
        <p:spPr>
          <a:xfrm>
            <a:off x="5264840" y="6656468"/>
            <a:ext cx="4028387" cy="350759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pt-BR" altLang="zh-CN" sz="1200" dirty="0">
                <a:ea typeface="SimSun" panose="02010600030101010101" pitchFamily="2" charset="-122"/>
              </a:rPr>
              <a:t>37</a:t>
            </a:fld>
            <a:endParaRPr lang="pt-BR" altLang="zh-CN" sz="1200" dirty="0"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413900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noProof="1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noProof="1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pt-BR" altLang="zh-CN" dirty="0">
                <a:latin typeface="Arial" panose="020B0604020202020204" pitchFamily="34" charset="0"/>
              </a:rPr>
              <a:t>‹nº›</a:t>
            </a:fld>
            <a:endParaRPr lang="pt-BR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noProof="1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pt-BR" noProof="1"/>
              <a:t>Clique para editar o texto mestre</a:t>
            </a:r>
          </a:p>
          <a:p>
            <a:pPr lvl="1"/>
            <a:r>
              <a:rPr lang="pt-BR" noProof="1"/>
              <a:t>Segundo nível</a:t>
            </a:r>
          </a:p>
          <a:p>
            <a:pPr lvl="2"/>
            <a:r>
              <a:rPr lang="pt-BR" noProof="1"/>
              <a:t>Terceiro nível</a:t>
            </a:r>
          </a:p>
          <a:p>
            <a:pPr lvl="3"/>
            <a:r>
              <a:rPr lang="pt-BR" noProof="1"/>
              <a:t>Quarto nível</a:t>
            </a:r>
          </a:p>
          <a:p>
            <a:pPr lvl="4"/>
            <a:r>
              <a:rPr lang="pt-BR" noProof="1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pt-BR" altLang="zh-CN" dirty="0">
                <a:latin typeface="Arial" panose="020B0604020202020204" pitchFamily="34" charset="0"/>
              </a:rPr>
              <a:t>‹nº›</a:t>
            </a:fld>
            <a:endParaRPr lang="pt-BR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noProof="1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 hasCustomPrompt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noProof="1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pt-BR" altLang="zh-CN" dirty="0">
                <a:latin typeface="Arial" panose="020B0604020202020204" pitchFamily="34" charset="0"/>
              </a:rPr>
              <a:t>‹nº›</a:t>
            </a:fld>
            <a:endParaRPr lang="pt-BR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noProof="1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 hasCustomPrompt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noProof="1"/>
              <a:t>Clique para editar o texto mestre</a:t>
            </a:r>
          </a:p>
          <a:p>
            <a:pPr lvl="1"/>
            <a:r>
              <a:rPr lang="pt-BR" noProof="1"/>
              <a:t>Segundo nível</a:t>
            </a:r>
          </a:p>
          <a:p>
            <a:pPr lvl="2"/>
            <a:r>
              <a:rPr lang="pt-BR" noProof="1"/>
              <a:t>Terceiro nível</a:t>
            </a:r>
          </a:p>
          <a:p>
            <a:pPr lvl="3"/>
            <a:r>
              <a:rPr lang="pt-BR" noProof="1"/>
              <a:t>Quarto nível</a:t>
            </a:r>
          </a:p>
          <a:p>
            <a:pPr lvl="4"/>
            <a:r>
              <a:rPr lang="pt-BR" noProof="1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 hasCustomPrompt="1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noProof="1"/>
              <a:t>Clique para editar o texto mestre</a:t>
            </a:r>
          </a:p>
          <a:p>
            <a:pPr lvl="1"/>
            <a:r>
              <a:rPr lang="pt-BR" noProof="1"/>
              <a:t>Segundo nível</a:t>
            </a:r>
          </a:p>
          <a:p>
            <a:pPr lvl="2"/>
            <a:r>
              <a:rPr lang="pt-BR" noProof="1"/>
              <a:t>Terceiro nível</a:t>
            </a:r>
          </a:p>
          <a:p>
            <a:pPr lvl="3"/>
            <a:r>
              <a:rPr lang="pt-BR" noProof="1"/>
              <a:t>Quarto nível</a:t>
            </a:r>
          </a:p>
          <a:p>
            <a:pPr lvl="4"/>
            <a:r>
              <a:rPr lang="pt-BR" noProof="1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pt-BR" altLang="zh-CN" dirty="0">
                <a:latin typeface="Arial" panose="020B0604020202020204" pitchFamily="34" charset="0"/>
              </a:rPr>
              <a:t>‹nº›</a:t>
            </a:fld>
            <a:endParaRPr lang="pt-BR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noProof="1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 hasCustomPrompt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noProof="1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 hasCustomPrompt="1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noProof="1"/>
              <a:t>Clique para editar o texto mestre</a:t>
            </a:r>
          </a:p>
          <a:p>
            <a:pPr lvl="1"/>
            <a:r>
              <a:rPr lang="pt-BR" noProof="1"/>
              <a:t>Segundo nível</a:t>
            </a:r>
          </a:p>
          <a:p>
            <a:pPr lvl="2"/>
            <a:r>
              <a:rPr lang="pt-BR" noProof="1"/>
              <a:t>Terceiro nível</a:t>
            </a:r>
          </a:p>
          <a:p>
            <a:pPr lvl="3"/>
            <a:r>
              <a:rPr lang="pt-BR" noProof="1"/>
              <a:t>Quarto nível</a:t>
            </a:r>
          </a:p>
          <a:p>
            <a:pPr lvl="4"/>
            <a:r>
              <a:rPr lang="pt-BR" noProof="1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 hasCustomPrompt="1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noProof="1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 hasCustomPrompt="1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noProof="1"/>
              <a:t>Clique para editar o texto mestre</a:t>
            </a:r>
          </a:p>
          <a:p>
            <a:pPr lvl="1"/>
            <a:r>
              <a:rPr lang="pt-BR" noProof="1"/>
              <a:t>Segundo nível</a:t>
            </a:r>
          </a:p>
          <a:p>
            <a:pPr lvl="2"/>
            <a:r>
              <a:rPr lang="pt-BR" noProof="1"/>
              <a:t>Terceiro nível</a:t>
            </a:r>
          </a:p>
          <a:p>
            <a:pPr lvl="3"/>
            <a:r>
              <a:rPr lang="pt-BR" noProof="1"/>
              <a:t>Quarto nível</a:t>
            </a:r>
          </a:p>
          <a:p>
            <a:pPr lvl="4"/>
            <a:r>
              <a:rPr lang="pt-BR" noProof="1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pt-BR" altLang="zh-CN" dirty="0">
                <a:latin typeface="Arial" panose="020B0604020202020204" pitchFamily="34" charset="0"/>
              </a:rPr>
              <a:t>‹nº›</a:t>
            </a:fld>
            <a:endParaRPr lang="pt-BR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noProof="1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pt-BR" altLang="zh-CN" dirty="0">
                <a:latin typeface="Arial" panose="020B0604020202020204" pitchFamily="34" charset="0"/>
              </a:rPr>
              <a:t>‹nº›</a:t>
            </a:fld>
            <a:endParaRPr lang="pt-BR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pt-BR" altLang="zh-CN" dirty="0">
                <a:latin typeface="Arial" panose="020B0604020202020204" pitchFamily="34" charset="0"/>
              </a:rPr>
              <a:t>‹nº›</a:t>
            </a:fld>
            <a:endParaRPr lang="pt-BR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noProof="1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 hasCustomPrompt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noProof="1"/>
              <a:t>Clique para editar o texto mestre</a:t>
            </a:r>
          </a:p>
          <a:p>
            <a:pPr lvl="1"/>
            <a:r>
              <a:rPr lang="pt-BR" noProof="1"/>
              <a:t>Segundo nível</a:t>
            </a:r>
          </a:p>
          <a:p>
            <a:pPr lvl="2"/>
            <a:r>
              <a:rPr lang="pt-BR" noProof="1"/>
              <a:t>Terceiro nível</a:t>
            </a:r>
          </a:p>
          <a:p>
            <a:pPr lvl="3"/>
            <a:r>
              <a:rPr lang="pt-BR" noProof="1"/>
              <a:t>Quarto nível</a:t>
            </a:r>
          </a:p>
          <a:p>
            <a:pPr lvl="4"/>
            <a:r>
              <a:rPr lang="pt-BR" noProof="1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 hasCustomPrompt="1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noProof="1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pt-BR" altLang="zh-CN" dirty="0">
                <a:latin typeface="Arial" panose="020B0604020202020204" pitchFamily="34" charset="0"/>
              </a:rPr>
              <a:t>‹nº›</a:t>
            </a:fld>
            <a:endParaRPr lang="pt-BR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noProof="1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pt-BR" sz="3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 hasCustomPrompt="1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noProof="1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pt-BR" altLang="zh-CN" dirty="0">
                <a:latin typeface="Arial" panose="020B0604020202020204" pitchFamily="34" charset="0"/>
              </a:rPr>
              <a:t>‹nº›</a:t>
            </a:fld>
            <a:endParaRPr lang="pt-BR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noProof="1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pt-BR" noProof="1"/>
              <a:t>Clique para editar o texto mestre</a:t>
            </a:r>
          </a:p>
          <a:p>
            <a:pPr lvl="1"/>
            <a:r>
              <a:rPr lang="pt-BR" noProof="1"/>
              <a:t>Segundo nível</a:t>
            </a:r>
          </a:p>
          <a:p>
            <a:pPr lvl="2"/>
            <a:r>
              <a:rPr lang="pt-BR" noProof="1"/>
              <a:t>Terceiro nível</a:t>
            </a:r>
          </a:p>
          <a:p>
            <a:pPr lvl="3"/>
            <a:r>
              <a:rPr lang="pt-BR" noProof="1"/>
              <a:t>Quarto nível</a:t>
            </a:r>
          </a:p>
          <a:p>
            <a:pPr lvl="4"/>
            <a:r>
              <a:rPr lang="pt-BR" noProof="1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pt-BR" altLang="zh-CN" dirty="0">
                <a:latin typeface="Arial" panose="020B0604020202020204" pitchFamily="34" charset="0"/>
              </a:rPr>
              <a:t>‹nº›</a:t>
            </a:fld>
            <a:endParaRPr lang="pt-BR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noProof="1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 hasCustomPrompt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noProof="1"/>
              <a:t>Clique para editar o texto mestre</a:t>
            </a:r>
          </a:p>
          <a:p>
            <a:pPr lvl="1"/>
            <a:r>
              <a:rPr lang="pt-BR" noProof="1"/>
              <a:t>Segundo nível</a:t>
            </a:r>
          </a:p>
          <a:p>
            <a:pPr lvl="2"/>
            <a:r>
              <a:rPr lang="pt-BR" noProof="1"/>
              <a:t>Terceiro nível</a:t>
            </a:r>
          </a:p>
          <a:p>
            <a:pPr lvl="3"/>
            <a:r>
              <a:rPr lang="pt-BR" noProof="1"/>
              <a:t>Quarto nível</a:t>
            </a:r>
          </a:p>
          <a:p>
            <a:pPr lvl="4"/>
            <a:r>
              <a:rPr lang="pt-BR" noProof="1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pt-BR" altLang="zh-CN" dirty="0">
                <a:latin typeface="Arial" panose="020B0604020202020204" pitchFamily="34" charset="0"/>
              </a:rPr>
              <a:t>‹nº›</a:t>
            </a:fld>
            <a:endParaRPr lang="pt-BR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noProof="1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noProof="1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pt-BR" altLang="zh-CN" dirty="0">
                <a:latin typeface="Arial" panose="020B0604020202020204" pitchFamily="34" charset="0"/>
              </a:rPr>
              <a:t>‹nº›</a:t>
            </a:fld>
            <a:endParaRPr lang="pt-BR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noProof="1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pt-BR" noProof="1"/>
              <a:t>Clique para editar o texto mestre</a:t>
            </a:r>
          </a:p>
          <a:p>
            <a:pPr lvl="1"/>
            <a:r>
              <a:rPr lang="pt-BR" noProof="1"/>
              <a:t>Segundo nível</a:t>
            </a:r>
          </a:p>
          <a:p>
            <a:pPr lvl="2"/>
            <a:r>
              <a:rPr lang="pt-BR" noProof="1"/>
              <a:t>Terceiro nível</a:t>
            </a:r>
          </a:p>
          <a:p>
            <a:pPr lvl="3"/>
            <a:r>
              <a:rPr lang="pt-BR" noProof="1"/>
              <a:t>Quarto nível</a:t>
            </a:r>
          </a:p>
          <a:p>
            <a:pPr lvl="4"/>
            <a:r>
              <a:rPr lang="pt-BR" noProof="1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pt-BR" altLang="zh-CN" dirty="0">
                <a:latin typeface="Arial" panose="020B0604020202020204" pitchFamily="34" charset="0"/>
              </a:rPr>
              <a:t>‹nº›</a:t>
            </a:fld>
            <a:endParaRPr lang="pt-BR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noProof="1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 hasCustomPrompt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noProof="1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pt-BR" altLang="zh-CN" dirty="0">
                <a:latin typeface="Arial" panose="020B0604020202020204" pitchFamily="34" charset="0"/>
              </a:rPr>
              <a:t>‹nº›</a:t>
            </a:fld>
            <a:endParaRPr lang="pt-BR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noProof="1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 hasCustomPrompt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noProof="1"/>
              <a:t>Clique para editar o texto mestre</a:t>
            </a:r>
          </a:p>
          <a:p>
            <a:pPr lvl="1"/>
            <a:r>
              <a:rPr lang="pt-BR" noProof="1"/>
              <a:t>Segundo nível</a:t>
            </a:r>
          </a:p>
          <a:p>
            <a:pPr lvl="2"/>
            <a:r>
              <a:rPr lang="pt-BR" noProof="1"/>
              <a:t>Terceiro nível</a:t>
            </a:r>
          </a:p>
          <a:p>
            <a:pPr lvl="3"/>
            <a:r>
              <a:rPr lang="pt-BR" noProof="1"/>
              <a:t>Quarto nível</a:t>
            </a:r>
          </a:p>
          <a:p>
            <a:pPr lvl="4"/>
            <a:r>
              <a:rPr lang="pt-BR" noProof="1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 hasCustomPrompt="1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noProof="1"/>
              <a:t>Clique para editar o texto mestre</a:t>
            </a:r>
          </a:p>
          <a:p>
            <a:pPr lvl="1"/>
            <a:r>
              <a:rPr lang="pt-BR" noProof="1"/>
              <a:t>Segundo nível</a:t>
            </a:r>
          </a:p>
          <a:p>
            <a:pPr lvl="2"/>
            <a:r>
              <a:rPr lang="pt-BR" noProof="1"/>
              <a:t>Terceiro nível</a:t>
            </a:r>
          </a:p>
          <a:p>
            <a:pPr lvl="3"/>
            <a:r>
              <a:rPr lang="pt-BR" noProof="1"/>
              <a:t>Quarto nível</a:t>
            </a:r>
          </a:p>
          <a:p>
            <a:pPr lvl="4"/>
            <a:r>
              <a:rPr lang="pt-BR" noProof="1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pt-BR" altLang="zh-CN" dirty="0">
                <a:latin typeface="Arial" panose="020B0604020202020204" pitchFamily="34" charset="0"/>
              </a:rPr>
              <a:t>‹nº›</a:t>
            </a:fld>
            <a:endParaRPr lang="pt-BR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noProof="1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 hasCustomPrompt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noProof="1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 hasCustomPrompt="1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noProof="1"/>
              <a:t>Clique para editar o texto mestre</a:t>
            </a:r>
          </a:p>
          <a:p>
            <a:pPr lvl="1"/>
            <a:r>
              <a:rPr lang="pt-BR" noProof="1"/>
              <a:t>Segundo nível</a:t>
            </a:r>
          </a:p>
          <a:p>
            <a:pPr lvl="2"/>
            <a:r>
              <a:rPr lang="pt-BR" noProof="1"/>
              <a:t>Terceiro nível</a:t>
            </a:r>
          </a:p>
          <a:p>
            <a:pPr lvl="3"/>
            <a:r>
              <a:rPr lang="pt-BR" noProof="1"/>
              <a:t>Quarto nível</a:t>
            </a:r>
          </a:p>
          <a:p>
            <a:pPr lvl="4"/>
            <a:r>
              <a:rPr lang="pt-BR" noProof="1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 hasCustomPrompt="1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noProof="1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 hasCustomPrompt="1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noProof="1"/>
              <a:t>Clique para editar o texto mestre</a:t>
            </a:r>
          </a:p>
          <a:p>
            <a:pPr lvl="1"/>
            <a:r>
              <a:rPr lang="pt-BR" noProof="1"/>
              <a:t>Segundo nível</a:t>
            </a:r>
          </a:p>
          <a:p>
            <a:pPr lvl="2"/>
            <a:r>
              <a:rPr lang="pt-BR" noProof="1"/>
              <a:t>Terceiro nível</a:t>
            </a:r>
          </a:p>
          <a:p>
            <a:pPr lvl="3"/>
            <a:r>
              <a:rPr lang="pt-BR" noProof="1"/>
              <a:t>Quarto nível</a:t>
            </a:r>
          </a:p>
          <a:p>
            <a:pPr lvl="4"/>
            <a:r>
              <a:rPr lang="pt-BR" noProof="1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pt-BR" altLang="zh-CN" dirty="0">
                <a:latin typeface="Arial" panose="020B0604020202020204" pitchFamily="34" charset="0"/>
              </a:rPr>
              <a:t>‹nº›</a:t>
            </a:fld>
            <a:endParaRPr lang="pt-BR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noProof="1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pt-BR" altLang="zh-CN" dirty="0">
                <a:latin typeface="Arial" panose="020B0604020202020204" pitchFamily="34" charset="0"/>
              </a:rPr>
              <a:t>‹nº›</a:t>
            </a:fld>
            <a:endParaRPr lang="pt-BR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pt-BR" altLang="zh-CN" dirty="0">
                <a:latin typeface="Arial" panose="020B0604020202020204" pitchFamily="34" charset="0"/>
              </a:rPr>
              <a:t>‹nº›</a:t>
            </a:fld>
            <a:endParaRPr lang="pt-BR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noProof="1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 hasCustomPrompt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noProof="1"/>
              <a:t>Clique para editar o texto mestre</a:t>
            </a:r>
          </a:p>
          <a:p>
            <a:pPr lvl="1"/>
            <a:r>
              <a:rPr lang="pt-BR" noProof="1"/>
              <a:t>Segundo nível</a:t>
            </a:r>
          </a:p>
          <a:p>
            <a:pPr lvl="2"/>
            <a:r>
              <a:rPr lang="pt-BR" noProof="1"/>
              <a:t>Terceiro nível</a:t>
            </a:r>
          </a:p>
          <a:p>
            <a:pPr lvl="3"/>
            <a:r>
              <a:rPr lang="pt-BR" noProof="1"/>
              <a:t>Quarto nível</a:t>
            </a:r>
          </a:p>
          <a:p>
            <a:pPr lvl="4"/>
            <a:r>
              <a:rPr lang="pt-BR" noProof="1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 hasCustomPrompt="1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noProof="1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pt-BR" altLang="zh-CN" dirty="0">
                <a:latin typeface="Arial" panose="020B0604020202020204" pitchFamily="34" charset="0"/>
              </a:rPr>
              <a:t>‹nº›</a:t>
            </a:fld>
            <a:endParaRPr lang="pt-BR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noProof="1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pt-BR" sz="3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 hasCustomPrompt="1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noProof="1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pt-BR" altLang="zh-CN" dirty="0">
                <a:latin typeface="Arial" panose="020B0604020202020204" pitchFamily="34" charset="0"/>
              </a:rPr>
              <a:t>‹nº›</a:t>
            </a:fld>
            <a:endParaRPr lang="pt-BR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noProof="1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pt-BR" noProof="1"/>
              <a:t>Clique para editar o texto mestre</a:t>
            </a:r>
          </a:p>
          <a:p>
            <a:pPr lvl="1"/>
            <a:r>
              <a:rPr lang="pt-BR" noProof="1"/>
              <a:t>Segundo nível</a:t>
            </a:r>
          </a:p>
          <a:p>
            <a:pPr lvl="2"/>
            <a:r>
              <a:rPr lang="pt-BR" noProof="1"/>
              <a:t>Terceiro nível</a:t>
            </a:r>
          </a:p>
          <a:p>
            <a:pPr lvl="3"/>
            <a:r>
              <a:rPr lang="pt-BR" noProof="1"/>
              <a:t>Quarto nível</a:t>
            </a:r>
          </a:p>
          <a:p>
            <a:pPr lvl="4"/>
            <a:r>
              <a:rPr lang="pt-BR" noProof="1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pt-BR" altLang="zh-CN" dirty="0">
                <a:latin typeface="Arial" panose="020B0604020202020204" pitchFamily="34" charset="0"/>
              </a:rPr>
              <a:t>‹nº›</a:t>
            </a:fld>
            <a:endParaRPr lang="pt-BR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noProof="1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 hasCustomPrompt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noProof="1"/>
              <a:t>Clique para editar o texto mestre</a:t>
            </a:r>
          </a:p>
          <a:p>
            <a:pPr lvl="1"/>
            <a:r>
              <a:rPr lang="pt-BR" noProof="1"/>
              <a:t>Segundo nível</a:t>
            </a:r>
          </a:p>
          <a:p>
            <a:pPr lvl="2"/>
            <a:r>
              <a:rPr lang="pt-BR" noProof="1"/>
              <a:t>Terceiro nível</a:t>
            </a:r>
          </a:p>
          <a:p>
            <a:pPr lvl="3"/>
            <a:r>
              <a:rPr lang="pt-BR" noProof="1"/>
              <a:t>Quarto nível</a:t>
            </a:r>
          </a:p>
          <a:p>
            <a:pPr lvl="4"/>
            <a:r>
              <a:rPr lang="pt-BR" noProof="1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pt-BR" altLang="zh-CN" dirty="0">
                <a:latin typeface="Arial" panose="020B0604020202020204" pitchFamily="34" charset="0"/>
              </a:rPr>
              <a:t>‹nº›</a:t>
            </a:fld>
            <a:endParaRPr lang="pt-BR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noProof="1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noProof="1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pt-BR" altLang="zh-CN" dirty="0">
                <a:latin typeface="Arial" panose="020B0604020202020204" pitchFamily="34" charset="0"/>
              </a:rPr>
              <a:t>‹nº›</a:t>
            </a:fld>
            <a:endParaRPr lang="pt-BR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noProof="1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pt-BR" noProof="1"/>
              <a:t>Clique para editar o texto mestre</a:t>
            </a:r>
          </a:p>
          <a:p>
            <a:pPr lvl="1"/>
            <a:r>
              <a:rPr lang="pt-BR" noProof="1"/>
              <a:t>Segundo nível</a:t>
            </a:r>
          </a:p>
          <a:p>
            <a:pPr lvl="2"/>
            <a:r>
              <a:rPr lang="pt-BR" noProof="1"/>
              <a:t>Terceiro nível</a:t>
            </a:r>
          </a:p>
          <a:p>
            <a:pPr lvl="3"/>
            <a:r>
              <a:rPr lang="pt-BR" noProof="1"/>
              <a:t>Quarto nível</a:t>
            </a:r>
          </a:p>
          <a:p>
            <a:pPr lvl="4"/>
            <a:r>
              <a:rPr lang="pt-BR" noProof="1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pt-BR" altLang="zh-CN" dirty="0">
                <a:latin typeface="Arial" panose="020B0604020202020204" pitchFamily="34" charset="0"/>
              </a:rPr>
              <a:t>‹nº›</a:t>
            </a:fld>
            <a:endParaRPr lang="pt-BR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noProof="1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 hasCustomPrompt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noProof="1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pt-BR" altLang="zh-CN" dirty="0">
                <a:latin typeface="Arial" panose="020B0604020202020204" pitchFamily="34" charset="0"/>
              </a:rPr>
              <a:t>‹nº›</a:t>
            </a:fld>
            <a:endParaRPr lang="pt-BR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noProof="1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 hasCustomPrompt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noProof="1"/>
              <a:t>Clique para editar o texto mestre</a:t>
            </a:r>
          </a:p>
          <a:p>
            <a:pPr lvl="1"/>
            <a:r>
              <a:rPr lang="pt-BR" noProof="1"/>
              <a:t>Segundo nível</a:t>
            </a:r>
          </a:p>
          <a:p>
            <a:pPr lvl="2"/>
            <a:r>
              <a:rPr lang="pt-BR" noProof="1"/>
              <a:t>Terceiro nível</a:t>
            </a:r>
          </a:p>
          <a:p>
            <a:pPr lvl="3"/>
            <a:r>
              <a:rPr lang="pt-BR" noProof="1"/>
              <a:t>Quarto nível</a:t>
            </a:r>
          </a:p>
          <a:p>
            <a:pPr lvl="4"/>
            <a:r>
              <a:rPr lang="pt-BR" noProof="1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 hasCustomPrompt="1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noProof="1"/>
              <a:t>Clique para editar o texto mestre</a:t>
            </a:r>
          </a:p>
          <a:p>
            <a:pPr lvl="1"/>
            <a:r>
              <a:rPr lang="pt-BR" noProof="1"/>
              <a:t>Segundo nível</a:t>
            </a:r>
          </a:p>
          <a:p>
            <a:pPr lvl="2"/>
            <a:r>
              <a:rPr lang="pt-BR" noProof="1"/>
              <a:t>Terceiro nível</a:t>
            </a:r>
          </a:p>
          <a:p>
            <a:pPr lvl="3"/>
            <a:r>
              <a:rPr lang="pt-BR" noProof="1"/>
              <a:t>Quarto nível</a:t>
            </a:r>
          </a:p>
          <a:p>
            <a:pPr lvl="4"/>
            <a:r>
              <a:rPr lang="pt-BR" noProof="1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pt-BR" altLang="zh-CN" dirty="0">
                <a:latin typeface="Arial" panose="020B0604020202020204" pitchFamily="34" charset="0"/>
              </a:rPr>
              <a:t>‹nº›</a:t>
            </a:fld>
            <a:endParaRPr lang="pt-BR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noProof="1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 hasCustomPrompt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noProof="1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 hasCustomPrompt="1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noProof="1"/>
              <a:t>Clique para editar o texto mestre</a:t>
            </a:r>
          </a:p>
          <a:p>
            <a:pPr lvl="1"/>
            <a:r>
              <a:rPr lang="pt-BR" noProof="1"/>
              <a:t>Segundo nível</a:t>
            </a:r>
          </a:p>
          <a:p>
            <a:pPr lvl="2"/>
            <a:r>
              <a:rPr lang="pt-BR" noProof="1"/>
              <a:t>Terceiro nível</a:t>
            </a:r>
          </a:p>
          <a:p>
            <a:pPr lvl="3"/>
            <a:r>
              <a:rPr lang="pt-BR" noProof="1"/>
              <a:t>Quarto nível</a:t>
            </a:r>
          </a:p>
          <a:p>
            <a:pPr lvl="4"/>
            <a:r>
              <a:rPr lang="pt-BR" noProof="1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 hasCustomPrompt="1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noProof="1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 hasCustomPrompt="1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noProof="1"/>
              <a:t>Clique para editar o texto mestre</a:t>
            </a:r>
          </a:p>
          <a:p>
            <a:pPr lvl="1"/>
            <a:r>
              <a:rPr lang="pt-BR" noProof="1"/>
              <a:t>Segundo nível</a:t>
            </a:r>
          </a:p>
          <a:p>
            <a:pPr lvl="2"/>
            <a:r>
              <a:rPr lang="pt-BR" noProof="1"/>
              <a:t>Terceiro nível</a:t>
            </a:r>
          </a:p>
          <a:p>
            <a:pPr lvl="3"/>
            <a:r>
              <a:rPr lang="pt-BR" noProof="1"/>
              <a:t>Quarto nível</a:t>
            </a:r>
          </a:p>
          <a:p>
            <a:pPr lvl="4"/>
            <a:r>
              <a:rPr lang="pt-BR" noProof="1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pt-BR" altLang="zh-CN" dirty="0">
                <a:latin typeface="Arial" panose="020B0604020202020204" pitchFamily="34" charset="0"/>
              </a:rPr>
              <a:t>‹nº›</a:t>
            </a:fld>
            <a:endParaRPr lang="pt-BR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noProof="1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pt-BR" altLang="zh-CN" dirty="0">
                <a:latin typeface="Arial" panose="020B0604020202020204" pitchFamily="34" charset="0"/>
              </a:rPr>
              <a:t>‹nº›</a:t>
            </a:fld>
            <a:endParaRPr lang="pt-BR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pt-BR" altLang="zh-CN" dirty="0">
                <a:latin typeface="Arial" panose="020B0604020202020204" pitchFamily="34" charset="0"/>
              </a:rPr>
              <a:t>‹nº›</a:t>
            </a:fld>
            <a:endParaRPr lang="pt-BR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noProof="1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 hasCustomPrompt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noProof="1"/>
              <a:t>Clique para editar o texto mestre</a:t>
            </a:r>
          </a:p>
          <a:p>
            <a:pPr lvl="1"/>
            <a:r>
              <a:rPr lang="pt-BR" noProof="1"/>
              <a:t>Segundo nível</a:t>
            </a:r>
          </a:p>
          <a:p>
            <a:pPr lvl="2"/>
            <a:r>
              <a:rPr lang="pt-BR" noProof="1"/>
              <a:t>Terceiro nível</a:t>
            </a:r>
          </a:p>
          <a:p>
            <a:pPr lvl="3"/>
            <a:r>
              <a:rPr lang="pt-BR" noProof="1"/>
              <a:t>Quarto nível</a:t>
            </a:r>
          </a:p>
          <a:p>
            <a:pPr lvl="4"/>
            <a:r>
              <a:rPr lang="pt-BR" noProof="1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 hasCustomPrompt="1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noProof="1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pt-BR" altLang="zh-CN" dirty="0">
                <a:latin typeface="Arial" panose="020B0604020202020204" pitchFamily="34" charset="0"/>
              </a:rPr>
              <a:t>‹nº›</a:t>
            </a:fld>
            <a:endParaRPr lang="pt-BR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noProof="1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pt-BR" sz="3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 hasCustomPrompt="1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noProof="1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pt-BR" altLang="zh-CN" dirty="0">
                <a:latin typeface="Arial" panose="020B0604020202020204" pitchFamily="34" charset="0"/>
              </a:rPr>
              <a:t>‹nº›</a:t>
            </a:fld>
            <a:endParaRPr lang="pt-BR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noProof="1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pt-BR" noProof="1"/>
              <a:t>Clique para editar o texto mestre</a:t>
            </a:r>
          </a:p>
          <a:p>
            <a:pPr lvl="1"/>
            <a:r>
              <a:rPr lang="pt-BR" noProof="1"/>
              <a:t>Segundo nível</a:t>
            </a:r>
          </a:p>
          <a:p>
            <a:pPr lvl="2"/>
            <a:r>
              <a:rPr lang="pt-BR" noProof="1"/>
              <a:t>Terceiro nível</a:t>
            </a:r>
          </a:p>
          <a:p>
            <a:pPr lvl="3"/>
            <a:r>
              <a:rPr lang="pt-BR" noProof="1"/>
              <a:t>Quarto nível</a:t>
            </a:r>
          </a:p>
          <a:p>
            <a:pPr lvl="4"/>
            <a:r>
              <a:rPr lang="pt-BR" noProof="1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pt-BR" altLang="zh-CN" dirty="0">
                <a:latin typeface="Arial" panose="020B0604020202020204" pitchFamily="34" charset="0"/>
              </a:rPr>
              <a:t>‹nº›</a:t>
            </a:fld>
            <a:endParaRPr lang="pt-BR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noProof="1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 hasCustomPrompt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noProof="1"/>
              <a:t>Clique para editar o texto mestre</a:t>
            </a:r>
          </a:p>
          <a:p>
            <a:pPr lvl="1"/>
            <a:r>
              <a:rPr lang="pt-BR" noProof="1"/>
              <a:t>Segundo nível</a:t>
            </a:r>
          </a:p>
          <a:p>
            <a:pPr lvl="2"/>
            <a:r>
              <a:rPr lang="pt-BR" noProof="1"/>
              <a:t>Terceiro nível</a:t>
            </a:r>
          </a:p>
          <a:p>
            <a:pPr lvl="3"/>
            <a:r>
              <a:rPr lang="pt-BR" noProof="1"/>
              <a:t>Quarto nível</a:t>
            </a:r>
          </a:p>
          <a:p>
            <a:pPr lvl="4"/>
            <a:r>
              <a:rPr lang="pt-BR" noProof="1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pt-BR" altLang="zh-CN" dirty="0">
                <a:latin typeface="Arial" panose="020B0604020202020204" pitchFamily="34" charset="0"/>
              </a:rPr>
              <a:t>‹nº›</a:t>
            </a:fld>
            <a:endParaRPr lang="pt-BR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noProof="1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noProof="1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pt-BR" altLang="zh-CN" dirty="0">
                <a:latin typeface="Arial" panose="020B0604020202020204" pitchFamily="34" charset="0"/>
              </a:rPr>
              <a:t>‹nº›</a:t>
            </a:fld>
            <a:endParaRPr lang="pt-BR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noProof="1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pt-BR" noProof="1"/>
              <a:t>Clique para editar o texto mestre</a:t>
            </a:r>
          </a:p>
          <a:p>
            <a:pPr lvl="1"/>
            <a:r>
              <a:rPr lang="pt-BR" noProof="1"/>
              <a:t>Segundo nível</a:t>
            </a:r>
          </a:p>
          <a:p>
            <a:pPr lvl="2"/>
            <a:r>
              <a:rPr lang="pt-BR" noProof="1"/>
              <a:t>Terceiro nível</a:t>
            </a:r>
          </a:p>
          <a:p>
            <a:pPr lvl="3"/>
            <a:r>
              <a:rPr lang="pt-BR" noProof="1"/>
              <a:t>Quarto nível</a:t>
            </a:r>
          </a:p>
          <a:p>
            <a:pPr lvl="4"/>
            <a:r>
              <a:rPr lang="pt-BR" noProof="1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pt-BR" altLang="zh-CN" dirty="0">
                <a:latin typeface="Arial" panose="020B0604020202020204" pitchFamily="34" charset="0"/>
              </a:rPr>
              <a:t>‹nº›</a:t>
            </a:fld>
            <a:endParaRPr lang="pt-BR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noProof="1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 hasCustomPrompt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noProof="1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pt-BR" altLang="zh-CN" dirty="0">
                <a:latin typeface="Arial" panose="020B0604020202020204" pitchFamily="34" charset="0"/>
              </a:rPr>
              <a:t>‹nº›</a:t>
            </a:fld>
            <a:endParaRPr lang="pt-BR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noProof="1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 hasCustomPrompt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noProof="1"/>
              <a:t>Clique para editar o texto mestre</a:t>
            </a:r>
          </a:p>
          <a:p>
            <a:pPr lvl="1"/>
            <a:r>
              <a:rPr lang="pt-BR" noProof="1"/>
              <a:t>Segundo nível</a:t>
            </a:r>
          </a:p>
          <a:p>
            <a:pPr lvl="2"/>
            <a:r>
              <a:rPr lang="pt-BR" noProof="1"/>
              <a:t>Terceiro nível</a:t>
            </a:r>
          </a:p>
          <a:p>
            <a:pPr lvl="3"/>
            <a:r>
              <a:rPr lang="pt-BR" noProof="1"/>
              <a:t>Quarto nível</a:t>
            </a:r>
          </a:p>
          <a:p>
            <a:pPr lvl="4"/>
            <a:r>
              <a:rPr lang="pt-BR" noProof="1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 hasCustomPrompt="1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noProof="1"/>
              <a:t>Clique para editar o texto mestre</a:t>
            </a:r>
          </a:p>
          <a:p>
            <a:pPr lvl="1"/>
            <a:r>
              <a:rPr lang="pt-BR" noProof="1"/>
              <a:t>Segundo nível</a:t>
            </a:r>
          </a:p>
          <a:p>
            <a:pPr lvl="2"/>
            <a:r>
              <a:rPr lang="pt-BR" noProof="1"/>
              <a:t>Terceiro nível</a:t>
            </a:r>
          </a:p>
          <a:p>
            <a:pPr lvl="3"/>
            <a:r>
              <a:rPr lang="pt-BR" noProof="1"/>
              <a:t>Quarto nível</a:t>
            </a:r>
          </a:p>
          <a:p>
            <a:pPr lvl="4"/>
            <a:r>
              <a:rPr lang="pt-BR" noProof="1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pt-BR" altLang="zh-CN" dirty="0">
                <a:latin typeface="Arial" panose="020B0604020202020204" pitchFamily="34" charset="0"/>
              </a:rPr>
              <a:t>‹nº›</a:t>
            </a:fld>
            <a:endParaRPr lang="pt-BR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noProof="1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 hasCustomPrompt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noProof="1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 hasCustomPrompt="1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noProof="1"/>
              <a:t>Clique para editar o texto mestre</a:t>
            </a:r>
          </a:p>
          <a:p>
            <a:pPr lvl="1"/>
            <a:r>
              <a:rPr lang="pt-BR" noProof="1"/>
              <a:t>Segundo nível</a:t>
            </a:r>
          </a:p>
          <a:p>
            <a:pPr lvl="2"/>
            <a:r>
              <a:rPr lang="pt-BR" noProof="1"/>
              <a:t>Terceiro nível</a:t>
            </a:r>
          </a:p>
          <a:p>
            <a:pPr lvl="3"/>
            <a:r>
              <a:rPr lang="pt-BR" noProof="1"/>
              <a:t>Quarto nível</a:t>
            </a:r>
          </a:p>
          <a:p>
            <a:pPr lvl="4"/>
            <a:r>
              <a:rPr lang="pt-BR" noProof="1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 hasCustomPrompt="1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noProof="1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 hasCustomPrompt="1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noProof="1"/>
              <a:t>Clique para editar o texto mestre</a:t>
            </a:r>
          </a:p>
          <a:p>
            <a:pPr lvl="1"/>
            <a:r>
              <a:rPr lang="pt-BR" noProof="1"/>
              <a:t>Segundo nível</a:t>
            </a:r>
          </a:p>
          <a:p>
            <a:pPr lvl="2"/>
            <a:r>
              <a:rPr lang="pt-BR" noProof="1"/>
              <a:t>Terceiro nível</a:t>
            </a:r>
          </a:p>
          <a:p>
            <a:pPr lvl="3"/>
            <a:r>
              <a:rPr lang="pt-BR" noProof="1"/>
              <a:t>Quarto nível</a:t>
            </a:r>
          </a:p>
          <a:p>
            <a:pPr lvl="4"/>
            <a:r>
              <a:rPr lang="pt-BR" noProof="1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pt-BR" altLang="zh-CN" dirty="0">
                <a:latin typeface="Arial" panose="020B0604020202020204" pitchFamily="34" charset="0"/>
              </a:rPr>
              <a:t>‹nº›</a:t>
            </a:fld>
            <a:endParaRPr lang="pt-BR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noProof="1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pt-BR" altLang="zh-CN" dirty="0">
                <a:latin typeface="Arial" panose="020B0604020202020204" pitchFamily="34" charset="0"/>
              </a:rPr>
              <a:t>‹nº›</a:t>
            </a:fld>
            <a:endParaRPr lang="pt-BR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pt-BR" altLang="zh-CN" dirty="0">
                <a:latin typeface="Arial" panose="020B0604020202020204" pitchFamily="34" charset="0"/>
              </a:rPr>
              <a:t>‹nº›</a:t>
            </a:fld>
            <a:endParaRPr lang="pt-BR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noProof="1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 hasCustomPrompt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noProof="1"/>
              <a:t>Clique para editar o texto mestre</a:t>
            </a:r>
          </a:p>
          <a:p>
            <a:pPr lvl="1"/>
            <a:r>
              <a:rPr lang="pt-BR" noProof="1"/>
              <a:t>Segundo nível</a:t>
            </a:r>
          </a:p>
          <a:p>
            <a:pPr lvl="2"/>
            <a:r>
              <a:rPr lang="pt-BR" noProof="1"/>
              <a:t>Terceiro nível</a:t>
            </a:r>
          </a:p>
          <a:p>
            <a:pPr lvl="3"/>
            <a:r>
              <a:rPr lang="pt-BR" noProof="1"/>
              <a:t>Quarto nível</a:t>
            </a:r>
          </a:p>
          <a:p>
            <a:pPr lvl="4"/>
            <a:r>
              <a:rPr lang="pt-BR" noProof="1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 hasCustomPrompt="1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noProof="1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pt-BR" altLang="zh-CN" dirty="0">
                <a:latin typeface="Arial" panose="020B0604020202020204" pitchFamily="34" charset="0"/>
              </a:rPr>
              <a:t>‹nº›</a:t>
            </a:fld>
            <a:endParaRPr lang="pt-BR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noProof="1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pt-BR" sz="3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 hasCustomPrompt="1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noProof="1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pt-BR" altLang="zh-CN" dirty="0">
                <a:latin typeface="Arial" panose="020B0604020202020204" pitchFamily="34" charset="0"/>
              </a:rPr>
              <a:t>‹nº›</a:t>
            </a:fld>
            <a:endParaRPr lang="pt-BR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noProof="1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pt-BR" noProof="1"/>
              <a:t>Clique para editar o texto mestre</a:t>
            </a:r>
          </a:p>
          <a:p>
            <a:pPr lvl="1"/>
            <a:r>
              <a:rPr lang="pt-BR" noProof="1"/>
              <a:t>Segundo nível</a:t>
            </a:r>
          </a:p>
          <a:p>
            <a:pPr lvl="2"/>
            <a:r>
              <a:rPr lang="pt-BR" noProof="1"/>
              <a:t>Terceiro nível</a:t>
            </a:r>
          </a:p>
          <a:p>
            <a:pPr lvl="3"/>
            <a:r>
              <a:rPr lang="pt-BR" noProof="1"/>
              <a:t>Quarto nível</a:t>
            </a:r>
          </a:p>
          <a:p>
            <a:pPr lvl="4"/>
            <a:r>
              <a:rPr lang="pt-BR" noProof="1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pt-BR" altLang="zh-CN" dirty="0">
                <a:latin typeface="Arial" panose="020B0604020202020204" pitchFamily="34" charset="0"/>
              </a:rPr>
              <a:t>‹nº›</a:t>
            </a:fld>
            <a:endParaRPr lang="pt-BR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noProof="1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 hasCustomPrompt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noProof="1"/>
              <a:t>Clique para editar o texto mestre</a:t>
            </a:r>
          </a:p>
          <a:p>
            <a:pPr lvl="1"/>
            <a:r>
              <a:rPr lang="pt-BR" noProof="1"/>
              <a:t>Segundo nível</a:t>
            </a:r>
          </a:p>
          <a:p>
            <a:pPr lvl="2"/>
            <a:r>
              <a:rPr lang="pt-BR" noProof="1"/>
              <a:t>Terceiro nível</a:t>
            </a:r>
          </a:p>
          <a:p>
            <a:pPr lvl="3"/>
            <a:r>
              <a:rPr lang="pt-BR" noProof="1"/>
              <a:t>Quarto nível</a:t>
            </a:r>
          </a:p>
          <a:p>
            <a:pPr lvl="4"/>
            <a:r>
              <a:rPr lang="pt-BR" noProof="1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pt-BR" altLang="zh-CN" dirty="0">
                <a:latin typeface="Arial" panose="020B0604020202020204" pitchFamily="34" charset="0"/>
              </a:rPr>
              <a:t>‹nº›</a:t>
            </a:fld>
            <a:endParaRPr lang="pt-BR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noProof="1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noProof="1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pt-BR" altLang="zh-CN" dirty="0">
                <a:latin typeface="Arial" panose="020B0604020202020204" pitchFamily="34" charset="0"/>
              </a:rPr>
              <a:t>‹nº›</a:t>
            </a:fld>
            <a:endParaRPr lang="pt-BR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noProof="1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pt-BR" noProof="1"/>
              <a:t>Clique para editar o texto mestre</a:t>
            </a:r>
          </a:p>
          <a:p>
            <a:pPr lvl="1"/>
            <a:r>
              <a:rPr lang="pt-BR" noProof="1"/>
              <a:t>Segundo nível</a:t>
            </a:r>
          </a:p>
          <a:p>
            <a:pPr lvl="2"/>
            <a:r>
              <a:rPr lang="pt-BR" noProof="1"/>
              <a:t>Terceiro nível</a:t>
            </a:r>
          </a:p>
          <a:p>
            <a:pPr lvl="3"/>
            <a:r>
              <a:rPr lang="pt-BR" noProof="1"/>
              <a:t>Quarto nível</a:t>
            </a:r>
          </a:p>
          <a:p>
            <a:pPr lvl="4"/>
            <a:r>
              <a:rPr lang="pt-BR" noProof="1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pt-BR" altLang="zh-CN" dirty="0">
                <a:latin typeface="Arial" panose="020B0604020202020204" pitchFamily="34" charset="0"/>
              </a:rPr>
              <a:t>‹nº›</a:t>
            </a:fld>
            <a:endParaRPr lang="pt-BR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noProof="1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 hasCustomPrompt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noProof="1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pt-BR" altLang="zh-CN" dirty="0">
                <a:latin typeface="Arial" panose="020B0604020202020204" pitchFamily="34" charset="0"/>
              </a:rPr>
              <a:t>‹nº›</a:t>
            </a:fld>
            <a:endParaRPr lang="pt-BR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noProof="1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 hasCustomPrompt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noProof="1"/>
              <a:t>Clique para editar o texto mestre</a:t>
            </a:r>
          </a:p>
          <a:p>
            <a:pPr lvl="1"/>
            <a:r>
              <a:rPr lang="pt-BR" noProof="1"/>
              <a:t>Segundo nível</a:t>
            </a:r>
          </a:p>
          <a:p>
            <a:pPr lvl="2"/>
            <a:r>
              <a:rPr lang="pt-BR" noProof="1"/>
              <a:t>Terceiro nível</a:t>
            </a:r>
          </a:p>
          <a:p>
            <a:pPr lvl="3"/>
            <a:r>
              <a:rPr lang="pt-BR" noProof="1"/>
              <a:t>Quarto nível</a:t>
            </a:r>
          </a:p>
          <a:p>
            <a:pPr lvl="4"/>
            <a:r>
              <a:rPr lang="pt-BR" noProof="1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 hasCustomPrompt="1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noProof="1"/>
              <a:t>Clique para editar o texto mestre</a:t>
            </a:r>
          </a:p>
          <a:p>
            <a:pPr lvl="1"/>
            <a:r>
              <a:rPr lang="pt-BR" noProof="1"/>
              <a:t>Segundo nível</a:t>
            </a:r>
          </a:p>
          <a:p>
            <a:pPr lvl="2"/>
            <a:r>
              <a:rPr lang="pt-BR" noProof="1"/>
              <a:t>Terceiro nível</a:t>
            </a:r>
          </a:p>
          <a:p>
            <a:pPr lvl="3"/>
            <a:r>
              <a:rPr lang="pt-BR" noProof="1"/>
              <a:t>Quarto nível</a:t>
            </a:r>
          </a:p>
          <a:p>
            <a:pPr lvl="4"/>
            <a:r>
              <a:rPr lang="pt-BR" noProof="1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pt-BR" altLang="zh-CN" dirty="0">
                <a:latin typeface="Arial" panose="020B0604020202020204" pitchFamily="34" charset="0"/>
              </a:rPr>
              <a:t>‹nº›</a:t>
            </a:fld>
            <a:endParaRPr lang="pt-BR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noProof="1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 hasCustomPrompt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noProof="1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 hasCustomPrompt="1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noProof="1"/>
              <a:t>Clique para editar o texto mestre</a:t>
            </a:r>
          </a:p>
          <a:p>
            <a:pPr lvl="1"/>
            <a:r>
              <a:rPr lang="pt-BR" noProof="1"/>
              <a:t>Segundo nível</a:t>
            </a:r>
          </a:p>
          <a:p>
            <a:pPr lvl="2"/>
            <a:r>
              <a:rPr lang="pt-BR" noProof="1"/>
              <a:t>Terceiro nível</a:t>
            </a:r>
          </a:p>
          <a:p>
            <a:pPr lvl="3"/>
            <a:r>
              <a:rPr lang="pt-BR" noProof="1"/>
              <a:t>Quarto nível</a:t>
            </a:r>
          </a:p>
          <a:p>
            <a:pPr lvl="4"/>
            <a:r>
              <a:rPr lang="pt-BR" noProof="1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 hasCustomPrompt="1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noProof="1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 hasCustomPrompt="1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noProof="1"/>
              <a:t>Clique para editar o texto mestre</a:t>
            </a:r>
          </a:p>
          <a:p>
            <a:pPr lvl="1"/>
            <a:r>
              <a:rPr lang="pt-BR" noProof="1"/>
              <a:t>Segundo nível</a:t>
            </a:r>
          </a:p>
          <a:p>
            <a:pPr lvl="2"/>
            <a:r>
              <a:rPr lang="pt-BR" noProof="1"/>
              <a:t>Terceiro nível</a:t>
            </a:r>
          </a:p>
          <a:p>
            <a:pPr lvl="3"/>
            <a:r>
              <a:rPr lang="pt-BR" noProof="1"/>
              <a:t>Quarto nível</a:t>
            </a:r>
          </a:p>
          <a:p>
            <a:pPr lvl="4"/>
            <a:r>
              <a:rPr lang="pt-BR" noProof="1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pt-BR" altLang="zh-CN" dirty="0">
                <a:latin typeface="Arial" panose="020B0604020202020204" pitchFamily="34" charset="0"/>
              </a:rPr>
              <a:t>‹nº›</a:t>
            </a:fld>
            <a:endParaRPr lang="pt-BR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noProof="1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pt-BR" altLang="zh-CN" dirty="0">
                <a:latin typeface="Arial" panose="020B0604020202020204" pitchFamily="34" charset="0"/>
              </a:rPr>
              <a:t>‹nº›</a:t>
            </a:fld>
            <a:endParaRPr lang="pt-BR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pt-BR" altLang="zh-CN" dirty="0">
                <a:latin typeface="Arial" panose="020B0604020202020204" pitchFamily="34" charset="0"/>
              </a:rPr>
              <a:t>‹nº›</a:t>
            </a:fld>
            <a:endParaRPr lang="pt-BR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noProof="1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 hasCustomPrompt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noProof="1"/>
              <a:t>Clique para editar o texto mestre</a:t>
            </a:r>
          </a:p>
          <a:p>
            <a:pPr lvl="1"/>
            <a:r>
              <a:rPr lang="pt-BR" noProof="1"/>
              <a:t>Segundo nível</a:t>
            </a:r>
          </a:p>
          <a:p>
            <a:pPr lvl="2"/>
            <a:r>
              <a:rPr lang="pt-BR" noProof="1"/>
              <a:t>Terceiro nível</a:t>
            </a:r>
          </a:p>
          <a:p>
            <a:pPr lvl="3"/>
            <a:r>
              <a:rPr lang="pt-BR" noProof="1"/>
              <a:t>Quarto nível</a:t>
            </a:r>
          </a:p>
          <a:p>
            <a:pPr lvl="4"/>
            <a:r>
              <a:rPr lang="pt-BR" noProof="1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 hasCustomPrompt="1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noProof="1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pt-BR" altLang="zh-CN" dirty="0">
                <a:latin typeface="Arial" panose="020B0604020202020204" pitchFamily="34" charset="0"/>
              </a:rPr>
              <a:t>‹nº›</a:t>
            </a:fld>
            <a:endParaRPr lang="pt-BR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noProof="1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pt-BR" sz="3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 hasCustomPrompt="1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noProof="1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pt-BR" altLang="zh-CN" dirty="0">
                <a:latin typeface="Arial" panose="020B0604020202020204" pitchFamily="34" charset="0"/>
              </a:rPr>
              <a:t>‹nº›</a:t>
            </a:fld>
            <a:endParaRPr lang="pt-BR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noProof="1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pt-BR" noProof="1"/>
              <a:t>Clique para editar o texto mestre</a:t>
            </a:r>
          </a:p>
          <a:p>
            <a:pPr lvl="1"/>
            <a:r>
              <a:rPr lang="pt-BR" noProof="1"/>
              <a:t>Segundo nível</a:t>
            </a:r>
          </a:p>
          <a:p>
            <a:pPr lvl="2"/>
            <a:r>
              <a:rPr lang="pt-BR" noProof="1"/>
              <a:t>Terceiro nível</a:t>
            </a:r>
          </a:p>
          <a:p>
            <a:pPr lvl="3"/>
            <a:r>
              <a:rPr lang="pt-BR" noProof="1"/>
              <a:t>Quarto nível</a:t>
            </a:r>
          </a:p>
          <a:p>
            <a:pPr lvl="4"/>
            <a:r>
              <a:rPr lang="pt-BR" noProof="1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pt-BR" altLang="zh-CN" dirty="0">
                <a:latin typeface="Arial" panose="020B0604020202020204" pitchFamily="34" charset="0"/>
              </a:rPr>
              <a:t>‹nº›</a:t>
            </a:fld>
            <a:endParaRPr lang="pt-BR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noProof="1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 hasCustomPrompt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noProof="1"/>
              <a:t>Clique para editar o texto mestre</a:t>
            </a:r>
          </a:p>
          <a:p>
            <a:pPr lvl="1"/>
            <a:r>
              <a:rPr lang="pt-BR" noProof="1"/>
              <a:t>Segundo nível</a:t>
            </a:r>
          </a:p>
          <a:p>
            <a:pPr lvl="2"/>
            <a:r>
              <a:rPr lang="pt-BR" noProof="1"/>
              <a:t>Terceiro nível</a:t>
            </a:r>
          </a:p>
          <a:p>
            <a:pPr lvl="3"/>
            <a:r>
              <a:rPr lang="pt-BR" noProof="1"/>
              <a:t>Quarto nível</a:t>
            </a:r>
          </a:p>
          <a:p>
            <a:pPr lvl="4"/>
            <a:r>
              <a:rPr lang="pt-BR" noProof="1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pt-BR" altLang="zh-CN" dirty="0">
                <a:latin typeface="Arial" panose="020B0604020202020204" pitchFamily="34" charset="0"/>
              </a:rPr>
              <a:t>‹nº›</a:t>
            </a:fld>
            <a:endParaRPr lang="pt-BR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pt-BR" altLang="zh-CN" dirty="0"/>
              <a:t>Clique para editar o estilo do título mestre</a:t>
            </a:r>
          </a:p>
        </p:txBody>
      </p:sp>
      <p:sp>
        <p:nvSpPr>
          <p:cNvPr id="1027" name="Espaço Reservado para Texto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pt-BR" altLang="zh-CN" dirty="0"/>
              <a:t>Clique para editar os estilos do texto mestre</a:t>
            </a:r>
          </a:p>
          <a:p>
            <a:pPr lvl="1"/>
            <a:r>
              <a:rPr lang="pt-BR" altLang="zh-CN" dirty="0"/>
              <a:t>Segundo nível</a:t>
            </a:r>
          </a:p>
          <a:p>
            <a:pPr lvl="2"/>
            <a:r>
              <a:rPr lang="pt-BR" altLang="zh-CN" dirty="0"/>
              <a:t>Terceiro nível</a:t>
            </a:r>
          </a:p>
          <a:p>
            <a:pPr lvl="3"/>
            <a:r>
              <a:rPr lang="pt-BR" altLang="zh-CN" dirty="0"/>
              <a:t>Quarto nível</a:t>
            </a:r>
          </a:p>
          <a:p>
            <a:pPr lvl="4"/>
            <a:r>
              <a:rPr lang="pt-BR" altLang="zh-CN" dirty="0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hangingPunct="1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hangingPunct="1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defRPr sz="1200">
                <a:solidFill>
                  <a:srgbClr val="898989"/>
                </a:solidFill>
                <a:ea typeface="SimSun" panose="02010600030101010101" pitchFamily="2" charset="-122"/>
              </a:defRPr>
            </a:lvl1pPr>
          </a:lstStyle>
          <a:p>
            <a:pPr lvl="0" eaLnBrk="1" hangingPunct="1">
              <a:buNone/>
            </a:pPr>
            <a:fld id="{9A0DB2DC-4C9A-4742-B13C-FB6460FD3503}" type="slidenum">
              <a:rPr lang="pt-BR" altLang="zh-CN" dirty="0">
                <a:latin typeface="Arial" panose="020B0604020202020204" pitchFamily="34" charset="0"/>
              </a:rPr>
              <a:t>‹nº›</a:t>
            </a:fld>
            <a:endParaRPr lang="pt-BR" altLang="zh-CN" dirty="0">
              <a:latin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pt-BR" altLang="zh-CN" dirty="0"/>
              <a:t>Clique para editar o estilo do título mestre</a:t>
            </a:r>
          </a:p>
        </p:txBody>
      </p:sp>
      <p:sp>
        <p:nvSpPr>
          <p:cNvPr id="2051" name="Espaço Reservado para Texto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pt-BR" altLang="zh-CN" dirty="0"/>
              <a:t>Clique para editar os estilos do texto mestre</a:t>
            </a:r>
          </a:p>
          <a:p>
            <a:pPr lvl="1"/>
            <a:r>
              <a:rPr lang="pt-BR" altLang="zh-CN" dirty="0"/>
              <a:t>Segundo nível</a:t>
            </a:r>
          </a:p>
          <a:p>
            <a:pPr lvl="2"/>
            <a:r>
              <a:rPr lang="pt-BR" altLang="zh-CN" dirty="0"/>
              <a:t>Terceiro nível</a:t>
            </a:r>
          </a:p>
          <a:p>
            <a:pPr lvl="3"/>
            <a:r>
              <a:rPr lang="pt-BR" altLang="zh-CN" dirty="0"/>
              <a:t>Quarto nível</a:t>
            </a:r>
          </a:p>
          <a:p>
            <a:pPr lvl="4"/>
            <a:r>
              <a:rPr lang="pt-BR" altLang="zh-CN" dirty="0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hangingPunct="1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hangingPunct="1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defRPr sz="1200">
                <a:solidFill>
                  <a:srgbClr val="898989"/>
                </a:solidFill>
                <a:ea typeface="SimSun" panose="02010600030101010101" pitchFamily="2" charset="-122"/>
              </a:defRPr>
            </a:lvl1pPr>
          </a:lstStyle>
          <a:p>
            <a:pPr lvl="0" eaLnBrk="1" hangingPunct="1">
              <a:buNone/>
            </a:pPr>
            <a:fld id="{9A0DB2DC-4C9A-4742-B13C-FB6460FD3503}" type="slidenum">
              <a:rPr lang="pt-BR" altLang="zh-CN" dirty="0">
                <a:latin typeface="Arial" panose="020B0604020202020204" pitchFamily="34" charset="0"/>
              </a:rPr>
              <a:t>‹nº›</a:t>
            </a:fld>
            <a:endParaRPr lang="pt-BR" altLang="zh-CN" dirty="0">
              <a:latin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pt-BR" altLang="zh-CN" dirty="0"/>
              <a:t>Clique para editar o estilo do título mestre</a:t>
            </a:r>
          </a:p>
        </p:txBody>
      </p:sp>
      <p:sp>
        <p:nvSpPr>
          <p:cNvPr id="3075" name="Espaço Reservado para Texto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pt-BR" altLang="zh-CN" dirty="0"/>
              <a:t>Clique para editar os estilos do texto mestre</a:t>
            </a:r>
          </a:p>
          <a:p>
            <a:pPr lvl="1"/>
            <a:r>
              <a:rPr lang="pt-BR" altLang="zh-CN" dirty="0"/>
              <a:t>Segundo nível</a:t>
            </a:r>
          </a:p>
          <a:p>
            <a:pPr lvl="2"/>
            <a:r>
              <a:rPr lang="pt-BR" altLang="zh-CN" dirty="0"/>
              <a:t>Terceiro nível</a:t>
            </a:r>
          </a:p>
          <a:p>
            <a:pPr lvl="3"/>
            <a:r>
              <a:rPr lang="pt-BR" altLang="zh-CN" dirty="0"/>
              <a:t>Quarto nível</a:t>
            </a:r>
          </a:p>
          <a:p>
            <a:pPr lvl="4"/>
            <a:r>
              <a:rPr lang="pt-BR" altLang="zh-CN" dirty="0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hangingPunct="1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hangingPunct="1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defRPr sz="1200">
                <a:solidFill>
                  <a:srgbClr val="898989"/>
                </a:solidFill>
                <a:ea typeface="SimSun" panose="02010600030101010101" pitchFamily="2" charset="-122"/>
              </a:defRPr>
            </a:lvl1pPr>
          </a:lstStyle>
          <a:p>
            <a:pPr lvl="0" eaLnBrk="1" hangingPunct="1">
              <a:buNone/>
            </a:pPr>
            <a:fld id="{9A0DB2DC-4C9A-4742-B13C-FB6460FD3503}" type="slidenum">
              <a:rPr lang="pt-BR" altLang="zh-CN" dirty="0">
                <a:latin typeface="Arial" panose="020B0604020202020204" pitchFamily="34" charset="0"/>
              </a:rPr>
              <a:t>‹nº›</a:t>
            </a:fld>
            <a:endParaRPr lang="pt-BR" altLang="zh-CN" dirty="0">
              <a:latin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pt-BR" altLang="zh-CN" dirty="0"/>
              <a:t>Clique para editar o estilo do título mestre</a:t>
            </a:r>
          </a:p>
        </p:txBody>
      </p:sp>
      <p:sp>
        <p:nvSpPr>
          <p:cNvPr id="4099" name="Espaço Reservado para Texto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pt-BR" altLang="zh-CN" dirty="0"/>
              <a:t>Clique para editar os estilos do texto mestre</a:t>
            </a:r>
          </a:p>
          <a:p>
            <a:pPr lvl="1"/>
            <a:r>
              <a:rPr lang="pt-BR" altLang="zh-CN" dirty="0"/>
              <a:t>Segundo nível</a:t>
            </a:r>
          </a:p>
          <a:p>
            <a:pPr lvl="2"/>
            <a:r>
              <a:rPr lang="pt-BR" altLang="zh-CN" dirty="0"/>
              <a:t>Terceiro nível</a:t>
            </a:r>
          </a:p>
          <a:p>
            <a:pPr lvl="3"/>
            <a:r>
              <a:rPr lang="pt-BR" altLang="zh-CN" dirty="0"/>
              <a:t>Quarto nível</a:t>
            </a:r>
          </a:p>
          <a:p>
            <a:pPr lvl="4"/>
            <a:r>
              <a:rPr lang="pt-BR" altLang="zh-CN" dirty="0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hangingPunct="1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hangingPunct="1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defRPr sz="1200">
                <a:solidFill>
                  <a:srgbClr val="898989"/>
                </a:solidFill>
                <a:ea typeface="SimSun" panose="02010600030101010101" pitchFamily="2" charset="-122"/>
              </a:defRPr>
            </a:lvl1pPr>
          </a:lstStyle>
          <a:p>
            <a:pPr lvl="0" eaLnBrk="1" hangingPunct="1">
              <a:buNone/>
            </a:pPr>
            <a:fld id="{9A0DB2DC-4C9A-4742-B13C-FB6460FD3503}" type="slidenum">
              <a:rPr lang="pt-BR" altLang="zh-CN" dirty="0">
                <a:latin typeface="Arial" panose="020B0604020202020204" pitchFamily="34" charset="0"/>
              </a:rPr>
              <a:t>‹nº›</a:t>
            </a:fld>
            <a:endParaRPr lang="pt-BR" altLang="zh-CN" dirty="0">
              <a:latin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pt-BR" altLang="zh-CN" dirty="0"/>
              <a:t>Clique para editar o estilo do título mestre</a:t>
            </a:r>
          </a:p>
        </p:txBody>
      </p:sp>
      <p:sp>
        <p:nvSpPr>
          <p:cNvPr id="1027" name="Espaço Reservado para Texto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pt-BR" altLang="zh-CN" dirty="0"/>
              <a:t>Clique para editar os estilos do texto mestre</a:t>
            </a:r>
          </a:p>
          <a:p>
            <a:pPr lvl="1"/>
            <a:r>
              <a:rPr lang="pt-BR" altLang="zh-CN" dirty="0"/>
              <a:t>Segundo nível</a:t>
            </a:r>
          </a:p>
          <a:p>
            <a:pPr lvl="2"/>
            <a:r>
              <a:rPr lang="pt-BR" altLang="zh-CN" dirty="0"/>
              <a:t>Terceiro nível</a:t>
            </a:r>
          </a:p>
          <a:p>
            <a:pPr lvl="3"/>
            <a:r>
              <a:rPr lang="pt-BR" altLang="zh-CN" dirty="0"/>
              <a:t>Quarto nível</a:t>
            </a:r>
          </a:p>
          <a:p>
            <a:pPr lvl="4"/>
            <a:r>
              <a:rPr lang="pt-BR" altLang="zh-CN" dirty="0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hangingPunct="1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hangingPunct="1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defRPr sz="1200">
                <a:solidFill>
                  <a:srgbClr val="898989"/>
                </a:solidFill>
                <a:ea typeface="SimSun" panose="02010600030101010101" pitchFamily="2" charset="-122"/>
              </a:defRPr>
            </a:lvl1pPr>
          </a:lstStyle>
          <a:p>
            <a:pPr lvl="0" eaLnBrk="1" hangingPunct="1">
              <a:buNone/>
            </a:pPr>
            <a:fld id="{9A0DB2DC-4C9A-4742-B13C-FB6460FD3503}" type="slidenum">
              <a:rPr lang="pt-BR" altLang="zh-CN" dirty="0">
                <a:latin typeface="Arial" panose="020B0604020202020204" pitchFamily="34" charset="0"/>
              </a:rPr>
              <a:t>‹nº›</a:t>
            </a:fld>
            <a:endParaRPr lang="pt-BR" altLang="zh-CN" dirty="0">
              <a:latin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5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5.xml"/><Relationship Id="rId5" Type="http://schemas.openxmlformats.org/officeDocument/2006/relationships/hyperlink" Target="http://www.colomboprevid&#234;ncia.com.br/" TargetMode="External"/><Relationship Id="rId4" Type="http://schemas.openxmlformats.org/officeDocument/2006/relationships/hyperlink" Target="mailto:contato@colomboprevidencia.com.br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4"/>
          <p:cNvSpPr>
            <a:spLocks noChangeArrowheads="1"/>
          </p:cNvSpPr>
          <p:nvPr/>
        </p:nvSpPr>
        <p:spPr bwMode="auto">
          <a:xfrm>
            <a:off x="1476375" y="4508500"/>
            <a:ext cx="6132513" cy="4365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anose="05000000000000000000" pitchFamily="2" charset="2"/>
              <a:buNone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</a:p>
        </p:txBody>
      </p:sp>
      <p:pic>
        <p:nvPicPr>
          <p:cNvPr id="9219" name="Imagem 52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773038"/>
            <a:ext cx="7920880" cy="481620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  <a:headEnd/>
            <a:tailEnd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A79D4CD5-D2DB-229E-51C9-8CE651FDB3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pt-BR" altLang="zh-CN" smtClean="0">
                <a:latin typeface="Arial" panose="020B0604020202020204" pitchFamily="34" charset="0"/>
              </a:rPr>
              <a:t>1</a:t>
            </a:fld>
            <a:endParaRPr lang="pt-BR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Título 1"/>
          <p:cNvSpPr>
            <a:spLocks noGrp="1" noChangeArrowheads="1"/>
          </p:cNvSpPr>
          <p:nvPr>
            <p:ph type="ctrTitle"/>
          </p:nvPr>
        </p:nvSpPr>
        <p:spPr>
          <a:xfrm>
            <a:off x="755650" y="44450"/>
            <a:ext cx="7772400" cy="1790700"/>
          </a:xfrm>
        </p:spPr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Garamond" pitchFamily="18" charset="0"/>
                <a:ea typeface="+mn-ea"/>
                <a:cs typeface="+mn-cs"/>
              </a:rPr>
              <a:t>REGIME PRÓPRIO PREVIDÊNCIA SOCIAL - RPPS</a:t>
            </a:r>
            <a:endParaRPr kumimoji="0" lang="pt-BR" sz="32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sp>
        <p:nvSpPr>
          <p:cNvPr id="11267" name="Subtítulo 2"/>
          <p:cNvSpPr>
            <a:spLocks noGrp="1"/>
          </p:cNvSpPr>
          <p:nvPr>
            <p:ph type="subTitle" idx="1" hasCustomPrompt="1"/>
          </p:nvPr>
        </p:nvSpPr>
        <p:spPr>
          <a:xfrm>
            <a:off x="685800" y="1773238"/>
            <a:ext cx="8101013" cy="4457700"/>
          </a:xfrm>
        </p:spPr>
        <p:txBody>
          <a:bodyPr vert="horz" wrap="square" lIns="91440" tIns="45720" rIns="91440" bIns="45720" numCol="1" rtlCol="0" anchor="t" anchorCtr="0" compatLnSpc="1">
            <a:normAutofit fontScale="80000" lnSpcReduction="10000"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2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Char char="•"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 Colombo Previdência tem o condão de gerir e administrar todos os benefícios previdenciários dos servidores públicos, bem como é dotada de autonomia administrativa e financeira, porém fiscalizada por órgãos colegiados formados pelos próprios beneficiários do regime previdenciário, bem como pelo Tribunal de Contas do Estado do Paraná e Ministério da Previdência Social.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Char char="•"/>
              <a:defRPr/>
            </a:pPr>
            <a:endParaRPr kumimoji="0" lang="pt-BR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55718B1F-A528-3919-53A8-FC75312159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pt-BR" altLang="zh-CN" smtClean="0">
                <a:latin typeface="Arial" panose="020B0604020202020204" pitchFamily="34" charset="0"/>
              </a:rPr>
              <a:t>2</a:t>
            </a:fld>
            <a:endParaRPr lang="pt-BR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Título 1"/>
          <p:cNvSpPr>
            <a:spLocks noGrp="1" noChangeArrowheads="1"/>
          </p:cNvSpPr>
          <p:nvPr>
            <p:ph type="ctrTitle"/>
          </p:nvPr>
        </p:nvSpPr>
        <p:spPr>
          <a:xfrm>
            <a:off x="755650" y="44450"/>
            <a:ext cx="7772400" cy="1790700"/>
          </a:xfrm>
        </p:spPr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Garamond" pitchFamily="18" charset="0"/>
                <a:ea typeface="+mn-ea"/>
                <a:cs typeface="+mn-cs"/>
              </a:rPr>
              <a:t>REGIME PRÓPRIO PREVIDÊNCIA SOCIAL - RPPS</a:t>
            </a:r>
            <a:endParaRPr kumimoji="0" lang="pt-BR" sz="32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sp>
        <p:nvSpPr>
          <p:cNvPr id="11267" name="Subtítulo 2"/>
          <p:cNvSpPr>
            <a:spLocks noGrp="1"/>
          </p:cNvSpPr>
          <p:nvPr>
            <p:ph type="subTitle" idx="1" hasCustomPrompt="1"/>
          </p:nvPr>
        </p:nvSpPr>
        <p:spPr>
          <a:xfrm>
            <a:off x="685800" y="1773238"/>
            <a:ext cx="8101013" cy="4457700"/>
          </a:xfrm>
        </p:spPr>
        <p:txBody>
          <a:bodyPr vert="horz" wrap="square" lIns="91440" tIns="45720" rIns="91440" bIns="45720" numCol="1" rtlCol="0" anchor="t" anchorCtr="0" compatLnSpc="1">
            <a:normAutofit/>
          </a:bodyPr>
          <a:lstStyle/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Char char="•"/>
              <a:defRPr/>
            </a:pPr>
            <a:r>
              <a:rPr kumimoji="0" lang="pt-BR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CARACTERÍSTICAS: 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2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Char char="•"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SERVIDOR PÚBLICO OCUPANTE DE CARGO EFETIVO;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2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Char char="•"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CARÁTER CONTRIBUTIVO SOLIDÁRIO;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2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Char char="•"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Char char="•"/>
              <a:defRPr/>
            </a:pPr>
            <a:endParaRPr kumimoji="0" lang="pt-BR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9DB10B66-0706-5DE7-A035-BE5EC7F04E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pt-BR" altLang="zh-CN" smtClean="0">
                <a:latin typeface="Arial" panose="020B0604020202020204" pitchFamily="34" charset="0"/>
              </a:rPr>
              <a:t>3</a:t>
            </a:fld>
            <a:endParaRPr lang="pt-BR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Título 1"/>
          <p:cNvSpPr>
            <a:spLocks noGrp="1" noChangeArrowheads="1"/>
          </p:cNvSpPr>
          <p:nvPr>
            <p:ph type="ctrTitle"/>
          </p:nvPr>
        </p:nvSpPr>
        <p:spPr>
          <a:xfrm>
            <a:off x="760413" y="0"/>
            <a:ext cx="7772400" cy="2357438"/>
          </a:xfrm>
        </p:spPr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Garamond" pitchFamily="18" charset="0"/>
                <a:ea typeface="+mn-ea"/>
                <a:cs typeface="+mn-cs"/>
                <a:sym typeface="+mn-ea"/>
              </a:rPr>
              <a:t>REGIME PRÓPRIO PREVIDÊNCIA SOCIAL - RPPS</a:t>
            </a:r>
            <a:br>
              <a:rPr kumimoji="0" lang="pt-BR" sz="32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Garamond" pitchFamily="18" charset="0"/>
                <a:ea typeface="+mn-ea"/>
                <a:cs typeface="+mn-cs"/>
              </a:rPr>
            </a:br>
            <a:endParaRPr kumimoji="0" lang="pt-BR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2291" name="Subtítulo 2"/>
          <p:cNvSpPr>
            <a:spLocks noGrp="1"/>
          </p:cNvSpPr>
          <p:nvPr>
            <p:ph type="subTitle" idx="1" hasCustomPrompt="1"/>
          </p:nvPr>
        </p:nvSpPr>
        <p:spPr>
          <a:xfrm>
            <a:off x="357188" y="1643063"/>
            <a:ext cx="8358188" cy="4214813"/>
          </a:xfrm>
        </p:spPr>
        <p:txBody>
          <a:bodyPr vert="horz" wrap="square" lIns="91440" tIns="45720" rIns="91440" bIns="45720" numCol="1" rtlCol="0" anchor="t" anchorCtr="0" compatLnSpc="1">
            <a:normAutofit/>
          </a:bodyPr>
          <a:lstStyle/>
          <a:p>
            <a:pPr marL="342900" marR="0" lvl="0" indent="-342900" algn="just" defTabSz="914400" rtl="0" eaLnBrk="0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•"/>
              <a:defRPr/>
            </a:pPr>
            <a:r>
              <a:rPr kumimoji="0" lang="pt-BR" sz="2000" b="0" i="0" u="none" strike="noStrike" kern="1200" cap="all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COM A CF/88, FOI PERMITIDO AOS MUNICÍPIOS INSTITUÍREM SEUS REGIMES PREVIDENCIÁRIOS.</a:t>
            </a:r>
          </a:p>
          <a:p>
            <a:pPr marL="0" marR="0" lvl="0" indent="0" algn="just" defTabSz="914400" rtl="0" eaLnBrk="0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pt-BR" sz="2000" b="0" i="0" u="none" strike="noStrike" kern="1200" cap="all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algn="just" defTabSz="914400" rtl="0" eaLnBrk="0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•"/>
              <a:defRPr/>
            </a:pPr>
            <a:r>
              <a:rPr kumimoji="0" lang="pt-BR" sz="2000" b="0" i="0" u="none" strike="noStrike" kern="1200" cap="all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COLOMBO CRIOU EM JUNHO DE 1993 SEU REGIME PRÓPRIO (</a:t>
            </a:r>
            <a:r>
              <a:rPr kumimoji="0" lang="pt-BR" sz="2000" b="1" i="1" u="none" strike="noStrike" kern="1200" cap="all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FAPEN </a:t>
            </a:r>
            <a:r>
              <a:rPr kumimoji="0" lang="pt-BR" sz="2000" b="0" i="0" u="none" strike="noStrike" kern="1200" cap="all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– </a:t>
            </a:r>
            <a:r>
              <a:rPr kumimoji="0" lang="pt-BR" sz="2000" b="1" i="1" u="none" strike="noStrike" kern="1200" cap="all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FUNDO DE APOSENTADORIA E PENSÃO DO MUNICÍPIO DE COLOMBO</a:t>
            </a:r>
            <a:r>
              <a:rPr kumimoji="0" lang="pt-BR" sz="2000" b="0" i="0" u="none" strike="noStrike" kern="1200" cap="all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), VINCULADO E ADMINISTRADO PELA PRÓPRIA CONTABILIDADE DA PREFEITURA</a:t>
            </a:r>
            <a:r>
              <a:rPr kumimoji="0" lang="pt-BR" sz="1800" b="0" i="0" u="none" strike="noStrike" kern="1200" cap="all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;  </a:t>
            </a:r>
            <a:endParaRPr kumimoji="0" lang="pt-BR" sz="2800" b="0" i="0" u="none" strike="noStrike" kern="1200" cap="small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pt-BR" sz="2800" b="0" i="0" u="none" strike="noStrike" kern="1200" cap="small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1E18D223-DA0A-597F-CD8F-49FD519A85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pt-BR" altLang="zh-CN" smtClean="0">
                <a:latin typeface="Arial" panose="020B0604020202020204" pitchFamily="34" charset="0"/>
              </a:rPr>
              <a:t>4</a:t>
            </a:fld>
            <a:endParaRPr lang="pt-BR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Título 1"/>
          <p:cNvSpPr>
            <a:spLocks noGrp="1" noChangeArrowheads="1"/>
          </p:cNvSpPr>
          <p:nvPr>
            <p:ph type="ctrTitle"/>
          </p:nvPr>
        </p:nvSpPr>
        <p:spPr>
          <a:xfrm>
            <a:off x="539750" y="476250"/>
            <a:ext cx="7772400" cy="1014413"/>
          </a:xfrm>
        </p:spPr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pt-BR" sz="3200" b="1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Garamond" pitchFamily="18" charset="0"/>
                <a:ea typeface="+mj-ea"/>
                <a:cs typeface="+mj-cs"/>
              </a:rPr>
              <a:t>REGIME PRÓPRIO PREVIDÊNCIA SOCIAL - RPPS</a:t>
            </a:r>
            <a:br>
              <a:rPr kumimoji="0" lang="pt-BR" altLang="zh-CN" sz="3200" b="1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Garamond" pitchFamily="18" charset="0"/>
                <a:ea typeface="+mj-ea"/>
                <a:cs typeface="+mj-cs"/>
              </a:rPr>
            </a:br>
            <a:endParaRPr kumimoji="0" lang="pt-BR" altLang="zh-CN" sz="3200" b="1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Garamond" pitchFamily="18" charset="0"/>
              <a:ea typeface="+mj-ea"/>
              <a:cs typeface="+mj-cs"/>
            </a:endParaRPr>
          </a:p>
        </p:txBody>
      </p:sp>
      <p:sp>
        <p:nvSpPr>
          <p:cNvPr id="12291" name="Subtítulo 2"/>
          <p:cNvSpPr>
            <a:spLocks noGrp="1"/>
          </p:cNvSpPr>
          <p:nvPr>
            <p:ph type="subTitle" idx="1" hasCustomPrompt="1"/>
          </p:nvPr>
        </p:nvSpPr>
        <p:spPr>
          <a:xfrm>
            <a:off x="214313" y="1268413"/>
            <a:ext cx="8572500" cy="4371975"/>
          </a:xfrm>
          <a:ln>
            <a:solidFill>
              <a:schemeClr val="bg1">
                <a:alpha val="100000"/>
              </a:schemeClr>
            </a:solidFill>
            <a:miter lim="800000"/>
          </a:ln>
        </p:spPr>
        <p:txBody>
          <a:bodyPr vert="horz" wrap="square" lIns="91440" tIns="45720" rIns="91440" bIns="45720" anchor="t"/>
          <a:lstStyle/>
          <a:p>
            <a:pPr marL="342900" indent="-342900" algn="just" eaLnBrk="1" hangingPunct="1">
              <a:lnSpc>
                <a:spcPct val="150000"/>
              </a:lnSpc>
              <a:buClrTx/>
              <a:buSzTx/>
              <a:buFontTx/>
              <a:buChar char="•"/>
            </a:pPr>
            <a:r>
              <a:rPr lang="pt-BR" altLang="zh-CN" sz="2000" kern="1200" dirty="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  <a:cs typeface="+mn-cs"/>
              </a:rPr>
              <a:t>EM 2006, HOUVE A REESTRUTURAÇAO DO REGIME SENDO CRIADA A </a:t>
            </a:r>
            <a:r>
              <a:rPr lang="pt-BR" altLang="zh-CN" sz="2000" b="1" i="1" kern="1200" dirty="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  <a:cs typeface="+mn-cs"/>
              </a:rPr>
              <a:t>AUTARQUIA - COLOMBO PREVIDÊNCIA</a:t>
            </a:r>
            <a:r>
              <a:rPr lang="pt-BR" altLang="zh-CN" sz="2000" kern="1200" dirty="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  <a:cs typeface="+mn-cs"/>
              </a:rPr>
              <a:t> - ATRAVÉS DA LEI MUNICIPAL 960/06.</a:t>
            </a:r>
          </a:p>
          <a:p>
            <a:pPr marL="342900" indent="-342900" algn="just" eaLnBrk="1" hangingPunct="1">
              <a:lnSpc>
                <a:spcPct val="150000"/>
              </a:lnSpc>
              <a:buClrTx/>
              <a:buSzTx/>
              <a:buFontTx/>
              <a:buChar char="•"/>
            </a:pPr>
            <a:endParaRPr lang="pt-BR" altLang="zh-CN" sz="2000" kern="1200" dirty="0">
              <a:solidFill>
                <a:schemeClr val="tx1"/>
              </a:solidFill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  <a:p>
            <a:pPr marL="342900" indent="-342900" algn="just" eaLnBrk="1" hangingPunct="1">
              <a:lnSpc>
                <a:spcPct val="170000"/>
              </a:lnSpc>
              <a:buClrTx/>
              <a:buSzTx/>
              <a:buChar char="•"/>
            </a:pPr>
            <a:r>
              <a:rPr lang="pt-BR" altLang="zh-CN" sz="2000" kern="1200" dirty="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  <a:cs typeface="+mn-cs"/>
              </a:rPr>
              <a:t>SEGREGAÇÃO DE MASSAS: </a:t>
            </a:r>
          </a:p>
          <a:p>
            <a:pPr marL="342900" indent="-342900" algn="just" eaLnBrk="1" hangingPunct="1">
              <a:lnSpc>
                <a:spcPct val="170000"/>
              </a:lnSpc>
              <a:buClrTx/>
              <a:buSzTx/>
              <a:buFontTx/>
              <a:buChar char="•"/>
            </a:pPr>
            <a:r>
              <a:rPr lang="pt-BR" altLang="zh-CN" sz="2000" kern="1200" dirty="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  <a:cs typeface="+mn-cs"/>
              </a:rPr>
              <a:t>PLANO FINANCEIRO: ATÉ 15/12/1998;</a:t>
            </a:r>
          </a:p>
          <a:p>
            <a:pPr marL="342900" indent="-342900" algn="just" eaLnBrk="1" hangingPunct="1">
              <a:lnSpc>
                <a:spcPct val="170000"/>
              </a:lnSpc>
              <a:buClrTx/>
              <a:buSzTx/>
              <a:buFontTx/>
              <a:buChar char="•"/>
            </a:pPr>
            <a:r>
              <a:rPr lang="pt-BR" altLang="zh-CN" sz="2000" kern="1200" dirty="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  <a:cs typeface="+mn-cs"/>
              </a:rPr>
              <a:t>PLANO PREVIDENCIÁRIO: APÓS 15/12/1998;</a:t>
            </a:r>
          </a:p>
          <a:p>
            <a:pPr marL="342900" indent="-342900" eaLnBrk="1" hangingPunct="1">
              <a:buClrTx/>
              <a:buSzTx/>
            </a:pPr>
            <a:endParaRPr lang="pt-BR" altLang="zh-CN" sz="2000" kern="1200" dirty="0">
              <a:solidFill>
                <a:srgbClr val="898989"/>
              </a:solidFill>
              <a:latin typeface="+mn-lt"/>
              <a:ea typeface="SimSun" panose="02010600030101010101" pitchFamily="2" charset="-122"/>
              <a:cs typeface="+mn-cs"/>
            </a:endParaRPr>
          </a:p>
        </p:txBody>
      </p:sp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1B1F1867-C414-B333-E307-49F716288B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pt-BR" altLang="zh-CN" smtClean="0">
                <a:latin typeface="Arial" panose="020B0604020202020204" pitchFamily="34" charset="0"/>
              </a:rPr>
              <a:t>5</a:t>
            </a:fld>
            <a:endParaRPr lang="pt-BR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Título 1"/>
          <p:cNvSpPr>
            <a:spLocks noGrp="1" noChangeArrowheads="1"/>
          </p:cNvSpPr>
          <p:nvPr>
            <p:ph type="ctrTitle"/>
          </p:nvPr>
        </p:nvSpPr>
        <p:spPr>
          <a:xfrm>
            <a:off x="755650" y="549275"/>
            <a:ext cx="7772400" cy="447675"/>
          </a:xfrm>
        </p:spPr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pt-BR" altLang="zh-CN" sz="4400" b="0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  </a:t>
            </a:r>
            <a:br>
              <a:rPr kumimoji="0" lang="pt-BR" altLang="zh-CN" sz="4400" b="0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pt-BR" altLang="zh-CN" sz="32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Garamond" pitchFamily="18" charset="0"/>
                <a:ea typeface="+mn-ea"/>
                <a:cs typeface="+mn-cs"/>
              </a:rPr>
              <a:t>Estrutura Organizacional</a:t>
            </a:r>
            <a:endParaRPr kumimoji="0" lang="pt-BR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3315" name="Subtítulo 2"/>
          <p:cNvSpPr>
            <a:spLocks noGrp="1"/>
          </p:cNvSpPr>
          <p:nvPr>
            <p:ph type="subTitle" idx="1" hasCustomPrompt="1"/>
          </p:nvPr>
        </p:nvSpPr>
        <p:spPr>
          <a:xfrm>
            <a:off x="214313" y="2060575"/>
            <a:ext cx="8572500" cy="3236913"/>
          </a:xfrm>
          <a:ln>
            <a:solidFill>
              <a:schemeClr val="bg1">
                <a:alpha val="100000"/>
              </a:schemeClr>
            </a:solidFill>
            <a:miter lim="800000"/>
          </a:ln>
        </p:spPr>
        <p:txBody>
          <a:bodyPr vert="horz" wrap="square" lIns="91440" tIns="45720" rIns="91440" bIns="45720" anchor="t"/>
          <a:lstStyle/>
          <a:p>
            <a:pPr marL="342900" indent="-342900" eaLnBrk="1" hangingPunct="1">
              <a:lnSpc>
                <a:spcPct val="150000"/>
              </a:lnSpc>
              <a:buClrTx/>
              <a:buSzTx/>
            </a:pPr>
            <a:r>
              <a:rPr lang="pt-BR" altLang="zh-CN" sz="2400" kern="1200" dirty="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  <a:cs typeface="+mn-cs"/>
              </a:rPr>
              <a:t> Diretorias (3)</a:t>
            </a:r>
          </a:p>
          <a:p>
            <a:pPr marL="342900" indent="-342900" eaLnBrk="1" hangingPunct="1">
              <a:lnSpc>
                <a:spcPct val="150000"/>
              </a:lnSpc>
              <a:buClrTx/>
              <a:buSzTx/>
            </a:pPr>
            <a:r>
              <a:rPr lang="pt-BR" altLang="zh-CN" sz="2400" kern="1200" dirty="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  <a:cs typeface="+mn-cs"/>
              </a:rPr>
              <a:t> Assessorias (2)</a:t>
            </a:r>
          </a:p>
          <a:p>
            <a:pPr marL="342900" indent="-342900" eaLnBrk="1" hangingPunct="1">
              <a:lnSpc>
                <a:spcPct val="150000"/>
              </a:lnSpc>
              <a:buClrTx/>
              <a:buSzTx/>
            </a:pPr>
            <a:r>
              <a:rPr lang="pt-BR" altLang="zh-CN" sz="2400" kern="1200" dirty="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  <a:cs typeface="+mn-cs"/>
              </a:rPr>
              <a:t>Servidores (14)</a:t>
            </a:r>
          </a:p>
          <a:p>
            <a:pPr marL="342900" indent="-342900" eaLnBrk="1" hangingPunct="1">
              <a:lnSpc>
                <a:spcPct val="150000"/>
              </a:lnSpc>
              <a:buClrTx/>
              <a:buSzTx/>
            </a:pPr>
            <a:r>
              <a:rPr lang="pt-BR" altLang="zh-CN" sz="2400" kern="1200" dirty="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  <a:cs typeface="+mn-cs"/>
              </a:rPr>
              <a:t>Controle Interno (1)</a:t>
            </a:r>
          </a:p>
          <a:p>
            <a:pPr marL="342900" indent="-342900" eaLnBrk="1" hangingPunct="1">
              <a:lnSpc>
                <a:spcPct val="150000"/>
              </a:lnSpc>
              <a:buClrTx/>
              <a:buSzTx/>
            </a:pPr>
            <a:r>
              <a:rPr lang="pt-BR" altLang="zh-CN" sz="2400" kern="1200" dirty="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  <a:cs typeface="+mn-cs"/>
              </a:rPr>
              <a:t>Conselhos (3)</a:t>
            </a:r>
          </a:p>
          <a:p>
            <a:pPr marL="342900" indent="-342900" eaLnBrk="1" hangingPunct="1">
              <a:buClrTx/>
              <a:buSzTx/>
            </a:pPr>
            <a:endParaRPr lang="pt-BR" altLang="zh-CN" kern="1200" dirty="0">
              <a:solidFill>
                <a:schemeClr val="tx1"/>
              </a:solidFill>
              <a:latin typeface="+mn-lt"/>
              <a:ea typeface="SimSun" panose="02010600030101010101" pitchFamily="2" charset="-122"/>
              <a:cs typeface="+mn-cs"/>
            </a:endParaRPr>
          </a:p>
          <a:p>
            <a:pPr marL="342900" indent="-342900" eaLnBrk="1" hangingPunct="1">
              <a:buClrTx/>
              <a:buSzTx/>
            </a:pPr>
            <a:endParaRPr lang="pt-BR" altLang="zh-CN" kern="1200" dirty="0">
              <a:solidFill>
                <a:srgbClr val="898989"/>
              </a:solidFill>
              <a:latin typeface="+mn-lt"/>
              <a:ea typeface="SimSun" panose="02010600030101010101" pitchFamily="2" charset="-122"/>
              <a:cs typeface="+mn-cs"/>
            </a:endParaRPr>
          </a:p>
        </p:txBody>
      </p:sp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6BE54793-93FA-A49C-F312-B2416B1F30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pt-BR" altLang="zh-CN" smtClean="0">
                <a:latin typeface="Arial" panose="020B0604020202020204" pitchFamily="34" charset="0"/>
              </a:rPr>
              <a:t>6</a:t>
            </a:fld>
            <a:endParaRPr lang="pt-BR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/>
          <p:nvPr/>
        </p:nvSpPr>
        <p:spPr>
          <a:xfrm>
            <a:off x="250825" y="1916113"/>
            <a:ext cx="7848600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365125" lvl="0" indent="-255270">
              <a:lnSpc>
                <a:spcPct val="200000"/>
              </a:lnSpc>
              <a:spcBef>
                <a:spcPts val="400"/>
              </a:spcBef>
              <a:buClr>
                <a:schemeClr val="tx1"/>
              </a:buClr>
              <a:buSzPct val="68000"/>
              <a:buFont typeface="Wingdings" panose="05000000000000000000" pitchFamily="2" charset="2"/>
              <a:buChar char="Ø"/>
            </a:pPr>
            <a:r>
              <a:rPr lang="en-US" altLang="x-none" sz="2400" dirty="0">
                <a:latin typeface="Arial" panose="020B0604020202020204" pitchFamily="34" charset="0"/>
              </a:rPr>
              <a:t>Conselho </a:t>
            </a:r>
            <a:r>
              <a:rPr lang="pt-BR" altLang="en-US" sz="2400" dirty="0">
                <a:latin typeface="Arial" panose="020B0604020202020204" pitchFamily="34" charset="0"/>
              </a:rPr>
              <a:t>Fiscal;</a:t>
            </a:r>
          </a:p>
          <a:p>
            <a:pPr marL="365125" lvl="0" indent="-255270">
              <a:lnSpc>
                <a:spcPct val="200000"/>
              </a:lnSpc>
              <a:spcBef>
                <a:spcPts val="400"/>
              </a:spcBef>
              <a:buClr>
                <a:schemeClr val="tx1"/>
              </a:buClr>
              <a:buSzPct val="68000"/>
              <a:buFont typeface="Wingdings" panose="05000000000000000000" pitchFamily="2" charset="2"/>
              <a:buChar char="Ø"/>
            </a:pPr>
            <a:r>
              <a:rPr lang="pt-BR" altLang="en-US" sz="2400" dirty="0">
                <a:latin typeface="Arial" panose="020B0604020202020204" pitchFamily="34" charset="0"/>
              </a:rPr>
              <a:t>Conselho Deliberativo;</a:t>
            </a:r>
          </a:p>
          <a:p>
            <a:pPr marL="365125" lvl="0" indent="-255270">
              <a:lnSpc>
                <a:spcPct val="200000"/>
              </a:lnSpc>
              <a:spcBef>
                <a:spcPts val="400"/>
              </a:spcBef>
              <a:buClr>
                <a:schemeClr val="tx1"/>
              </a:buClr>
              <a:buSzPct val="68000"/>
              <a:buFont typeface="Wingdings" panose="05000000000000000000" pitchFamily="2" charset="2"/>
              <a:buChar char="Ø"/>
            </a:pPr>
            <a:r>
              <a:rPr lang="pt-BR" altLang="en-US" sz="2400" dirty="0">
                <a:latin typeface="Arial" panose="020B0604020202020204" pitchFamily="34" charset="0"/>
              </a:rPr>
              <a:t>Comitê de Investimentos;</a:t>
            </a:r>
            <a:endParaRPr lang="en-US" altLang="x-none" sz="2400" b="1" dirty="0">
              <a:latin typeface="Arial" panose="020B0604020202020204" pitchFamily="34" charset="0"/>
            </a:endParaRPr>
          </a:p>
          <a:p>
            <a:pPr marL="365125" lvl="0" indent="-255270">
              <a:lnSpc>
                <a:spcPct val="200000"/>
              </a:lnSpc>
              <a:spcBef>
                <a:spcPts val="400"/>
              </a:spcBef>
              <a:buClr>
                <a:schemeClr val="tx1"/>
              </a:buClr>
              <a:buSzPct val="68000"/>
              <a:buFont typeface="Wingdings" panose="05000000000000000000" pitchFamily="2" charset="2"/>
              <a:buChar char="Ø"/>
            </a:pPr>
            <a:endParaRPr lang="pt-BR" altLang="zh-CN" sz="1800" dirty="0">
              <a:latin typeface="Arial" panose="020B0604020202020204" pitchFamily="34" charset="0"/>
              <a:ea typeface="SimSun" panose="02010600030101010101" pitchFamily="2" charset="-122"/>
            </a:endParaRPr>
          </a:p>
        </p:txBody>
      </p:sp>
      <p:sp>
        <p:nvSpPr>
          <p:cNvPr id="11266" name="Rectangle 3"/>
          <p:cNvSpPr>
            <a:spLocks noChangeArrowheads="1"/>
          </p:cNvSpPr>
          <p:nvPr/>
        </p:nvSpPr>
        <p:spPr bwMode="auto">
          <a:xfrm>
            <a:off x="1979613" y="333375"/>
            <a:ext cx="5483225" cy="12065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 anchorCtr="1"/>
          <a:lstStyle/>
          <a:p>
            <a:pPr algn="ctr"/>
            <a:r>
              <a:rPr lang="en-US" altLang="zh-CN" sz="3200" b="1" dirty="0">
                <a:solidFill>
                  <a:schemeClr val="tx2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Garamond" pitchFamily="18" charset="0"/>
                <a:ea typeface="SimSun" panose="02010600030101010101" pitchFamily="2" charset="-122"/>
              </a:rPr>
              <a:t>ÓRGÃOS DE ASSESSORAMENTO</a:t>
            </a:r>
            <a:endParaRPr lang="pt-BR" altLang="zh-CN" sz="3200" b="1" dirty="0">
              <a:solidFill>
                <a:schemeClr val="tx2"/>
              </a:solidFill>
              <a:effectLst>
                <a:outerShdw blurRad="38100" dist="38100" dir="2700000">
                  <a:srgbClr val="C0C0C0"/>
                </a:outerShdw>
              </a:effectLst>
              <a:latin typeface="Garamond" pitchFamily="18" charset="0"/>
              <a:ea typeface="SimSun" panose="02010600030101010101" pitchFamily="2" charset="-122"/>
            </a:endParaRPr>
          </a:p>
        </p:txBody>
      </p:sp>
      <p:sp>
        <p:nvSpPr>
          <p:cNvPr id="14340" name="Rectangle 5"/>
          <p:cNvSpPr/>
          <p:nvPr/>
        </p:nvSpPr>
        <p:spPr>
          <a:xfrm>
            <a:off x="395288" y="3068638"/>
            <a:ext cx="7993062" cy="2665412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365125" lvl="0" indent="-255270">
              <a:lnSpc>
                <a:spcPct val="150000"/>
              </a:lnSpc>
              <a:spcBef>
                <a:spcPts val="400"/>
              </a:spcBef>
              <a:buClr>
                <a:schemeClr val="accent1"/>
              </a:buClr>
              <a:buSzPct val="68000"/>
              <a:buFontTx/>
              <a:buNone/>
            </a:pPr>
            <a:r>
              <a:rPr lang="en-US" altLang="x-none" sz="2000" dirty="0">
                <a:latin typeface="Lucida Sans Unicode" panose="020B0602030504020204" pitchFamily="34" charset="0"/>
              </a:rPr>
              <a:t> </a:t>
            </a:r>
            <a:endParaRPr lang="pt-BR" altLang="zh-CN" sz="2000" dirty="0">
              <a:latin typeface="Lucida Sans Unicode" panose="020B0602030504020204" pitchFamily="34" charset="0"/>
              <a:ea typeface="SimSun" panose="02010600030101010101" pitchFamily="2" charset="-122"/>
            </a:endParaRPr>
          </a:p>
        </p:txBody>
      </p:sp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3CF88311-5A18-E162-7AD3-D6FC228CCC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pt-BR" altLang="zh-CN" smtClean="0">
                <a:latin typeface="Arial" panose="020B0604020202020204" pitchFamily="34" charset="0"/>
              </a:rPr>
              <a:t>7</a:t>
            </a:fld>
            <a:endParaRPr lang="pt-BR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ítulo 1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/>
          <a:lstStyle/>
          <a:p>
            <a:r>
              <a:rPr lang="en-US" altLang="x-none" b="1" dirty="0">
                <a:solidFill>
                  <a:schemeClr val="accent2"/>
                </a:solidFill>
                <a:latin typeface="Lucida Sans Unicode" panose="020B0602030504020204" pitchFamily="34" charset="0"/>
              </a:rPr>
              <a:t>INVESTIMENTOS</a:t>
            </a:r>
            <a:endParaRPr lang="pt-BR" altLang="en-US" dirty="0"/>
          </a:p>
        </p:txBody>
      </p:sp>
      <p:sp>
        <p:nvSpPr>
          <p:cNvPr id="16387" name="Espaço Reservado para Conteúdo 2"/>
          <p:cNvSpPr>
            <a:spLocks noGrp="1"/>
          </p:cNvSpPr>
          <p:nvPr>
            <p:ph idx="1" hasCustomPrompt="1"/>
          </p:nvPr>
        </p:nvSpPr>
        <p:spPr>
          <a:xfrm>
            <a:off x="457200" y="1165225"/>
            <a:ext cx="8229600" cy="4525963"/>
          </a:xfrm>
        </p:spPr>
        <p:txBody>
          <a:bodyPr vert="horz" wrap="square" lIns="91440" tIns="45720" rIns="91440" bIns="45720" anchor="t"/>
          <a:lstStyle/>
          <a:p>
            <a:pPr algn="ctr"/>
            <a:r>
              <a:rPr lang="en-US" altLang="x-none" sz="2400" dirty="0">
                <a:latin typeface="Impact" panose="020B0806030902050204" pitchFamily="34" charset="0"/>
              </a:rPr>
              <a:t>Comitê de Investimentos:</a:t>
            </a:r>
          </a:p>
          <a:p>
            <a:pPr algn="ctr"/>
            <a:r>
              <a:rPr lang="pt-BR" altLang="en-US" sz="2400" dirty="0">
                <a:latin typeface="Arial" panose="020B0604020202020204" pitchFamily="34" charset="0"/>
              </a:rPr>
              <a:t>O</a:t>
            </a:r>
            <a:r>
              <a:rPr lang="en-US" altLang="x-none" sz="2400" dirty="0">
                <a:latin typeface="Arial" panose="020B0604020202020204" pitchFamily="34" charset="0"/>
              </a:rPr>
              <a:t>rgão auxiliar na execução da pol</a:t>
            </a:r>
            <a:r>
              <a:rPr lang="pt-BR" altLang="en-US" sz="2400" dirty="0">
                <a:latin typeface="Arial" panose="020B0604020202020204" pitchFamily="34" charset="0"/>
              </a:rPr>
              <a:t>í</a:t>
            </a:r>
            <a:r>
              <a:rPr lang="en-US" altLang="x-none" sz="2400" dirty="0">
                <a:latin typeface="Arial" panose="020B0604020202020204" pitchFamily="34" charset="0"/>
              </a:rPr>
              <a:t>tica de Investimentos</a:t>
            </a:r>
          </a:p>
          <a:p>
            <a:pPr algn="ctr"/>
            <a:endParaRPr sz="2400" dirty="0">
              <a:latin typeface="Arial" panose="020B0604020202020204" pitchFamily="34" charset="0"/>
            </a:endParaRPr>
          </a:p>
          <a:p>
            <a:pPr>
              <a:lnSpc>
                <a:spcPct val="80000"/>
              </a:lnSpc>
              <a:spcBef>
                <a:spcPts val="400"/>
              </a:spcBef>
              <a:buClr>
                <a:schemeClr val="accent1"/>
              </a:buClr>
              <a:buSzPct val="68000"/>
              <a:buFont typeface="Arial" panose="020B0604020202020204" pitchFamily="34" charset="0"/>
              <a:buChar char="-"/>
            </a:pPr>
            <a:r>
              <a:rPr lang="en-US" altLang="x-none" sz="2400" dirty="0">
                <a:latin typeface="Arial" panose="020B0604020202020204" pitchFamily="34" charset="0"/>
              </a:rPr>
              <a:t>Composição: 5 (cinco) Membros</a:t>
            </a:r>
          </a:p>
          <a:p>
            <a:pPr algn="just">
              <a:lnSpc>
                <a:spcPct val="80000"/>
              </a:lnSpc>
              <a:spcBef>
                <a:spcPts val="400"/>
              </a:spcBef>
              <a:buClr>
                <a:schemeClr val="accent1"/>
              </a:buClr>
              <a:buSzPct val="68000"/>
            </a:pPr>
            <a:r>
              <a:rPr lang="en-US" altLang="x-none" sz="2400" dirty="0">
                <a:latin typeface="Arial" panose="020B0604020202020204" pitchFamily="34" charset="0"/>
              </a:rPr>
              <a:t> 	Diretor Superintendente; Diretor Financeiro; Presidentes dos Conselhos Deliberativo e Fiscal e 1 Servidor da Autarquia.</a:t>
            </a:r>
          </a:p>
          <a:p>
            <a:pPr>
              <a:lnSpc>
                <a:spcPct val="80000"/>
              </a:lnSpc>
              <a:spcBef>
                <a:spcPts val="400"/>
              </a:spcBef>
              <a:buClr>
                <a:schemeClr val="accent1"/>
              </a:buClr>
              <a:buSzPct val="68000"/>
              <a:buFont typeface="Arial" panose="020B0604020202020204" pitchFamily="34" charset="0"/>
              <a:buChar char="-"/>
            </a:pPr>
            <a:endParaRPr lang="en-US" altLang="x-none" sz="2400" dirty="0">
              <a:latin typeface="Arial" panose="020B0604020202020204" pitchFamily="34" charset="0"/>
            </a:endParaRPr>
          </a:p>
          <a:p>
            <a:pPr>
              <a:lnSpc>
                <a:spcPct val="80000"/>
              </a:lnSpc>
              <a:spcBef>
                <a:spcPts val="400"/>
              </a:spcBef>
              <a:buClr>
                <a:schemeClr val="accent1"/>
              </a:buClr>
              <a:buSzPct val="68000"/>
              <a:buFont typeface="Arial" panose="020B0604020202020204" pitchFamily="34" charset="0"/>
              <a:buChar char="-"/>
            </a:pPr>
            <a:r>
              <a:rPr lang="en-US" altLang="x-none" sz="2400" dirty="0">
                <a:latin typeface="Arial" panose="020B0604020202020204" pitchFamily="34" charset="0"/>
              </a:rPr>
              <a:t>Atribuições: Analisar conjunturas, cen</a:t>
            </a:r>
            <a:r>
              <a:rPr lang="pt-BR" altLang="en-US" sz="2400" dirty="0">
                <a:latin typeface="Arial" panose="020B0604020202020204" pitchFamily="34" charset="0"/>
              </a:rPr>
              <a:t>á</a:t>
            </a:r>
            <a:r>
              <a:rPr lang="en-US" altLang="x-none" sz="2400" dirty="0">
                <a:latin typeface="Arial" panose="020B0604020202020204" pitchFamily="34" charset="0"/>
              </a:rPr>
              <a:t>rios economicos, traçar estrat</a:t>
            </a:r>
            <a:r>
              <a:rPr lang="pt-BR" altLang="en-US" sz="2400" dirty="0">
                <a:latin typeface="Arial" panose="020B0604020202020204" pitchFamily="34" charset="0"/>
              </a:rPr>
              <a:t>é</a:t>
            </a:r>
            <a:r>
              <a:rPr lang="en-US" altLang="x-none" sz="2400" dirty="0">
                <a:latin typeface="Arial" panose="020B0604020202020204" pitchFamily="34" charset="0"/>
              </a:rPr>
              <a:t>gias e composição de ativos, definir alocações, avaliar riscos, opções de investimentos, bem como, monitorar, acompanhar a Carterira de Ativos.</a:t>
            </a:r>
          </a:p>
          <a:p>
            <a:pPr>
              <a:lnSpc>
                <a:spcPct val="80000"/>
              </a:lnSpc>
              <a:spcBef>
                <a:spcPts val="400"/>
              </a:spcBef>
              <a:buClr>
                <a:schemeClr val="accent1"/>
              </a:buClr>
              <a:buSzPct val="68000"/>
              <a:buFont typeface="Arial" panose="020B0604020202020204" pitchFamily="34" charset="0"/>
              <a:buChar char="-"/>
            </a:pPr>
            <a:endParaRPr lang="en-US" altLang="x-none" sz="2400" dirty="0">
              <a:latin typeface="Arial" panose="020B0604020202020204" pitchFamily="34" charset="0"/>
            </a:endParaRPr>
          </a:p>
          <a:p>
            <a:pPr>
              <a:lnSpc>
                <a:spcPct val="80000"/>
              </a:lnSpc>
              <a:spcBef>
                <a:spcPts val="400"/>
              </a:spcBef>
              <a:buClr>
                <a:schemeClr val="accent1"/>
              </a:buClr>
              <a:buSzPct val="68000"/>
            </a:pPr>
            <a:r>
              <a:rPr lang="en-US" altLang="x-none" sz="2400" dirty="0">
                <a:latin typeface="Arial" panose="020B0604020202020204" pitchFamily="34" charset="0"/>
              </a:rPr>
              <a:t>	Obrigatoriedade</a:t>
            </a:r>
            <a:r>
              <a:rPr lang="pt-BR" altLang="en-US" sz="2400" dirty="0">
                <a:latin typeface="Arial" panose="020B0604020202020204" pitchFamily="34" charset="0"/>
              </a:rPr>
              <a:t>: </a:t>
            </a:r>
            <a:r>
              <a:rPr lang="en-US" altLang="x-none" sz="2400" dirty="0">
                <a:latin typeface="Arial" panose="020B0604020202020204" pitchFamily="34" charset="0"/>
              </a:rPr>
              <a:t> </a:t>
            </a:r>
            <a:r>
              <a:rPr lang="pt-BR" altLang="en-US" sz="2400" dirty="0">
                <a:latin typeface="Arial" panose="020B0604020202020204" pitchFamily="34" charset="0"/>
              </a:rPr>
              <a:t>Certificação junto a Secretaria de Previdência.</a:t>
            </a:r>
            <a:endParaRPr lang="en-US" altLang="x-none" sz="2400" dirty="0">
              <a:latin typeface="Arial" panose="020B0604020202020204" pitchFamily="34" charset="0"/>
            </a:endParaRPr>
          </a:p>
          <a:p>
            <a:pPr>
              <a:lnSpc>
                <a:spcPct val="80000"/>
              </a:lnSpc>
              <a:spcBef>
                <a:spcPts val="400"/>
              </a:spcBef>
              <a:buClr>
                <a:schemeClr val="accent1"/>
              </a:buClr>
              <a:buSzPct val="68000"/>
              <a:buNone/>
            </a:pPr>
            <a:r>
              <a:rPr lang="en-US" altLang="x-none" dirty="0">
                <a:latin typeface="Lucida Sans Unicode" panose="020B0602030504020204" pitchFamily="34" charset="0"/>
              </a:rPr>
              <a:t>	</a:t>
            </a:r>
          </a:p>
          <a:p>
            <a:endParaRPr lang="pt-BR" altLang="en-US" dirty="0"/>
          </a:p>
        </p:txBody>
      </p:sp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5D53F647-90FA-B270-38C1-B06923E77F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pt-BR" altLang="zh-CN" smtClean="0">
                <a:latin typeface="Arial" panose="020B0604020202020204" pitchFamily="34" charset="0"/>
              </a:rPr>
              <a:t>8</a:t>
            </a:fld>
            <a:endParaRPr lang="pt-BR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ítulo 1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/>
          <a:lstStyle/>
          <a:p>
            <a:r>
              <a:rPr lang="pt-BR" altLang="en-US" sz="3200" dirty="0">
                <a:latin typeface="Impact" panose="020B0806030902050204" pitchFamily="34" charset="0"/>
              </a:rPr>
              <a:t>PROCESSO PRESTAÇÃO CONTAS 2022</a:t>
            </a:r>
          </a:p>
        </p:txBody>
      </p:sp>
      <p:sp>
        <p:nvSpPr>
          <p:cNvPr id="19459" name="Espaço Reservado para Conteúdo 2"/>
          <p:cNvSpPr>
            <a:spLocks noGrp="1"/>
          </p:cNvSpPr>
          <p:nvPr>
            <p:ph idx="1" hasCustomPrompt="1"/>
          </p:nvPr>
        </p:nvSpPr>
        <p:spPr/>
        <p:txBody>
          <a:bodyPr vert="horz" wrap="square" lIns="91440" tIns="45720" rIns="91440" bIns="45720" anchor="t"/>
          <a:lstStyle/>
          <a:p>
            <a:r>
              <a:rPr lang="pt-BR" altLang="en-US" dirty="0"/>
              <a:t>Em 20/06/2023 houve posicionamento pela Procuradora do Ministério Público de Contas, protocolo nº 207574/23,  parecer nº 471/23, não tendo nada a se opor pela aprovação de contas.</a:t>
            </a:r>
          </a:p>
          <a:p>
            <a:pPr algn="just"/>
            <a:r>
              <a:rPr lang="pt-BR" altLang="en-US" dirty="0"/>
              <a:t>Renovação CRP (Certificado de Regularidade Previdenciária junto ao Ministério da Previdência em 01/07/2023 com validade até  28/12/2023.</a:t>
            </a:r>
          </a:p>
        </p:txBody>
      </p:sp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EBD0434E-1D04-142D-E671-1B9092D28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pt-BR" altLang="zh-CN" smtClean="0">
                <a:latin typeface="Arial" panose="020B0604020202020204" pitchFamily="34" charset="0"/>
              </a:rPr>
              <a:t>9</a:t>
            </a:fld>
            <a:endParaRPr lang="pt-BR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ítulo 1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/>
          <a:lstStyle/>
          <a:p>
            <a:r>
              <a:rPr lang="pt-BR" altLang="en-US" dirty="0"/>
              <a:t>Despesas Administrativas</a:t>
            </a:r>
          </a:p>
        </p:txBody>
      </p:sp>
      <p:sp>
        <p:nvSpPr>
          <p:cNvPr id="24579" name="Espaço Reservado para Conteúdo 2"/>
          <p:cNvSpPr>
            <a:spLocks noGrp="1"/>
          </p:cNvSpPr>
          <p:nvPr>
            <p:ph idx="1" hasCustomPrompt="1"/>
          </p:nvPr>
        </p:nvSpPr>
        <p:spPr/>
        <p:txBody>
          <a:bodyPr vert="horz" wrap="square" lIns="91440" tIns="45720" rIns="91440" bIns="45720" anchor="t"/>
          <a:lstStyle/>
          <a:p>
            <a:pPr marL="1371600" lvl="3" indent="0">
              <a:buNone/>
            </a:pPr>
            <a:r>
              <a:rPr lang="pt-BR" altLang="en-US" sz="2400" b="1" i="1" dirty="0">
                <a:latin typeface="Arial" panose="020B0604020202020204" pitchFamily="34" charset="0"/>
              </a:rPr>
              <a:t>Período de Janeiro a Dezembro 2022</a:t>
            </a:r>
            <a:endParaRPr lang="pt-BR" altLang="en-US" dirty="0"/>
          </a:p>
          <a:p>
            <a:pPr marL="0" indent="0" algn="ctr">
              <a:buNone/>
            </a:pPr>
            <a:endParaRPr lang="pt-BR" altLang="en-US" dirty="0"/>
          </a:p>
        </p:txBody>
      </p:sp>
      <p:graphicFrame>
        <p:nvGraphicFramePr>
          <p:cNvPr id="3" name="Tabe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1578289"/>
              </p:ext>
            </p:extLst>
          </p:nvPr>
        </p:nvGraphicFramePr>
        <p:xfrm>
          <a:off x="611560" y="2276874"/>
          <a:ext cx="7931224" cy="35282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83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128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01815"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800" u="none" strike="noStrike" dirty="0">
                          <a:effectLst/>
                        </a:rPr>
                        <a:t>DESCRIÇÃO</a:t>
                      </a:r>
                      <a:endParaRPr lang="pt-BR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800" u="none" strike="noStrike">
                          <a:effectLst/>
                        </a:rPr>
                        <a:t>VALOR</a:t>
                      </a:r>
                      <a:endParaRPr lang="pt-BR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7498"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800" u="none" strike="noStrike" dirty="0">
                          <a:effectLst/>
                        </a:rPr>
                        <a:t>Saldo Exercício Anterior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800" u="none" strike="noStrike" dirty="0">
                          <a:effectLst/>
                        </a:rPr>
                        <a:t>R$ 440.466,39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03632"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800" u="none" strike="noStrike" dirty="0">
                          <a:effectLst/>
                        </a:rPr>
                        <a:t>Total de Repasses pelo Ente (taxa de administração 1,70% sobre total folha dos ativos e aposentados + horas extas) 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800" u="none" strike="noStrike" dirty="0">
                          <a:effectLst/>
                        </a:rPr>
                        <a:t>R$ 4.137.886,19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1815"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800" u="none" strike="noStrike">
                          <a:effectLst/>
                        </a:rPr>
                        <a:t>Despesas Administrativas</a:t>
                      </a:r>
                      <a:endParaRPr lang="pt-BR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800" u="none" strike="noStrike" dirty="0">
                          <a:effectLst/>
                        </a:rPr>
                        <a:t>R$ 3.742.794,24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1650"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800" u="none" strike="noStrike" dirty="0">
                          <a:effectLst/>
                        </a:rPr>
                        <a:t>Rendimento Aplicação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800" u="none" strike="noStrike" dirty="0">
                          <a:effectLst/>
                        </a:rPr>
                        <a:t>R$ 69.029,19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1815"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800" u="none" strike="noStrike" dirty="0">
                          <a:effectLst/>
                        </a:rPr>
                        <a:t>Saldo  (31/12/2022)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800" u="none" strike="noStrike" dirty="0">
                          <a:effectLst/>
                        </a:rPr>
                        <a:t>R$ 369.604,47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0FAEC374-F7BD-4E62-B655-E9092BDF8B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pt-BR" altLang="zh-CN" smtClean="0">
                <a:latin typeface="Arial" panose="020B0604020202020204" pitchFamily="34" charset="0"/>
              </a:rPr>
              <a:t>10</a:t>
            </a:fld>
            <a:endParaRPr lang="pt-BR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ítulo 1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/>
          <a:lstStyle/>
          <a:p>
            <a:r>
              <a:rPr lang="pt-BR" altLang="en-US" dirty="0"/>
              <a:t>Despesas Administrativas</a:t>
            </a:r>
          </a:p>
        </p:txBody>
      </p:sp>
      <p:sp>
        <p:nvSpPr>
          <p:cNvPr id="24579" name="Espaço Reservado para Conteúdo 2"/>
          <p:cNvSpPr>
            <a:spLocks noGrp="1"/>
          </p:cNvSpPr>
          <p:nvPr>
            <p:ph idx="1" hasCustomPrompt="1"/>
          </p:nvPr>
        </p:nvSpPr>
        <p:spPr/>
        <p:txBody>
          <a:bodyPr vert="horz" wrap="square" lIns="91440" tIns="45720" rIns="91440" bIns="45720" anchor="t"/>
          <a:lstStyle/>
          <a:p>
            <a:pPr marL="1371600" lvl="3" indent="0">
              <a:buNone/>
            </a:pPr>
            <a:r>
              <a:rPr lang="pt-BR" altLang="en-US" sz="2400" b="1" i="1" dirty="0">
                <a:latin typeface="Arial" panose="020B0604020202020204" pitchFamily="34" charset="0"/>
              </a:rPr>
              <a:t>Período de Janeiro a Maio 2023</a:t>
            </a:r>
            <a:endParaRPr lang="pt-BR" altLang="en-US" dirty="0"/>
          </a:p>
          <a:p>
            <a:pPr marL="0" indent="0" algn="ctr">
              <a:buNone/>
            </a:pPr>
            <a:endParaRPr lang="pt-BR" altLang="en-US" dirty="0"/>
          </a:p>
        </p:txBody>
      </p:sp>
      <p:graphicFrame>
        <p:nvGraphicFramePr>
          <p:cNvPr id="3" name="Tabe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0770427"/>
              </p:ext>
            </p:extLst>
          </p:nvPr>
        </p:nvGraphicFramePr>
        <p:xfrm>
          <a:off x="611560" y="2276874"/>
          <a:ext cx="7931224" cy="35282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83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128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01815"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800" u="none" strike="noStrike" dirty="0">
                          <a:effectLst/>
                        </a:rPr>
                        <a:t>DESCRIÇÃO</a:t>
                      </a:r>
                      <a:endParaRPr lang="pt-BR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800" u="none" strike="noStrike">
                          <a:effectLst/>
                        </a:rPr>
                        <a:t>VALOR</a:t>
                      </a:r>
                      <a:endParaRPr lang="pt-BR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7498"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800" u="none" strike="noStrike" dirty="0">
                          <a:effectLst/>
                        </a:rPr>
                        <a:t>Saldo Exercício Anterior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800" u="none" strike="noStrike" dirty="0">
                          <a:effectLst/>
                        </a:rPr>
                        <a:t>R$ 369.604,47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03632"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800" u="none" strike="noStrike" dirty="0">
                          <a:effectLst/>
                        </a:rPr>
                        <a:t>Total de Repasses pelo Ente (taxa de administração - 2,40% somente base previdenciário) 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800" u="none" strike="noStrike" dirty="0">
                          <a:effectLst/>
                        </a:rPr>
                        <a:t>R</a:t>
                      </a:r>
                      <a:r>
                        <a:rPr lang="pt-BR" sz="1800" u="none" strike="noStrike">
                          <a:effectLst/>
                        </a:rPr>
                        <a:t>$ 1.645.049,08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1815"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800" u="none" strike="noStrike" dirty="0">
                          <a:effectLst/>
                        </a:rPr>
                        <a:t>Despesas Administrativas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800" u="none" strike="noStrike" dirty="0">
                          <a:effectLst/>
                        </a:rPr>
                        <a:t>R$ 1.482.195,70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1650"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800" u="none" strike="noStrike" dirty="0">
                          <a:effectLst/>
                        </a:rPr>
                        <a:t>Rendimento Aplicação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800" u="none" strike="noStrike" dirty="0">
                          <a:effectLst/>
                        </a:rPr>
                        <a:t>R$ 29.737,73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1815"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800" u="none" strike="noStrike" dirty="0">
                          <a:effectLst/>
                        </a:rPr>
                        <a:t>Saldo  (30/05/2023)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800" u="none" strike="noStrike" dirty="0">
                          <a:effectLst/>
                        </a:rPr>
                        <a:t>R$ 353.391,17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DE97B76E-473F-4570-0FE0-4F7E2371F4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pt-BR" altLang="zh-CN" smtClean="0">
                <a:latin typeface="Arial" panose="020B0604020202020204" pitchFamily="34" charset="0"/>
              </a:rPr>
              <a:t>11</a:t>
            </a:fld>
            <a:endParaRPr lang="pt-BR" altLang="zh-CN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97285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6"/>
          <p:cNvSpPr>
            <a:spLocks noChangeArrowheads="1"/>
          </p:cNvSpPr>
          <p:nvPr/>
        </p:nvSpPr>
        <p:spPr bwMode="auto">
          <a:xfrm>
            <a:off x="1619250" y="260350"/>
            <a:ext cx="6048375" cy="107791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pt-BR" sz="32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Garamond" pitchFamily="18" charset="0"/>
                <a:ea typeface="+mn-ea"/>
                <a:cs typeface="+mn-cs"/>
              </a:rPr>
              <a:t>Nº DE BENEFÍCIOS CONCEDIDOS</a:t>
            </a:r>
          </a:p>
        </p:txBody>
      </p:sp>
      <p:graphicFrame>
        <p:nvGraphicFramePr>
          <p:cNvPr id="4" name="Group 64"/>
          <p:cNvGraphicFramePr/>
          <p:nvPr>
            <p:extLst>
              <p:ext uri="{D42A27DB-BD31-4B8C-83A1-F6EECF244321}">
                <p14:modId xmlns:p14="http://schemas.microsoft.com/office/powerpoint/2010/main" val="1495146906"/>
              </p:ext>
            </p:extLst>
          </p:nvPr>
        </p:nvGraphicFramePr>
        <p:xfrm>
          <a:off x="557213" y="2516188"/>
          <a:ext cx="8229600" cy="3216278"/>
        </p:xfrm>
        <a:graphic>
          <a:graphicData uri="http://schemas.openxmlformats.org/drawingml/2006/table">
            <a:tbl>
              <a:tblPr/>
              <a:tblGrid>
                <a:gridCol w="1308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921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01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pt-B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N. BENF.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pt-B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BENEFÍCIOS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pt-BR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pt-B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APOSENT. VOL. POR TEMPO DE CONTRIBUIÇÃO E IDADE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1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pt-BR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pt-B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APOSENT. VOL. POR IDADE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48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pt-BR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pt-B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APOSENT. ESPECIAL (MAGISTÉRIO)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pt-BR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pt-B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APOSENT. POR INVALIDEZ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48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pt-BR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pt-B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APOSENT. COMPULSÓRIA (75 ANOS)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1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pt-BR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pt-B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PENSÃO POR MORTE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01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pt-BR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179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pt-B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TOTAL DE BENEFÍCIOS CONCEDIDOS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2320" name="Rectangle 27"/>
          <p:cNvSpPr/>
          <p:nvPr/>
        </p:nvSpPr>
        <p:spPr>
          <a:xfrm>
            <a:off x="2987675" y="1700213"/>
            <a:ext cx="3517758" cy="646331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altLang="zh-CN" dirty="0">
                <a:solidFill>
                  <a:schemeClr val="tx2"/>
                </a:solidFill>
                <a:latin typeface="Verdana" panose="020B0604030504040204" pitchFamily="34" charset="0"/>
                <a:ea typeface="SimSun" panose="02010600030101010101" pitchFamily="2" charset="-122"/>
              </a:rPr>
              <a:t>J</a:t>
            </a:r>
            <a:r>
              <a:rPr lang="en-US" altLang="zh-CN" dirty="0">
                <a:effectLst>
                  <a:outerShdw blurRad="38100" dist="38100" dir="2700000">
                    <a:srgbClr val="C0C0C0"/>
                  </a:outerShdw>
                </a:effectLst>
                <a:latin typeface="Verdana" panose="020B0604030504040204" pitchFamily="34" charset="0"/>
                <a:ea typeface="SimSun" panose="02010600030101010101" pitchFamily="2" charset="-122"/>
              </a:rPr>
              <a:t>ANEIRO A DEZEMBRO 2022</a:t>
            </a:r>
          </a:p>
          <a:p>
            <a:pPr eaLnBrk="1" hangingPunct="1"/>
            <a:endParaRPr lang="en-US" altLang="zh-CN" dirty="0">
              <a:effectLst>
                <a:outerShdw blurRad="38100" dist="38100" dir="2700000">
                  <a:srgbClr val="C0C0C0"/>
                </a:outerShdw>
              </a:effectLst>
              <a:latin typeface="Verdana" panose="020B0604030504040204" pitchFamily="34" charset="0"/>
              <a:ea typeface="SimSun" panose="02010600030101010101" pitchFamily="2" charset="-122"/>
            </a:endParaRPr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5CF34435-0E45-FE3B-2AB1-92DE26C22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pt-BR" altLang="zh-CN" smtClean="0">
                <a:latin typeface="Arial" panose="020B0604020202020204" pitchFamily="34" charset="0"/>
              </a:rPr>
              <a:t>12</a:t>
            </a:fld>
            <a:endParaRPr lang="pt-BR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6"/>
          <p:cNvSpPr>
            <a:spLocks noChangeArrowheads="1"/>
          </p:cNvSpPr>
          <p:nvPr/>
        </p:nvSpPr>
        <p:spPr bwMode="auto">
          <a:xfrm>
            <a:off x="1619250" y="260350"/>
            <a:ext cx="6048375" cy="107791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pt-BR" sz="32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Garamond" pitchFamily="18" charset="0"/>
                <a:ea typeface="+mn-ea"/>
                <a:cs typeface="+mn-cs"/>
              </a:rPr>
              <a:t>Nº DE BENEFÍCIOS CONCEDIDOS</a:t>
            </a:r>
          </a:p>
        </p:txBody>
      </p:sp>
      <p:graphicFrame>
        <p:nvGraphicFramePr>
          <p:cNvPr id="4" name="Group 64"/>
          <p:cNvGraphicFramePr/>
          <p:nvPr>
            <p:extLst>
              <p:ext uri="{D42A27DB-BD31-4B8C-83A1-F6EECF244321}">
                <p14:modId xmlns:p14="http://schemas.microsoft.com/office/powerpoint/2010/main" val="136861500"/>
              </p:ext>
            </p:extLst>
          </p:nvPr>
        </p:nvGraphicFramePr>
        <p:xfrm>
          <a:off x="557213" y="2516188"/>
          <a:ext cx="8229600" cy="3216278"/>
        </p:xfrm>
        <a:graphic>
          <a:graphicData uri="http://schemas.openxmlformats.org/drawingml/2006/table">
            <a:tbl>
              <a:tblPr/>
              <a:tblGrid>
                <a:gridCol w="1308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921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01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pt-B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N. BENF.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pt-B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BENEFÍCIOS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pt-BR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pt-B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APOSENT. VOL. POR TEMPO DE CONTRIBUIÇÃO E IDADE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1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pt-BR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pt-B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APOSENT. VOL. POR IDADE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48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pt-BR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pt-B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APOSENT. ESPECIAL (MAGISTÉRIO)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pt-BR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pt-B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APOSENT. POR INVALIDEZ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48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pt-BR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pt-B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APOSENT. COMPULSÓRIA (75 ANOS)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1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pt-BR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pt-B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PENSÃO POR MORTE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01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pt-BR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pt-B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TOTAL DE BENEFÍCIOS CONCEDIDOS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2320" name="Rectangle 27"/>
          <p:cNvSpPr/>
          <p:nvPr/>
        </p:nvSpPr>
        <p:spPr>
          <a:xfrm>
            <a:off x="2987675" y="1700213"/>
            <a:ext cx="2995179" cy="646331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altLang="zh-CN" dirty="0">
                <a:solidFill>
                  <a:schemeClr val="tx2"/>
                </a:solidFill>
                <a:latin typeface="Verdana" panose="020B0604030504040204" pitchFamily="34" charset="0"/>
                <a:ea typeface="SimSun" panose="02010600030101010101" pitchFamily="2" charset="-122"/>
              </a:rPr>
              <a:t>J</a:t>
            </a:r>
            <a:r>
              <a:rPr lang="en-US" altLang="zh-CN" dirty="0">
                <a:effectLst>
                  <a:outerShdw blurRad="38100" dist="38100" dir="2700000">
                    <a:srgbClr val="C0C0C0"/>
                  </a:outerShdw>
                </a:effectLst>
                <a:latin typeface="Verdana" panose="020B0604030504040204" pitchFamily="34" charset="0"/>
                <a:ea typeface="SimSun" panose="02010600030101010101" pitchFamily="2" charset="-122"/>
              </a:rPr>
              <a:t>ANEIRO A JUNHO 2023</a:t>
            </a:r>
          </a:p>
          <a:p>
            <a:pPr eaLnBrk="1" hangingPunct="1"/>
            <a:endParaRPr lang="en-US" altLang="zh-CN" dirty="0">
              <a:effectLst>
                <a:outerShdw blurRad="38100" dist="38100" dir="2700000">
                  <a:srgbClr val="C0C0C0"/>
                </a:outerShdw>
              </a:effectLst>
              <a:latin typeface="Verdana" panose="020B0604030504040204" pitchFamily="34" charset="0"/>
              <a:ea typeface="SimSun" panose="02010600030101010101" pitchFamily="2" charset="-122"/>
            </a:endParaRPr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F1BFF339-4B03-33A6-4603-80303FA00E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pt-BR" altLang="zh-CN" smtClean="0">
                <a:latin typeface="Arial" panose="020B0604020202020204" pitchFamily="34" charset="0"/>
              </a:rPr>
              <a:t>13</a:t>
            </a:fld>
            <a:endParaRPr lang="pt-BR" altLang="zh-CN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84954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6"/>
          <p:cNvSpPr>
            <a:spLocks noChangeArrowheads="1"/>
          </p:cNvSpPr>
          <p:nvPr/>
        </p:nvSpPr>
        <p:spPr bwMode="auto">
          <a:xfrm>
            <a:off x="1835150" y="476250"/>
            <a:ext cx="6048375" cy="107791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pt-BR" sz="32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Garamond" pitchFamily="18" charset="0"/>
                <a:ea typeface="+mn-ea"/>
                <a:cs typeface="+mn-cs"/>
              </a:rPr>
              <a:t>Nº DE BENEFÍCIOS CONCEDIDOS</a:t>
            </a:r>
          </a:p>
        </p:txBody>
      </p:sp>
      <p:sp>
        <p:nvSpPr>
          <p:cNvPr id="21507" name="Rectangle 27"/>
          <p:cNvSpPr/>
          <p:nvPr/>
        </p:nvSpPr>
        <p:spPr>
          <a:xfrm>
            <a:off x="1908175" y="1700213"/>
            <a:ext cx="5616575" cy="3698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spcBef>
                <a:spcPct val="0"/>
              </a:spcBef>
              <a:buFontTx/>
              <a:buNone/>
            </a:pPr>
            <a:r>
              <a:rPr lang="pt-BR" altLang="zh-CN" sz="1800" dirty="0">
                <a:solidFill>
                  <a:schemeClr val="tx2"/>
                </a:solidFill>
                <a:latin typeface="Verdana" panose="020B0604030504040204" pitchFamily="34" charset="0"/>
                <a:ea typeface="SimSun" panose="02010600030101010101" pitchFamily="2" charset="-122"/>
              </a:rPr>
              <a:t>JANEIRO A DEZEMBRO 2022</a:t>
            </a:r>
          </a:p>
        </p:txBody>
      </p:sp>
      <p:graphicFrame>
        <p:nvGraphicFramePr>
          <p:cNvPr id="5" name="Gráfico 4"/>
          <p:cNvGraphicFramePr/>
          <p:nvPr>
            <p:extLst>
              <p:ext uri="{D42A27DB-BD31-4B8C-83A1-F6EECF244321}">
                <p14:modId xmlns:p14="http://schemas.microsoft.com/office/powerpoint/2010/main" val="4020025032"/>
              </p:ext>
            </p:extLst>
          </p:nvPr>
        </p:nvGraphicFramePr>
        <p:xfrm>
          <a:off x="899592" y="2057400"/>
          <a:ext cx="7272808" cy="41079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11A52A66-2410-2F24-1538-598E779166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pt-BR" altLang="zh-CN" smtClean="0">
                <a:latin typeface="Arial" panose="020B0604020202020204" pitchFamily="34" charset="0"/>
              </a:rPr>
              <a:t>14</a:t>
            </a:fld>
            <a:endParaRPr lang="pt-BR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6"/>
          <p:cNvSpPr>
            <a:spLocks noChangeArrowheads="1"/>
          </p:cNvSpPr>
          <p:nvPr/>
        </p:nvSpPr>
        <p:spPr bwMode="auto">
          <a:xfrm>
            <a:off x="1835150" y="476250"/>
            <a:ext cx="6048375" cy="107791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pt-BR" sz="32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Garamond" pitchFamily="18" charset="0"/>
                <a:ea typeface="+mn-ea"/>
                <a:cs typeface="+mn-cs"/>
              </a:rPr>
              <a:t>Nº DE BENEFÍCIOS CONCEDIDOS</a:t>
            </a:r>
          </a:p>
        </p:txBody>
      </p:sp>
      <p:sp>
        <p:nvSpPr>
          <p:cNvPr id="21507" name="Rectangle 27"/>
          <p:cNvSpPr/>
          <p:nvPr/>
        </p:nvSpPr>
        <p:spPr>
          <a:xfrm>
            <a:off x="1908175" y="1700213"/>
            <a:ext cx="5616575" cy="3698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spcBef>
                <a:spcPct val="0"/>
              </a:spcBef>
              <a:buFontTx/>
              <a:buNone/>
            </a:pPr>
            <a:r>
              <a:rPr lang="pt-BR" altLang="zh-CN" sz="1800" dirty="0">
                <a:solidFill>
                  <a:schemeClr val="tx2"/>
                </a:solidFill>
                <a:latin typeface="Verdana" panose="020B0604030504040204" pitchFamily="34" charset="0"/>
                <a:ea typeface="SimSun" panose="02010600030101010101" pitchFamily="2" charset="-122"/>
              </a:rPr>
              <a:t>JANEIRO A JUNHO 2023</a:t>
            </a:r>
          </a:p>
        </p:txBody>
      </p:sp>
      <p:graphicFrame>
        <p:nvGraphicFramePr>
          <p:cNvPr id="5" name="Gráfico 4"/>
          <p:cNvGraphicFramePr/>
          <p:nvPr>
            <p:extLst>
              <p:ext uri="{D42A27DB-BD31-4B8C-83A1-F6EECF244321}">
                <p14:modId xmlns:p14="http://schemas.microsoft.com/office/powerpoint/2010/main" val="3724951941"/>
              </p:ext>
            </p:extLst>
          </p:nvPr>
        </p:nvGraphicFramePr>
        <p:xfrm>
          <a:off x="899592" y="2057400"/>
          <a:ext cx="7272808" cy="41079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448904BD-D9A1-24C5-2B56-20CACB075A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pt-BR" altLang="zh-CN" smtClean="0">
                <a:latin typeface="Arial" panose="020B0604020202020204" pitchFamily="34" charset="0"/>
              </a:rPr>
              <a:t>15</a:t>
            </a:fld>
            <a:endParaRPr lang="pt-BR" altLang="zh-CN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32992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e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2630433"/>
              </p:ext>
            </p:extLst>
          </p:nvPr>
        </p:nvGraphicFramePr>
        <p:xfrm>
          <a:off x="827088" y="260350"/>
          <a:ext cx="7632700" cy="6232814"/>
        </p:xfrm>
        <a:graphic>
          <a:graphicData uri="http://schemas.openxmlformats.org/drawingml/2006/table">
            <a:tbl>
              <a:tblPr/>
              <a:tblGrid>
                <a:gridCol w="15100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393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860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433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538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90817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pt-BR" sz="1800" b="1" i="0" u="none" strike="noStrike" dirty="0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Evolução Anual da Folha de Benefícios</a:t>
                      </a:r>
                    </a:p>
                  </a:txBody>
                  <a:tcPr marL="9525" marR="9525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0817"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i="0" u="none" strike="noStrike" dirty="0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Ano</a:t>
                      </a:r>
                    </a:p>
                  </a:txBody>
                  <a:tcPr marL="9525" marR="9525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i="0" u="none" strike="noStrike" dirty="0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Financeiro</a:t>
                      </a:r>
                    </a:p>
                  </a:txBody>
                  <a:tcPr marL="9525" marR="9525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i="0" u="none" strike="noStrike" dirty="0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Nº Pessoas</a:t>
                      </a:r>
                    </a:p>
                  </a:txBody>
                  <a:tcPr marL="9525" marR="9525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i="0" u="none" strike="noStrike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Previdenciário</a:t>
                      </a:r>
                    </a:p>
                  </a:txBody>
                  <a:tcPr marL="9525" marR="9525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i="0" u="none" strike="noStrike" dirty="0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Nº Pessoas</a:t>
                      </a:r>
                    </a:p>
                  </a:txBody>
                  <a:tcPr marL="9525" marR="9525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99"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i="0" u="none" strike="noStrike" dirty="0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2010</a:t>
                      </a:r>
                    </a:p>
                  </a:txBody>
                  <a:tcPr marL="9525" marR="9525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       573.356,48 </a:t>
                      </a:r>
                    </a:p>
                  </a:txBody>
                  <a:tcPr marL="9525" marR="9525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634</a:t>
                      </a:r>
                    </a:p>
                  </a:txBody>
                  <a:tcPr marL="9525" marR="9525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           21.069,57 </a:t>
                      </a:r>
                    </a:p>
                  </a:txBody>
                  <a:tcPr marL="9525" marR="9525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49</a:t>
                      </a:r>
                    </a:p>
                  </a:txBody>
                  <a:tcPr marL="9525" marR="9525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0817"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i="0" u="none" strike="noStrike" dirty="0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2011</a:t>
                      </a:r>
                    </a:p>
                  </a:txBody>
                  <a:tcPr marL="9525" marR="9525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       737.142,69 </a:t>
                      </a:r>
                    </a:p>
                  </a:txBody>
                  <a:tcPr marL="9525" marR="9525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719</a:t>
                      </a:r>
                    </a:p>
                  </a:txBody>
                  <a:tcPr marL="9525" marR="9525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b="0" i="0" u="none" strike="noStrike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           31.427,93 </a:t>
                      </a:r>
                    </a:p>
                  </a:txBody>
                  <a:tcPr marL="9525" marR="9525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59</a:t>
                      </a:r>
                    </a:p>
                  </a:txBody>
                  <a:tcPr marL="9525" marR="9525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0817"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i="0" u="none" strike="noStrike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2012</a:t>
                      </a:r>
                    </a:p>
                  </a:txBody>
                  <a:tcPr marL="9525" marR="9525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       934.270,58 </a:t>
                      </a:r>
                    </a:p>
                  </a:txBody>
                  <a:tcPr marL="9525" marR="9525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785</a:t>
                      </a:r>
                    </a:p>
                  </a:txBody>
                  <a:tcPr marL="9525" marR="9525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b="0" i="0" u="none" strike="noStrike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           47.528,91 </a:t>
                      </a:r>
                    </a:p>
                  </a:txBody>
                  <a:tcPr marL="9525" marR="9525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70</a:t>
                      </a:r>
                    </a:p>
                  </a:txBody>
                  <a:tcPr marL="9525" marR="9525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0817"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i="0" u="none" strike="noStrike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2013</a:t>
                      </a:r>
                    </a:p>
                  </a:txBody>
                  <a:tcPr marL="9525" marR="9525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   1.131.349,03 </a:t>
                      </a:r>
                    </a:p>
                  </a:txBody>
                  <a:tcPr marL="9525" marR="9525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840</a:t>
                      </a:r>
                    </a:p>
                  </a:txBody>
                  <a:tcPr marL="9525" marR="9525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           65.456,86 </a:t>
                      </a:r>
                    </a:p>
                  </a:txBody>
                  <a:tcPr marL="9525" marR="9525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89</a:t>
                      </a:r>
                    </a:p>
                  </a:txBody>
                  <a:tcPr marL="9525" marR="9525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0477"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i="0" u="none" strike="noStrike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2014</a:t>
                      </a:r>
                    </a:p>
                  </a:txBody>
                  <a:tcPr marL="9525" marR="9525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   1.482.897,93 </a:t>
                      </a:r>
                    </a:p>
                  </a:txBody>
                  <a:tcPr marL="9525" marR="9525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945</a:t>
                      </a:r>
                    </a:p>
                  </a:txBody>
                  <a:tcPr marL="9525" marR="9525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           89.444,84 </a:t>
                      </a:r>
                    </a:p>
                  </a:txBody>
                  <a:tcPr marL="9525" marR="9525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101</a:t>
                      </a:r>
                    </a:p>
                  </a:txBody>
                  <a:tcPr marL="9525" marR="9525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0817"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i="0" u="none" strike="noStrike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2015</a:t>
                      </a:r>
                    </a:p>
                  </a:txBody>
                  <a:tcPr marL="9525" marR="9525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   1.689.604,57 </a:t>
                      </a:r>
                    </a:p>
                  </a:txBody>
                  <a:tcPr marL="9525" marR="9525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995</a:t>
                      </a:r>
                    </a:p>
                  </a:txBody>
                  <a:tcPr marL="9525" marR="9525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        108.390,34 </a:t>
                      </a:r>
                    </a:p>
                  </a:txBody>
                  <a:tcPr marL="9525" marR="9525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115</a:t>
                      </a:r>
                    </a:p>
                  </a:txBody>
                  <a:tcPr marL="9525" marR="9525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90817"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i="0" u="none" strike="noStrike" dirty="0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2016</a:t>
                      </a:r>
                    </a:p>
                  </a:txBody>
                  <a:tcPr marL="9525" marR="9525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   2.179.043,17 </a:t>
                      </a:r>
                    </a:p>
                  </a:txBody>
                  <a:tcPr marL="9525" marR="9525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1070</a:t>
                      </a:r>
                    </a:p>
                  </a:txBody>
                  <a:tcPr marL="9525" marR="9525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        148.146,73 </a:t>
                      </a:r>
                    </a:p>
                  </a:txBody>
                  <a:tcPr marL="9525" marR="9525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134</a:t>
                      </a:r>
                    </a:p>
                  </a:txBody>
                  <a:tcPr marL="9525" marR="9525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90817"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i="0" u="none" strike="noStrike" dirty="0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2017</a:t>
                      </a:r>
                    </a:p>
                  </a:txBody>
                  <a:tcPr marL="9525" marR="9525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0" i="0" u="none" strike="noStrike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   2.604.711,01 </a:t>
                      </a:r>
                    </a:p>
                  </a:txBody>
                  <a:tcPr marL="9525" marR="9525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1159</a:t>
                      </a:r>
                    </a:p>
                  </a:txBody>
                  <a:tcPr marL="9525" marR="9525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        189.157,30 </a:t>
                      </a:r>
                    </a:p>
                  </a:txBody>
                  <a:tcPr marL="9525" marR="9525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162</a:t>
                      </a:r>
                    </a:p>
                  </a:txBody>
                  <a:tcPr marL="9525" marR="9525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90817"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i="0" u="none" strike="noStrike" dirty="0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2018</a:t>
                      </a:r>
                    </a:p>
                  </a:txBody>
                  <a:tcPr marL="9525" marR="9525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0" i="0" u="none" strike="noStrike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   2.967.492,51 </a:t>
                      </a:r>
                    </a:p>
                  </a:txBody>
                  <a:tcPr marL="9525" marR="9525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1215</a:t>
                      </a:r>
                    </a:p>
                  </a:txBody>
                  <a:tcPr marL="9525" marR="9525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        219.935,73 </a:t>
                      </a:r>
                    </a:p>
                  </a:txBody>
                  <a:tcPr marL="9525" marR="9525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182</a:t>
                      </a:r>
                    </a:p>
                  </a:txBody>
                  <a:tcPr marL="9525" marR="9525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90817"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i="0" u="none" strike="noStrike" dirty="0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2019</a:t>
                      </a:r>
                    </a:p>
                  </a:txBody>
                  <a:tcPr marL="9525" marR="9525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0" i="0" u="none" strike="noStrike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   3.415.405,98 </a:t>
                      </a:r>
                    </a:p>
                  </a:txBody>
                  <a:tcPr marL="9525" marR="9525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1288</a:t>
                      </a:r>
                    </a:p>
                  </a:txBody>
                  <a:tcPr marL="9525" marR="9525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        271.886,65 </a:t>
                      </a:r>
                    </a:p>
                  </a:txBody>
                  <a:tcPr marL="9525" marR="9525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205</a:t>
                      </a:r>
                    </a:p>
                  </a:txBody>
                  <a:tcPr marL="9525" marR="9525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90817"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i="0" u="none" strike="noStrike" dirty="0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2020</a:t>
                      </a:r>
                    </a:p>
                  </a:txBody>
                  <a:tcPr marL="9525" marR="9525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   3.852.353,41 </a:t>
                      </a:r>
                    </a:p>
                  </a:txBody>
                  <a:tcPr marL="9525" marR="9525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1348</a:t>
                      </a:r>
                    </a:p>
                  </a:txBody>
                  <a:tcPr marL="9525" marR="9525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        339.169,82 </a:t>
                      </a:r>
                    </a:p>
                  </a:txBody>
                  <a:tcPr marL="9525" marR="9525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232</a:t>
                      </a:r>
                    </a:p>
                  </a:txBody>
                  <a:tcPr marL="9525" marR="9525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90817"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i="0" u="none" strike="noStrike" dirty="0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2021</a:t>
                      </a:r>
                    </a:p>
                  </a:txBody>
                  <a:tcPr marL="9525" marR="9525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 4.283.695,49</a:t>
                      </a:r>
                    </a:p>
                  </a:txBody>
                  <a:tcPr marL="9525" marR="9525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 1435</a:t>
                      </a:r>
                    </a:p>
                  </a:txBody>
                  <a:tcPr marL="9525" marR="9525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        418.631,96</a:t>
                      </a:r>
                    </a:p>
                  </a:txBody>
                  <a:tcPr marL="9525" marR="9525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 269 </a:t>
                      </a:r>
                    </a:p>
                  </a:txBody>
                  <a:tcPr marL="9525" marR="9525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90817"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i="0" u="none" strike="noStrike" dirty="0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2022</a:t>
                      </a:r>
                    </a:p>
                  </a:txBody>
                  <a:tcPr marL="9525" marR="9525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 5.335.552,05</a:t>
                      </a:r>
                    </a:p>
                  </a:txBody>
                  <a:tcPr marL="9525" marR="9525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1516</a:t>
                      </a:r>
                    </a:p>
                  </a:txBody>
                  <a:tcPr marL="9525" marR="9525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     632.409,12</a:t>
                      </a:r>
                    </a:p>
                  </a:txBody>
                  <a:tcPr marL="9525" marR="9525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321</a:t>
                      </a:r>
                    </a:p>
                  </a:txBody>
                  <a:tcPr marL="9525" marR="9525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90817"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i="0" u="none" strike="noStrike" dirty="0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2023</a:t>
                      </a:r>
                    </a:p>
                  </a:txBody>
                  <a:tcPr marL="9525" marR="9525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5.876.211,36</a:t>
                      </a:r>
                    </a:p>
                  </a:txBody>
                  <a:tcPr marL="9525" marR="9525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1553</a:t>
                      </a:r>
                    </a:p>
                  </a:txBody>
                  <a:tcPr marL="9525" marR="9525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     733.648,05</a:t>
                      </a:r>
                    </a:p>
                  </a:txBody>
                  <a:tcPr marL="9525" marR="9525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342</a:t>
                      </a:r>
                    </a:p>
                  </a:txBody>
                  <a:tcPr marL="9525" marR="9525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62712554"/>
                  </a:ext>
                </a:extLst>
              </a:tr>
            </a:tbl>
          </a:graphicData>
        </a:graphic>
      </p:graphicFrame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F9364988-E63F-26B2-E975-C9BD1187BF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pt-BR" altLang="zh-CN" smtClean="0">
                <a:latin typeface="Arial" panose="020B0604020202020204" pitchFamily="34" charset="0"/>
              </a:rPr>
              <a:t>16</a:t>
            </a:fld>
            <a:endParaRPr lang="pt-BR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27"/>
          <p:cNvSpPr>
            <a:spLocks noChangeArrowheads="1"/>
          </p:cNvSpPr>
          <p:nvPr/>
        </p:nvSpPr>
        <p:spPr bwMode="auto">
          <a:xfrm>
            <a:off x="1238250" y="333375"/>
            <a:ext cx="6731000" cy="10763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pt-BR" sz="32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Garamond" pitchFamily="18" charset="0"/>
                <a:ea typeface="+mn-ea"/>
                <a:cs typeface="+mn-cs"/>
              </a:rPr>
              <a:t>Evolução Anual dos pagamentos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pt-BR" sz="32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Garamond" pitchFamily="18" charset="0"/>
                <a:ea typeface="+mn-ea"/>
                <a:cs typeface="+mn-cs"/>
              </a:rPr>
              <a:t>de benefícios</a:t>
            </a:r>
          </a:p>
        </p:txBody>
      </p:sp>
      <p:graphicFrame>
        <p:nvGraphicFramePr>
          <p:cNvPr id="2" name="Gráfico 1">
            <a:extLst>
              <a:ext uri="{FF2B5EF4-FFF2-40B4-BE49-F238E27FC236}">
                <a16:creationId xmlns:a16="http://schemas.microsoft.com/office/drawing/2014/main" id="{00000000-0008-0000-0600-000007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22231832"/>
              </p:ext>
            </p:extLst>
          </p:nvPr>
        </p:nvGraphicFramePr>
        <p:xfrm>
          <a:off x="179512" y="1409700"/>
          <a:ext cx="8784976" cy="5331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EF5940D7-0EA5-62BD-C44A-77A351EEA6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pt-BR" altLang="zh-CN" smtClean="0">
                <a:latin typeface="Arial" panose="020B0604020202020204" pitchFamily="34" charset="0"/>
              </a:rPr>
              <a:t>17</a:t>
            </a:fld>
            <a:endParaRPr lang="pt-BR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9976696"/>
              </p:ext>
            </p:extLst>
          </p:nvPr>
        </p:nvGraphicFramePr>
        <p:xfrm>
          <a:off x="1042988" y="188913"/>
          <a:ext cx="7056437" cy="6616701"/>
        </p:xfrm>
        <a:graphic>
          <a:graphicData uri="http://schemas.openxmlformats.org/drawingml/2006/table">
            <a:tbl>
              <a:tblPr/>
              <a:tblGrid>
                <a:gridCol w="1431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55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954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733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19125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pt-B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rial Unicode MS" pitchFamily="34" charset="-128"/>
                          <a:cs typeface="Times New Roman" panose="02020603050405020304" pitchFamily="18" charset="0"/>
                        </a:rPr>
                        <a:t>Evolução Anual da Folha de Aposentados e Pensionistas Referente aos Planos Financeiro e Previdenciário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8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pt-B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rial Unicode MS" pitchFamily="34" charset="-128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kumimoji="0" lang="pt-B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rial Unicode MS" pitchFamily="34" charset="-128"/>
                          <a:cs typeface="Times New Roman" panose="02020603050405020304" pitchFamily="18" charset="0"/>
                        </a:rPr>
                        <a:t>Ano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pt-B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rial Unicode MS" pitchFamily="34" charset="-128"/>
                          <a:cs typeface="Times New Roman" panose="02020603050405020304" pitchFamily="18" charset="0"/>
                        </a:rPr>
                        <a:t>Valores (R$)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pt-B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rial Unicode MS" pitchFamily="34" charset="-128"/>
                          <a:cs typeface="Times New Roman" panose="02020603050405020304" pitchFamily="18" charset="0"/>
                        </a:rPr>
                        <a:t>Em %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pt-B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rial Unicode MS" pitchFamily="34" charset="-128"/>
                          <a:cs typeface="Times New Roman" panose="02020603050405020304" pitchFamily="18" charset="0"/>
                        </a:rPr>
                        <a:t>Total de Beneficiários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6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pt-B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rial Unicode MS" pitchFamily="34" charset="-128"/>
                          <a:cs typeface="Times New Roman" panose="02020603050405020304" pitchFamily="18" charset="0"/>
                        </a:rPr>
                        <a:t>Dez/13 </a:t>
                      </a:r>
                      <a:endParaRPr kumimoji="0" lang="pt-B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Arial Unicode MS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pt-B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rial Unicode MS" pitchFamily="34" charset="-128"/>
                          <a:cs typeface="Times New Roman" panose="02020603050405020304" pitchFamily="18" charset="0"/>
                        </a:rPr>
                        <a:t>1.196.805,89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pt-B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rial Unicode MS" pitchFamily="34" charset="-128"/>
                          <a:cs typeface="Times New Roman" panose="02020603050405020304" pitchFamily="18" charset="0"/>
                        </a:rPr>
                        <a:t>21,89%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pt-B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rial Unicode MS" pitchFamily="34" charset="-128"/>
                          <a:cs typeface="Times New Roman" panose="02020603050405020304" pitchFamily="18" charset="0"/>
                        </a:rPr>
                        <a:t>935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57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pt-B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rial Unicode MS" pitchFamily="34" charset="-128"/>
                          <a:cs typeface="Times New Roman" panose="02020603050405020304" pitchFamily="18" charset="0"/>
                        </a:rPr>
                        <a:t>Dez/14 </a:t>
                      </a:r>
                      <a:endParaRPr kumimoji="0" lang="pt-B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Arial Unicode MS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pt-B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rial Unicode MS" pitchFamily="34" charset="-128"/>
                          <a:cs typeface="Times New Roman" panose="02020603050405020304" pitchFamily="18" charset="0"/>
                        </a:rPr>
                        <a:t>1.572.342,77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pt-B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rial Unicode MS" pitchFamily="34" charset="-128"/>
                          <a:cs typeface="Times New Roman" panose="02020603050405020304" pitchFamily="18" charset="0"/>
                        </a:rPr>
                        <a:t>31,37%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pt-B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rial Unicode MS" pitchFamily="34" charset="-128"/>
                          <a:cs typeface="Times New Roman" panose="02020603050405020304" pitchFamily="18" charset="0"/>
                        </a:rPr>
                        <a:t>1046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37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pt-B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rial Unicode MS" pitchFamily="34" charset="-128"/>
                          <a:cs typeface="Times New Roman" panose="02020603050405020304" pitchFamily="18" charset="0"/>
                        </a:rPr>
                        <a:t>Dez/15 </a:t>
                      </a:r>
                      <a:endParaRPr kumimoji="0" lang="pt-B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Arial Unicode MS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pt-B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rial Unicode MS" pitchFamily="34" charset="-128"/>
                          <a:cs typeface="Times New Roman" panose="02020603050405020304" pitchFamily="18" charset="0"/>
                        </a:rPr>
                        <a:t>1.797.994,91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pt-B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rial Unicode MS" pitchFamily="34" charset="-128"/>
                          <a:cs typeface="Times New Roman" panose="02020603050405020304" pitchFamily="18" charset="0"/>
                        </a:rPr>
                        <a:t>14,35%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pt-B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rial Unicode MS" pitchFamily="34" charset="-128"/>
                          <a:cs typeface="Times New Roman" panose="02020603050405020304" pitchFamily="18" charset="0"/>
                        </a:rPr>
                        <a:t>1110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16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pt-B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rial Unicode MS" pitchFamily="34" charset="-128"/>
                          <a:cs typeface="Times New Roman" panose="02020603050405020304" pitchFamily="18" charset="0"/>
                        </a:rPr>
                        <a:t>Dez/16 </a:t>
                      </a:r>
                      <a:endParaRPr kumimoji="0" lang="pt-B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Arial Unicode MS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pt-B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rial Unicode MS" pitchFamily="34" charset="-128"/>
                          <a:cs typeface="Times New Roman" panose="02020603050405020304" pitchFamily="18" charset="0"/>
                        </a:rPr>
                        <a:t>2.327.189,90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pt-B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rial Unicode MS" pitchFamily="34" charset="-128"/>
                          <a:cs typeface="Times New Roman" panose="02020603050405020304" pitchFamily="18" charset="0"/>
                        </a:rPr>
                        <a:t>29,43%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pt-B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rial Unicode MS" pitchFamily="34" charset="-128"/>
                          <a:cs typeface="Times New Roman" panose="02020603050405020304" pitchFamily="18" charset="0"/>
                        </a:rPr>
                        <a:t>1204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016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pt-B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rial Unicode MS" pitchFamily="34" charset="-128"/>
                          <a:cs typeface="Times New Roman" panose="02020603050405020304" pitchFamily="18" charset="0"/>
                        </a:rPr>
                        <a:t>Dez/17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pt-B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2.793.868,31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pt-B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20,05%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pt-B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1321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016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pt-B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rial Unicode MS" pitchFamily="34" charset="-128"/>
                          <a:cs typeface="Times New Roman" panose="02020603050405020304" pitchFamily="18" charset="0"/>
                        </a:rPr>
                        <a:t>Dez/18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pt-B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3.187.428,24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pt-B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14,08%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pt-B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1397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016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pt-B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rial Unicode MS" pitchFamily="34" charset="-128"/>
                          <a:cs typeface="Times New Roman" panose="02020603050405020304" pitchFamily="18" charset="0"/>
                        </a:rPr>
                        <a:t>Dez/19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pt-B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3.687.292,63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pt-B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15,68%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pt-B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1493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016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pt-B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rial Unicode MS" pitchFamily="34" charset="-128"/>
                          <a:cs typeface="Times New Roman" panose="02020603050405020304" pitchFamily="18" charset="0"/>
                        </a:rPr>
                        <a:t>Dez/20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pt-B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4.191.523,23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pt-B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13,67%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pt-B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1580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016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pt-B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rial Unicode MS" pitchFamily="34" charset="-128"/>
                          <a:cs typeface="Times New Roman" panose="02020603050405020304" pitchFamily="18" charset="0"/>
                        </a:rPr>
                        <a:t>Dez/21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pt-B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4.702.327,45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pt-B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12,19%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pt-B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1704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5016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pt-B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rial Unicode MS" pitchFamily="34" charset="-128"/>
                          <a:cs typeface="Times New Roman" panose="02020603050405020304" pitchFamily="18" charset="0"/>
                        </a:rPr>
                        <a:t>Dez/22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pt-B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5.967.961,17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pt-B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26,92%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pt-B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1837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5016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pt-BR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rial Unicode MS" pitchFamily="34" charset="-128"/>
                          <a:cs typeface="Times New Roman" panose="02020603050405020304" pitchFamily="18" charset="0"/>
                        </a:rPr>
                        <a:t>Jun</a:t>
                      </a:r>
                      <a:r>
                        <a:rPr kumimoji="0" lang="pt-B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rial Unicode MS" pitchFamily="34" charset="-128"/>
                          <a:cs typeface="Times New Roman" panose="02020603050405020304" pitchFamily="18" charset="0"/>
                        </a:rPr>
                        <a:t>/23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pt-B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6.609.859,41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pt-B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10,76%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pt-B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1895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8039286"/>
                  </a:ext>
                </a:extLst>
              </a:tr>
            </a:tbl>
          </a:graphicData>
        </a:graphic>
      </p:graphicFrame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31F101F6-2191-135C-3DB7-EB1739B08D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pt-BR" altLang="zh-CN" smtClean="0">
                <a:latin typeface="Arial" panose="020B0604020202020204" pitchFamily="34" charset="0"/>
              </a:rPr>
              <a:t>18</a:t>
            </a:fld>
            <a:endParaRPr lang="pt-BR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70" name="Rectangle 26"/>
          <p:cNvSpPr>
            <a:spLocks noChangeArrowheads="1"/>
          </p:cNvSpPr>
          <p:nvPr/>
        </p:nvSpPr>
        <p:spPr bwMode="auto">
          <a:xfrm>
            <a:off x="2051050" y="395288"/>
            <a:ext cx="5257800" cy="58578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pt-BR" sz="32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aramond" pitchFamily="18" charset="0"/>
                <a:ea typeface="+mn-ea"/>
                <a:cs typeface="+mn-cs"/>
              </a:rPr>
              <a:t>VALORES RECEBIDOS</a:t>
            </a:r>
          </a:p>
        </p:txBody>
      </p:sp>
      <p:graphicFrame>
        <p:nvGraphicFramePr>
          <p:cNvPr id="6247" name="Group 103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270896725"/>
              </p:ext>
            </p:extLst>
          </p:nvPr>
        </p:nvGraphicFramePr>
        <p:xfrm>
          <a:off x="1042988" y="1927225"/>
          <a:ext cx="7058025" cy="3773488"/>
        </p:xfrm>
        <a:graphic>
          <a:graphicData uri="http://schemas.openxmlformats.org/drawingml/2006/table">
            <a:tbl>
              <a:tblPr/>
              <a:tblGrid>
                <a:gridCol w="41882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698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29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pt-B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Garamond" pitchFamily="18" charset="0"/>
                        </a:rPr>
                        <a:t>ELEMENTO</a:t>
                      </a:r>
                      <a:endParaRPr kumimoji="0" lang="pt-B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Garamond" pitchFamily="18" charset="0"/>
                      </a:endParaRPr>
                    </a:p>
                  </a:txBody>
                  <a:tcPr marL="91447" marR="91447" marT="45716" marB="45716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pt-B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Garamond" pitchFamily="18" charset="0"/>
                        </a:rPr>
                        <a:t>VALOR</a:t>
                      </a:r>
                      <a:endParaRPr kumimoji="0" lang="pt-B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Garamond" pitchFamily="18" charset="0"/>
                      </a:endParaRPr>
                    </a:p>
                  </a:txBody>
                  <a:tcPr marL="91447" marR="91447" marT="45716" marB="4571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1968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pt-B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DE REPASSES RECEBIDOS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pt-B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(Ativos, Inativos, Pensionistas, Patronal, Compensação INSS, Outras Restituições) </a:t>
                      </a:r>
                    </a:p>
                  </a:txBody>
                  <a:tcPr marL="91447" marR="91447" marT="45716" marB="45716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pt-B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R$ 57.537.184,66</a:t>
                      </a:r>
                    </a:p>
                  </a:txBody>
                  <a:tcPr marL="91447" marR="91447" marT="45716" marB="4571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8090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pt-B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DE DESPESAS (Folha de pagamento de aposentados, pensionistas, compensação INSS)</a:t>
                      </a:r>
                    </a:p>
                  </a:txBody>
                  <a:tcPr marL="91447" marR="91447" marT="45716" marB="45716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pt-B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R$ 73.348.359,91</a:t>
                      </a:r>
                    </a:p>
                  </a:txBody>
                  <a:tcPr marL="91447" marR="91447" marT="45716" marB="4571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390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pt-B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Garamond" pitchFamily="18" charset="0"/>
                        </a:rPr>
                        <a:t>SALDO SOMA DOS PLANOS</a:t>
                      </a:r>
                    </a:p>
                  </a:txBody>
                  <a:tcPr marL="91447" marR="91447" marT="45716" marB="45716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pt-B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Garamond" pitchFamily="18" charset="0"/>
                        </a:rPr>
                        <a:t>R$ - 15.811.175,25</a:t>
                      </a:r>
                    </a:p>
                  </a:txBody>
                  <a:tcPr marL="91447" marR="91447" marT="45716" marB="4571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7668" name="Rectangle 27"/>
          <p:cNvSpPr/>
          <p:nvPr/>
        </p:nvSpPr>
        <p:spPr>
          <a:xfrm>
            <a:off x="2051050" y="1557338"/>
            <a:ext cx="4986338" cy="3698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spcBef>
                <a:spcPct val="0"/>
              </a:spcBef>
              <a:buFontTx/>
              <a:buNone/>
            </a:pPr>
            <a:r>
              <a:rPr lang="pt-BR" altLang="zh-CN" sz="1800" dirty="0">
                <a:solidFill>
                  <a:schemeClr val="tx2"/>
                </a:solidFill>
                <a:latin typeface="Verdana" panose="020B0604030504040204" pitchFamily="34" charset="0"/>
                <a:ea typeface="SimSun" panose="02010600030101010101" pitchFamily="2" charset="-122"/>
              </a:rPr>
              <a:t>JANEIRO A DEZEMBRO 2022</a:t>
            </a:r>
          </a:p>
        </p:txBody>
      </p:sp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4E93AF7F-3A28-0D5F-A83F-DAF3240229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pt-BR" altLang="zh-CN" smtClean="0">
                <a:latin typeface="Arial" panose="020B0604020202020204" pitchFamily="34" charset="0"/>
              </a:rPr>
              <a:t>19</a:t>
            </a:fld>
            <a:endParaRPr lang="pt-BR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70" name="Rectangle 26"/>
          <p:cNvSpPr>
            <a:spLocks noChangeArrowheads="1"/>
          </p:cNvSpPr>
          <p:nvPr/>
        </p:nvSpPr>
        <p:spPr bwMode="auto">
          <a:xfrm>
            <a:off x="2051050" y="395288"/>
            <a:ext cx="5257800" cy="58578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pt-BR" sz="32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aramond" pitchFamily="18" charset="0"/>
                <a:ea typeface="+mn-ea"/>
                <a:cs typeface="+mn-cs"/>
              </a:rPr>
              <a:t>VALORES RECEBIDOS</a:t>
            </a:r>
          </a:p>
        </p:txBody>
      </p:sp>
      <p:graphicFrame>
        <p:nvGraphicFramePr>
          <p:cNvPr id="6247" name="Group 103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618366299"/>
              </p:ext>
            </p:extLst>
          </p:nvPr>
        </p:nvGraphicFramePr>
        <p:xfrm>
          <a:off x="1042988" y="1927225"/>
          <a:ext cx="7058025" cy="3773488"/>
        </p:xfrm>
        <a:graphic>
          <a:graphicData uri="http://schemas.openxmlformats.org/drawingml/2006/table">
            <a:tbl>
              <a:tblPr/>
              <a:tblGrid>
                <a:gridCol w="41882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698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29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pt-B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Garamond" pitchFamily="18" charset="0"/>
                        </a:rPr>
                        <a:t>ELEMENTO</a:t>
                      </a:r>
                      <a:endParaRPr kumimoji="0" lang="pt-B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Garamond" pitchFamily="18" charset="0"/>
                      </a:endParaRPr>
                    </a:p>
                  </a:txBody>
                  <a:tcPr marL="91447" marR="91447" marT="45716" marB="45716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pt-B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Garamond" pitchFamily="18" charset="0"/>
                        </a:rPr>
                        <a:t>VALOR</a:t>
                      </a:r>
                      <a:endParaRPr kumimoji="0" lang="pt-B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Garamond" pitchFamily="18" charset="0"/>
                      </a:endParaRPr>
                    </a:p>
                  </a:txBody>
                  <a:tcPr marL="91447" marR="91447" marT="45716" marB="4571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1968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pt-B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DE REPASSES RECEBIDOS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pt-B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(Ativos, Patronal e Compensação INSS) </a:t>
                      </a:r>
                    </a:p>
                  </a:txBody>
                  <a:tcPr marL="91447" marR="91447" marT="45716" marB="45716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pt-B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R$ 25.726.830,25</a:t>
                      </a:r>
                    </a:p>
                  </a:txBody>
                  <a:tcPr marL="91447" marR="91447" marT="45716" marB="4571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8090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pt-B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DE DESPESAS (Folha de pagamento de aposentados, pensionistas, compensação INSS)</a:t>
                      </a:r>
                    </a:p>
                  </a:txBody>
                  <a:tcPr marL="91447" marR="91447" marT="45716" marB="45716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pt-B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R$ 32.284.513,61</a:t>
                      </a:r>
                    </a:p>
                  </a:txBody>
                  <a:tcPr marL="91447" marR="91447" marT="45716" marB="4571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390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pt-B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Garamond" pitchFamily="18" charset="0"/>
                        </a:rPr>
                        <a:t>SALDO SOMA PLANOS</a:t>
                      </a:r>
                    </a:p>
                  </a:txBody>
                  <a:tcPr marL="91447" marR="91447" marT="45716" marB="45716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pt-B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Garamond" pitchFamily="18" charset="0"/>
                        </a:rPr>
                        <a:t>R$ - 6.557.683,36</a:t>
                      </a:r>
                    </a:p>
                  </a:txBody>
                  <a:tcPr marL="91447" marR="91447" marT="45716" marB="4571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7668" name="Rectangle 27"/>
          <p:cNvSpPr/>
          <p:nvPr/>
        </p:nvSpPr>
        <p:spPr>
          <a:xfrm>
            <a:off x="2051050" y="1557338"/>
            <a:ext cx="4986338" cy="3698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spcBef>
                <a:spcPct val="0"/>
              </a:spcBef>
              <a:buFontTx/>
              <a:buNone/>
            </a:pPr>
            <a:r>
              <a:rPr lang="pt-BR" altLang="zh-CN" sz="1800" dirty="0">
                <a:solidFill>
                  <a:schemeClr val="tx2"/>
                </a:solidFill>
                <a:latin typeface="Verdana" panose="020B0604030504040204" pitchFamily="34" charset="0"/>
                <a:ea typeface="SimSun" panose="02010600030101010101" pitchFamily="2" charset="-122"/>
              </a:rPr>
              <a:t>JANEIRO A MAIO 2023</a:t>
            </a:r>
          </a:p>
        </p:txBody>
      </p:sp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046D1DF5-2176-EBD4-8089-E7F8C4C4F3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pt-BR" altLang="zh-CN" smtClean="0">
                <a:latin typeface="Arial" panose="020B0604020202020204" pitchFamily="34" charset="0"/>
              </a:rPr>
              <a:t>20</a:t>
            </a:fld>
            <a:endParaRPr lang="pt-BR" altLang="zh-CN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817642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5796555"/>
              </p:ext>
            </p:extLst>
          </p:nvPr>
        </p:nvGraphicFramePr>
        <p:xfrm>
          <a:off x="239713" y="465138"/>
          <a:ext cx="8647112" cy="5138272"/>
        </p:xfrm>
        <a:graphic>
          <a:graphicData uri="http://schemas.openxmlformats.org/drawingml/2006/table">
            <a:tbl>
              <a:tblPr/>
              <a:tblGrid>
                <a:gridCol w="44380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092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9981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57984"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i="0" u="none" strike="noStrik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Fluxo Mensal 12/2022</a:t>
                      </a:r>
                    </a:p>
                  </a:txBody>
                  <a:tcPr marL="9407" marR="9407" marT="93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i="0" u="none" strike="noStrik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Plano</a:t>
                      </a:r>
                    </a:p>
                    <a:p>
                      <a:pPr algn="ctr" fontAlgn="b"/>
                      <a:r>
                        <a:rPr lang="pt-BR" sz="1800" b="1" i="0" u="none" strike="noStrik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Financeiro </a:t>
                      </a:r>
                    </a:p>
                  </a:txBody>
                  <a:tcPr marL="9407" marR="9407" marT="93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i="0" u="none" strike="noStrik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Plano Previdenciário</a:t>
                      </a:r>
                    </a:p>
                    <a:p>
                      <a:pPr algn="ctr" fontAlgn="b"/>
                      <a:r>
                        <a:rPr lang="pt-BR" sz="1800" b="1" i="0" u="none" strike="noStrik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</a:txBody>
                  <a:tcPr marL="9407" marR="9407" marT="93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7984"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Contribuição Servidores </a:t>
                      </a:r>
                      <a:r>
                        <a:rPr lang="pt-BR" sz="1800" b="1" i="0" u="none" strike="noStrik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Ativos</a:t>
                      </a:r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(Prefeitura, Câmara e Colombo Previdência)</a:t>
                      </a:r>
                    </a:p>
                  </a:txBody>
                  <a:tcPr marL="9407" marR="9407" marT="93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R$ 531.429,77     (14%)</a:t>
                      </a:r>
                    </a:p>
                  </a:txBody>
                  <a:tcPr marL="9407" marR="9407" marT="93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R$ 1.552.961,51 (14%)</a:t>
                      </a:r>
                    </a:p>
                  </a:txBody>
                  <a:tcPr marL="9407" marR="9407" marT="93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7984"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Contribuição </a:t>
                      </a:r>
                      <a:r>
                        <a:rPr lang="pt-BR" sz="1800" b="1" i="0" u="none" strike="noStrik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Patronal </a:t>
                      </a:r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(Prefeitura, Câmara e Colombo Previdência)</a:t>
                      </a:r>
                    </a:p>
                  </a:txBody>
                  <a:tcPr marL="9407" marR="9407" marT="93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R$ 626.328,04  (16,5%)</a:t>
                      </a:r>
                    </a:p>
                  </a:txBody>
                  <a:tcPr marL="9407" marR="9407" marT="93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R$ 1.552.961,51 (14%)</a:t>
                      </a:r>
                    </a:p>
                  </a:txBody>
                  <a:tcPr marL="9407" marR="9407" marT="93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4095"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Contribuição Servidores Inativos e Pensionistas (acima do teto do INSS)</a:t>
                      </a:r>
                    </a:p>
                  </a:txBody>
                  <a:tcPr marL="9407" marR="9407" marT="93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R$ 46.840,41</a:t>
                      </a:r>
                    </a:p>
                  </a:txBody>
                  <a:tcPr marL="9407" marR="9407" marT="93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R$ 3.241,21   </a:t>
                      </a:r>
                    </a:p>
                  </a:txBody>
                  <a:tcPr marL="9407" marR="9407" marT="93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4095"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Compensação INSS</a:t>
                      </a:r>
                    </a:p>
                  </a:txBody>
                  <a:tcPr marL="9407" marR="9407" marT="93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R$ 799.983,04</a:t>
                      </a:r>
                    </a:p>
                  </a:txBody>
                  <a:tcPr marL="9407" marR="9407" marT="93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R$ 9.517,22</a:t>
                      </a:r>
                    </a:p>
                  </a:txBody>
                  <a:tcPr marL="9407" marR="9407" marT="93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4095"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Recebido de contribuições</a:t>
                      </a:r>
                    </a:p>
                  </a:txBody>
                  <a:tcPr marL="9407" marR="9407" marT="93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i="0" u="none" strike="noStrik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R$ 2.004.581,26</a:t>
                      </a:r>
                    </a:p>
                  </a:txBody>
                  <a:tcPr marL="9407" marR="9407" marT="93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i="0" u="none" strike="noStrik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R$ 3.118.681,45</a:t>
                      </a:r>
                    </a:p>
                  </a:txBody>
                  <a:tcPr marL="9407" marR="9407" marT="93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3648">
                <a:tc>
                  <a:txBody>
                    <a:bodyPr/>
                    <a:lstStyle/>
                    <a:p>
                      <a:pPr algn="l" fontAlgn="b"/>
                      <a:endParaRPr lang="pt-BR" sz="1800" b="0" i="0" u="none" strike="noStrike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407" marR="9407" marT="931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800" b="0" i="0" u="none" strike="noStrike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407" marR="9407" marT="931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800" b="0" i="0" u="none" strike="noStrike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407" marR="9407" marT="931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04095"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Pagamento Aposentados e Pensionistas</a:t>
                      </a:r>
                    </a:p>
                  </a:txBody>
                  <a:tcPr marL="9407" marR="9407" marT="93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R$ 5.335.552,05</a:t>
                      </a:r>
                    </a:p>
                  </a:txBody>
                  <a:tcPr marL="9407" marR="9407" marT="93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R$ 632.409,12</a:t>
                      </a:r>
                    </a:p>
                  </a:txBody>
                  <a:tcPr marL="9407" marR="9407" marT="93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3648">
                <a:tc>
                  <a:txBody>
                    <a:bodyPr/>
                    <a:lstStyle/>
                    <a:p>
                      <a:pPr algn="l" fontAlgn="b"/>
                      <a:endParaRPr lang="pt-BR" sz="1800" b="1" i="0" u="none" strike="noStrike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407" marR="9407" marT="931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800" b="1" i="0" u="none" strike="noStrike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407" marR="9407" marT="931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800" b="1" i="0" u="none" strike="noStrike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407" marR="9407" marT="931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52497"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b="1" i="0" u="none" strike="noStrik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Resultado Mensal Base 12/2022</a:t>
                      </a:r>
                    </a:p>
                  </a:txBody>
                  <a:tcPr marL="9407" marR="9407" marT="93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i="0" u="none" strike="noStrike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R$- 3.330.970,79</a:t>
                      </a:r>
                    </a:p>
                  </a:txBody>
                  <a:tcPr marL="9407" marR="9407" marT="93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i="0" u="none" strike="noStrike" dirty="0">
                          <a:solidFill>
                            <a:srgbClr val="3333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R$ 2.486.272,33</a:t>
                      </a:r>
                    </a:p>
                  </a:txBody>
                  <a:tcPr marL="9407" marR="9407" marT="93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A121C0D2-FC07-7458-E5B3-FA7E9C55C8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pt-BR" altLang="zh-CN" smtClean="0">
                <a:latin typeface="Arial" panose="020B0604020202020204" pitchFamily="34" charset="0"/>
              </a:rPr>
              <a:t>21</a:t>
            </a:fld>
            <a:endParaRPr lang="pt-BR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2331029"/>
              </p:ext>
            </p:extLst>
          </p:nvPr>
        </p:nvGraphicFramePr>
        <p:xfrm>
          <a:off x="239713" y="465138"/>
          <a:ext cx="8647112" cy="5138272"/>
        </p:xfrm>
        <a:graphic>
          <a:graphicData uri="http://schemas.openxmlformats.org/drawingml/2006/table">
            <a:tbl>
              <a:tblPr/>
              <a:tblGrid>
                <a:gridCol w="44380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092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9981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57984"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i="0" u="none" strike="noStrik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Fluxo Mensal 06/2023</a:t>
                      </a:r>
                    </a:p>
                  </a:txBody>
                  <a:tcPr marL="9407" marR="9407" marT="93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i="0" u="none" strike="noStrik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Plano</a:t>
                      </a:r>
                    </a:p>
                    <a:p>
                      <a:pPr algn="ctr" fontAlgn="b"/>
                      <a:r>
                        <a:rPr lang="pt-BR" sz="1800" b="1" i="0" u="none" strike="noStrik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Financeiro </a:t>
                      </a:r>
                    </a:p>
                  </a:txBody>
                  <a:tcPr marL="9407" marR="9407" marT="93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i="0" u="none" strike="noStrik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Plano Previdenciário</a:t>
                      </a:r>
                    </a:p>
                    <a:p>
                      <a:pPr algn="ctr" fontAlgn="b"/>
                      <a:r>
                        <a:rPr lang="pt-BR" sz="1800" b="1" i="0" u="none" strike="noStrik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</a:txBody>
                  <a:tcPr marL="9407" marR="9407" marT="93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7984"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Contribuição Servidores </a:t>
                      </a:r>
                      <a:r>
                        <a:rPr lang="pt-BR" sz="1800" b="1" i="0" u="none" strike="noStrik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Ativos</a:t>
                      </a:r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(Prefeitura, Câmara e Colombo Previdência)</a:t>
                      </a:r>
                    </a:p>
                  </a:txBody>
                  <a:tcPr marL="9407" marR="9407" marT="93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R$ 512.462,58     (14%)</a:t>
                      </a:r>
                    </a:p>
                  </a:txBody>
                  <a:tcPr marL="9407" marR="9407" marT="93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R$ 1.735.169,03 (14%)</a:t>
                      </a:r>
                    </a:p>
                  </a:txBody>
                  <a:tcPr marL="9407" marR="9407" marT="93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7984"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Contribuição </a:t>
                      </a:r>
                      <a:r>
                        <a:rPr lang="pt-BR" sz="1800" b="1" i="0" u="none" strike="noStrik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Patronal </a:t>
                      </a:r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(Prefeitura, Câmara e Colombo Previdência)</a:t>
                      </a:r>
                    </a:p>
                  </a:txBody>
                  <a:tcPr marL="9407" marR="9407" marT="93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R$ 603.973,63  (16,5%)</a:t>
                      </a:r>
                    </a:p>
                  </a:txBody>
                  <a:tcPr marL="9407" marR="9407" marT="93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R$ 1.735.169,03 (14%)</a:t>
                      </a:r>
                    </a:p>
                  </a:txBody>
                  <a:tcPr marL="9407" marR="9407" marT="93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4095"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Contribuição Servidores Inativos e Pensionistas (acima do teto do INSS)</a:t>
                      </a:r>
                    </a:p>
                  </a:txBody>
                  <a:tcPr marL="9407" marR="9407" marT="93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R$ 53.505,05</a:t>
                      </a:r>
                    </a:p>
                  </a:txBody>
                  <a:tcPr marL="9407" marR="9407" marT="93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R$ 3.777,42   </a:t>
                      </a:r>
                    </a:p>
                  </a:txBody>
                  <a:tcPr marL="9407" marR="9407" marT="93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4095"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Compensação INSS</a:t>
                      </a:r>
                    </a:p>
                  </a:txBody>
                  <a:tcPr marL="9407" marR="9407" marT="93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R$ 519.485,95</a:t>
                      </a:r>
                    </a:p>
                  </a:txBody>
                  <a:tcPr marL="9407" marR="9407" marT="93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R$ 12.093,43</a:t>
                      </a:r>
                    </a:p>
                  </a:txBody>
                  <a:tcPr marL="9407" marR="9407" marT="93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4095"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Recebido de contribuições</a:t>
                      </a:r>
                    </a:p>
                  </a:txBody>
                  <a:tcPr marL="9407" marR="9407" marT="93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i="0" u="none" strike="noStrik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R$ 1.689.427,21</a:t>
                      </a:r>
                    </a:p>
                  </a:txBody>
                  <a:tcPr marL="9407" marR="9407" marT="93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i="0" u="none" strike="noStrik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R$ 3.486.208,91</a:t>
                      </a:r>
                    </a:p>
                  </a:txBody>
                  <a:tcPr marL="9407" marR="9407" marT="93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3648">
                <a:tc>
                  <a:txBody>
                    <a:bodyPr/>
                    <a:lstStyle/>
                    <a:p>
                      <a:pPr algn="l" fontAlgn="b"/>
                      <a:endParaRPr lang="pt-BR" sz="1800" b="0" i="0" u="none" strike="noStrike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407" marR="9407" marT="931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800" b="0" i="0" u="none" strike="noStrike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407" marR="9407" marT="931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800" b="0" i="0" u="none" strike="noStrike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407" marR="9407" marT="931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04095"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Pagamento Aposentados e Pensionistas</a:t>
                      </a:r>
                    </a:p>
                  </a:txBody>
                  <a:tcPr marL="9407" marR="9407" marT="93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R$ 5.876.211,36</a:t>
                      </a:r>
                    </a:p>
                  </a:txBody>
                  <a:tcPr marL="9407" marR="9407" marT="93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R$ 733.648,05</a:t>
                      </a:r>
                    </a:p>
                  </a:txBody>
                  <a:tcPr marL="9407" marR="9407" marT="93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3648">
                <a:tc>
                  <a:txBody>
                    <a:bodyPr/>
                    <a:lstStyle/>
                    <a:p>
                      <a:pPr algn="l" fontAlgn="b"/>
                      <a:endParaRPr lang="pt-BR" sz="1800" b="1" i="0" u="none" strike="noStrike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407" marR="9407" marT="931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800" b="1" i="0" u="none" strike="noStrike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407" marR="9407" marT="931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800" b="1" i="0" u="none" strike="noStrike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407" marR="9407" marT="931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52497"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b="1" i="0" u="none" strike="noStrik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Resultado Mensal Base 06/2023</a:t>
                      </a:r>
                    </a:p>
                  </a:txBody>
                  <a:tcPr marL="9407" marR="9407" marT="93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i="0" u="none" strike="noStrike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R$- 4.186.784,15</a:t>
                      </a:r>
                    </a:p>
                  </a:txBody>
                  <a:tcPr marL="9407" marR="9407" marT="93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i="0" u="none" strike="noStrike" dirty="0">
                          <a:solidFill>
                            <a:srgbClr val="3333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R$ 2.752.560,86</a:t>
                      </a:r>
                    </a:p>
                  </a:txBody>
                  <a:tcPr marL="9407" marR="9407" marT="93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82A4B71B-DBF6-6F96-7E26-26D2D77681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pt-BR" altLang="zh-CN" smtClean="0">
                <a:latin typeface="Arial" panose="020B0604020202020204" pitchFamily="34" charset="0"/>
              </a:rPr>
              <a:t>22</a:t>
            </a:fld>
            <a:endParaRPr lang="pt-BR" altLang="zh-CN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69062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78" name="Rectangle 86"/>
          <p:cNvSpPr>
            <a:spLocks noChangeArrowheads="1"/>
          </p:cNvSpPr>
          <p:nvPr/>
        </p:nvSpPr>
        <p:spPr bwMode="auto">
          <a:xfrm>
            <a:off x="1754188" y="333375"/>
            <a:ext cx="5554663" cy="13509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anchor="ctr" anchorCtr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pt-BR" sz="32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Garamond" pitchFamily="18" charset="0"/>
                <a:ea typeface="+mn-ea"/>
                <a:cs typeface="+mn-cs"/>
              </a:rPr>
              <a:t>APLICAÇÕES FINANCEIRAS</a:t>
            </a:r>
          </a:p>
        </p:txBody>
      </p:sp>
      <p:graphicFrame>
        <p:nvGraphicFramePr>
          <p:cNvPr id="14413" name="Group 77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778095788"/>
              </p:ext>
            </p:extLst>
          </p:nvPr>
        </p:nvGraphicFramePr>
        <p:xfrm>
          <a:off x="225425" y="1684338"/>
          <a:ext cx="8782050" cy="3563873"/>
        </p:xfrm>
        <a:graphic>
          <a:graphicData uri="http://schemas.openxmlformats.org/drawingml/2006/table">
            <a:tbl>
              <a:tblPr/>
              <a:tblGrid>
                <a:gridCol w="16433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046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448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3131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95784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97671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pt-BR" sz="2800" b="1" i="0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3" marR="91453" marT="45724" marB="45724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pt-BR" sz="2800" b="1" i="0" strike="noStrike" cap="none" normalizeH="0" baseline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DEZ/22</a:t>
                      </a:r>
                    </a:p>
                  </a:txBody>
                  <a:tcPr marL="91453" marR="91453" marT="45724" marB="457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pt-BR" sz="2800" b="1" i="0" strike="noStrike" cap="none" normalizeH="0" baseline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JUN/23</a:t>
                      </a:r>
                    </a:p>
                  </a:txBody>
                  <a:tcPr marL="91453" marR="91453" marT="45724" marB="457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793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pt-BR" sz="1600" b="0" i="0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PLANOS</a:t>
                      </a:r>
                    </a:p>
                  </a:txBody>
                  <a:tcPr marL="91453" marR="91453" marT="45724" marB="45724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pt-BR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FINANCEIRO</a:t>
                      </a:r>
                    </a:p>
                  </a:txBody>
                  <a:tcPr marL="91453" marR="91453" marT="45724" marB="457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pt-BR" sz="1600" b="0" i="0" u="none" strike="noStrike" kern="1200" cap="none" normalizeH="0" baseline="0" dirty="0">
                          <a:ln>
                            <a:noFill/>
                          </a:ln>
                          <a:gradFill>
                            <a:gsLst>
                              <a:gs pos="0">
                                <a:srgbClr val="14CD68"/>
                              </a:gs>
                              <a:gs pos="100000">
                                <a:srgbClr val="0B6E38"/>
                              </a:gs>
                            </a:gsLst>
                            <a:lin scaled="0"/>
                          </a:gra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PREVIDENCIÁRIO</a:t>
                      </a:r>
                    </a:p>
                  </a:txBody>
                  <a:tcPr marL="91453" marR="91453" marT="45724" marB="457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pt-BR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FINANCEIRO</a:t>
                      </a:r>
                    </a:p>
                  </a:txBody>
                  <a:tcPr marL="91453" marR="91453" marT="45724" marB="457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pt-BR" sz="1600" b="0" i="0" u="none" strike="noStrike" kern="1200" cap="none" normalizeH="0" baseline="0" dirty="0">
                          <a:ln>
                            <a:noFill/>
                          </a:ln>
                          <a:gradFill>
                            <a:gsLst>
                              <a:gs pos="0">
                                <a:srgbClr val="14CD68"/>
                              </a:gs>
                              <a:gs pos="100000">
                                <a:srgbClr val="0B6E38"/>
                              </a:gs>
                            </a:gsLst>
                            <a:lin scaled="0"/>
                          </a:gra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PREVIDENCIÁRIO</a:t>
                      </a:r>
                    </a:p>
                  </a:txBody>
                  <a:tcPr marL="91453" marR="91453" marT="45724" marB="457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17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pt-BR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TOTAL</a:t>
                      </a:r>
                    </a:p>
                  </a:txBody>
                  <a:tcPr marL="91453" marR="91453" marT="45724" marB="45724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rtl="0" eaLnBrk="1" fontAlgn="base" latinLnBrk="0" hangingPunct="1">
                        <a:spcBef>
                          <a:spcPts val="335"/>
                        </a:spcBef>
                        <a:spcAft>
                          <a:spcPts val="0"/>
                        </a:spcAft>
                      </a:pPr>
                      <a:r>
                        <a:rPr kumimoji="0" lang="pt-BR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R$ 50.193.233,78</a:t>
                      </a:r>
                    </a:p>
                  </a:txBody>
                  <a:tcPr marL="91453" marR="91453" marT="45724" marB="4572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rtl="0" eaLnBrk="1" fontAlgn="base" latinLnBrk="0" hangingPunct="1">
                        <a:spcBef>
                          <a:spcPts val="335"/>
                        </a:spcBef>
                        <a:spcAft>
                          <a:spcPts val="0"/>
                        </a:spcAft>
                      </a:pPr>
                      <a:r>
                        <a:rPr kumimoji="0" lang="pt-BR" sz="1400" b="0" i="0" u="none" strike="noStrike" kern="1200" cap="none" normalizeH="0" baseline="0" dirty="0">
                          <a:ln>
                            <a:noFill/>
                          </a:ln>
                          <a:gradFill>
                            <a:gsLst>
                              <a:gs pos="0">
                                <a:srgbClr val="14CD68"/>
                              </a:gs>
                              <a:gs pos="100000">
                                <a:srgbClr val="0B6E38"/>
                              </a:gs>
                            </a:gsLst>
                            <a:lin scaled="0"/>
                          </a:gra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R$ 375.067.892,06</a:t>
                      </a:r>
                    </a:p>
                  </a:txBody>
                  <a:tcPr marL="91453" marR="91453" marT="45724" marB="4572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rtl="0" eaLnBrk="1" fontAlgn="base" latinLnBrk="0" hangingPunct="1">
                        <a:spcBef>
                          <a:spcPts val="335"/>
                        </a:spcBef>
                        <a:spcAft>
                          <a:spcPts val="0"/>
                        </a:spcAft>
                      </a:pPr>
                      <a:r>
                        <a:rPr kumimoji="0" lang="pt-BR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R$ 27.746.563,76</a:t>
                      </a:r>
                    </a:p>
                  </a:txBody>
                  <a:tcPr marL="91453" marR="91453" marT="45724" marB="4572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rtl="0" eaLnBrk="1" fontAlgn="base" latinLnBrk="0" hangingPunct="1">
                        <a:spcBef>
                          <a:spcPts val="335"/>
                        </a:spcBef>
                        <a:spcAft>
                          <a:spcPts val="0"/>
                        </a:spcAft>
                      </a:pPr>
                      <a:r>
                        <a:rPr kumimoji="0" lang="pt-BR" sz="1400" b="0" i="0" u="none" strike="noStrike" kern="1200" cap="none" normalizeH="0" baseline="0" dirty="0">
                          <a:ln>
                            <a:noFill/>
                          </a:ln>
                          <a:gradFill>
                            <a:gsLst>
                              <a:gs pos="0">
                                <a:srgbClr val="14CD68"/>
                              </a:gs>
                              <a:gs pos="100000">
                                <a:srgbClr val="0B6E38"/>
                              </a:gs>
                            </a:gsLst>
                            <a:lin scaled="0"/>
                          </a:gra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R$ 418.018.339,19</a:t>
                      </a:r>
                    </a:p>
                  </a:txBody>
                  <a:tcPr marL="91453" marR="91453" marT="45724" marB="4572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9030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pt-B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GERAL</a:t>
                      </a:r>
                    </a:p>
                  </a:txBody>
                  <a:tcPr marL="91453" marR="91453" marT="45724" marB="45724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pt-BR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R$ 425.261.125,84</a:t>
                      </a:r>
                    </a:p>
                  </a:txBody>
                  <a:tcPr marL="91453" marR="91453" marT="45724" marB="457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pt-BR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R$ 445.764.902,95</a:t>
                      </a:r>
                    </a:p>
                  </a:txBody>
                  <a:tcPr marL="91453" marR="91453" marT="45724" marB="45724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215E2804-66ED-4143-1435-B1C37FD932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pt-BR" altLang="zh-CN" smtClean="0">
                <a:latin typeface="Arial" panose="020B0604020202020204" pitchFamily="34" charset="0"/>
              </a:rPr>
              <a:t>23</a:t>
            </a:fld>
            <a:endParaRPr lang="pt-BR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27"/>
          <p:cNvSpPr>
            <a:spLocks noChangeArrowheads="1"/>
          </p:cNvSpPr>
          <p:nvPr/>
        </p:nvSpPr>
        <p:spPr bwMode="auto">
          <a:xfrm>
            <a:off x="611188" y="260350"/>
            <a:ext cx="8029575" cy="13525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pt-BR" sz="32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Garamond" pitchFamily="18" charset="0"/>
                <a:ea typeface="+mn-ea"/>
                <a:cs typeface="+mn-cs"/>
              </a:rPr>
              <a:t>Evolução Patrimonial – Dezembro/2010 à </a:t>
            </a:r>
            <a:r>
              <a:rPr lang="pt-BR" sz="3200" b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aramond" pitchFamily="18" charset="0"/>
              </a:rPr>
              <a:t>Junho</a:t>
            </a:r>
            <a:r>
              <a:rPr kumimoji="0" lang="pt-BR" sz="32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Garamond" pitchFamily="18" charset="0"/>
                <a:ea typeface="+mn-ea"/>
                <a:cs typeface="+mn-cs"/>
              </a:rPr>
              <a:t>/2023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</p:txBody>
      </p:sp>
      <p:graphicFrame>
        <p:nvGraphicFramePr>
          <p:cNvPr id="3" name="Gráfico 2">
            <a:extLst>
              <a:ext uri="{FF2B5EF4-FFF2-40B4-BE49-F238E27FC236}">
                <a16:creationId xmlns:a16="http://schemas.microsoft.com/office/drawing/2014/main" id="{00000000-0008-0000-0400-000007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41256739"/>
              </p:ext>
            </p:extLst>
          </p:nvPr>
        </p:nvGraphicFramePr>
        <p:xfrm>
          <a:off x="107504" y="1612900"/>
          <a:ext cx="8928992" cy="51284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9BBAC0B9-7838-DA90-09C6-F9B41149CF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pt-BR" altLang="zh-CN" smtClean="0">
                <a:latin typeface="Arial" panose="020B0604020202020204" pitchFamily="34" charset="0"/>
              </a:rPr>
              <a:t>24</a:t>
            </a:fld>
            <a:endParaRPr lang="pt-BR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7"/>
          <p:cNvSpPr>
            <a:spLocks noChangeArrowheads="1"/>
          </p:cNvSpPr>
          <p:nvPr/>
        </p:nvSpPr>
        <p:spPr bwMode="auto">
          <a:xfrm>
            <a:off x="244475" y="115888"/>
            <a:ext cx="8864600" cy="10763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pt-BR" sz="32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Garamond" pitchFamily="18" charset="0"/>
                <a:ea typeface="+mn-ea"/>
                <a:cs typeface="+mn-cs"/>
              </a:rPr>
              <a:t>Evolução Patrimonial por Plano – Dezembro/2010 à Junho/2023</a:t>
            </a:r>
          </a:p>
        </p:txBody>
      </p:sp>
      <p:graphicFrame>
        <p:nvGraphicFramePr>
          <p:cNvPr id="3" name="Gráfico 2">
            <a:extLst>
              <a:ext uri="{FF2B5EF4-FFF2-40B4-BE49-F238E27FC236}">
                <a16:creationId xmlns:a16="http://schemas.microsoft.com/office/drawing/2014/main" id="{00000000-0008-0000-02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5374413"/>
              </p:ext>
            </p:extLst>
          </p:nvPr>
        </p:nvGraphicFramePr>
        <p:xfrm>
          <a:off x="171896" y="1192214"/>
          <a:ext cx="8864600" cy="55498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FFDA3FF5-69C7-4864-B446-C701115DA9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pt-BR" altLang="zh-CN" smtClean="0">
                <a:latin typeface="Arial" panose="020B0604020202020204" pitchFamily="34" charset="0"/>
              </a:rPr>
              <a:t>25</a:t>
            </a:fld>
            <a:endParaRPr lang="pt-BR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27"/>
          <p:cNvSpPr>
            <a:spLocks noChangeArrowheads="1"/>
          </p:cNvSpPr>
          <p:nvPr/>
        </p:nvSpPr>
        <p:spPr bwMode="auto">
          <a:xfrm>
            <a:off x="171450" y="119063"/>
            <a:ext cx="8937625" cy="10763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pt-BR" sz="32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Garamond" pitchFamily="18" charset="0"/>
                <a:ea typeface="+mn-ea"/>
                <a:cs typeface="+mn-cs"/>
              </a:rPr>
              <a:t>Evolução Patrimonial por Plano – Dezembro/2010 à Junho/2023</a:t>
            </a:r>
          </a:p>
        </p:txBody>
      </p:sp>
      <p:graphicFrame>
        <p:nvGraphicFramePr>
          <p:cNvPr id="3" name="Gráfico 2">
            <a:extLst>
              <a:ext uri="{FF2B5EF4-FFF2-40B4-BE49-F238E27FC236}">
                <a16:creationId xmlns:a16="http://schemas.microsoft.com/office/drawing/2014/main" id="{00000000-0008-0000-03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47680112"/>
              </p:ext>
            </p:extLst>
          </p:nvPr>
        </p:nvGraphicFramePr>
        <p:xfrm>
          <a:off x="171450" y="1268760"/>
          <a:ext cx="8865046" cy="54701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36453871-851E-20BF-19C6-E19394D974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pt-BR" altLang="zh-CN" smtClean="0">
                <a:latin typeface="Arial" panose="020B0604020202020204" pitchFamily="34" charset="0"/>
              </a:rPr>
              <a:t>26</a:t>
            </a:fld>
            <a:endParaRPr lang="pt-BR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27"/>
          <p:cNvSpPr>
            <a:spLocks noChangeArrowheads="1"/>
          </p:cNvSpPr>
          <p:nvPr/>
        </p:nvSpPr>
        <p:spPr bwMode="auto">
          <a:xfrm>
            <a:off x="539750" y="188913"/>
            <a:ext cx="8104188" cy="5842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pt-BR" sz="32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Garamond" pitchFamily="18" charset="0"/>
                <a:ea typeface="+mn-ea"/>
                <a:cs typeface="+mn-cs"/>
              </a:rPr>
              <a:t>RETORNO ACUMULADO 2022</a:t>
            </a:r>
          </a:p>
        </p:txBody>
      </p:sp>
      <p:graphicFrame>
        <p:nvGraphicFramePr>
          <p:cNvPr id="5" name="Tabe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8224659"/>
              </p:ext>
            </p:extLst>
          </p:nvPr>
        </p:nvGraphicFramePr>
        <p:xfrm>
          <a:off x="539750" y="866775"/>
          <a:ext cx="7815262" cy="5583456"/>
        </p:xfrm>
        <a:graphic>
          <a:graphicData uri="http://schemas.openxmlformats.org/drawingml/2006/table">
            <a:tbl>
              <a:tblPr/>
              <a:tblGrid>
                <a:gridCol w="9867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36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182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991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953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7216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314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baseline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Mês</a:t>
                      </a:r>
                    </a:p>
                  </a:txBody>
                  <a:tcPr marL="9524" marR="9524" marT="95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baseline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Saldo Anterior (R$)</a:t>
                      </a:r>
                    </a:p>
                  </a:txBody>
                  <a:tcPr marL="9524" marR="9524" marT="95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baseline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Saldo Final (R$)</a:t>
                      </a:r>
                    </a:p>
                  </a:txBody>
                  <a:tcPr marL="9524" marR="9524" marT="95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baseline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Retorno (R$)</a:t>
                      </a:r>
                    </a:p>
                  </a:txBody>
                  <a:tcPr marL="9524" marR="9524" marT="95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baseline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Retorno (%)</a:t>
                      </a:r>
                    </a:p>
                  </a:txBody>
                  <a:tcPr marL="9524" marR="9524" marT="95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+mn-ea"/>
                        </a:rPr>
                        <a:t>Retorno Acumulado (%)</a:t>
                      </a:r>
                      <a:endParaRPr lang="pt-BR" altLang="en-US" sz="1200" b="1" i="0" u="none" strike="noStrike" baseline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  <a:sym typeface="+mn-ea"/>
                      </a:endParaRPr>
                    </a:p>
                  </a:txBody>
                  <a:tcPr marL="9524" marR="9524" marT="95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1744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baseline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Janeiro</a:t>
                      </a:r>
                    </a:p>
                  </a:txBody>
                  <a:tcPr marL="9524" marR="9524" marT="95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lnSpc>
                          <a:spcPct val="110000"/>
                        </a:lnSpc>
                        <a:buNone/>
                      </a:pPr>
                      <a:r>
                        <a:rPr lang="pt-BR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420.638.778,11</a:t>
                      </a:r>
                      <a:endParaRPr lang="en-US" altLang="en-US" sz="1200" b="0" kern="0" dirty="0">
                        <a:solidFill>
                          <a:srgbClr val="424242"/>
                        </a:solidFill>
                        <a:latin typeface="Arial" panose="020B0604020202020204" charset="-122"/>
                      </a:endParaRPr>
                    </a:p>
                  </a:txBody>
                  <a:tcPr marL="12699" marR="12699" marT="12698" marB="4571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lnSpc>
                          <a:spcPct val="110000"/>
                        </a:lnSpc>
                        <a:buNone/>
                      </a:pPr>
                      <a:r>
                        <a:rPr lang="pt-BR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419.352.534,91</a:t>
                      </a:r>
                      <a:endParaRPr lang="en-US" altLang="en-US" sz="1200" b="0" kern="0" dirty="0">
                        <a:solidFill>
                          <a:srgbClr val="424242"/>
                        </a:solidFill>
                        <a:latin typeface="Arial" panose="020B0604020202020204" charset="-122"/>
                      </a:endParaRPr>
                    </a:p>
                  </a:txBody>
                  <a:tcPr marL="12699" marR="12699" marT="12698" marB="4571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lnSpc>
                          <a:spcPct val="100000"/>
                        </a:lnSpc>
                        <a:buNone/>
                      </a:pPr>
                      <a:r>
                        <a:rPr lang="pt-BR" sz="1200" b="0" i="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-47.127,06</a:t>
                      </a:r>
                      <a:endParaRPr lang="en-US" altLang="en-US" sz="1200" b="0" kern="0" dirty="0">
                        <a:solidFill>
                          <a:srgbClr val="FF0000"/>
                        </a:solidFill>
                        <a:latin typeface="Arial" panose="020B0604020202020204" charset="-122"/>
                      </a:endParaRPr>
                    </a:p>
                  </a:txBody>
                  <a:tcPr marL="12699" marR="12699" marT="12698" marB="4571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lnSpc>
                          <a:spcPct val="110000"/>
                        </a:lnSpc>
                        <a:buNone/>
                      </a:pPr>
                      <a:r>
                        <a:rPr lang="pt-BR" sz="1200" b="0" i="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-0,01%</a:t>
                      </a:r>
                      <a:endParaRPr lang="en-US" altLang="en-US" sz="1200" b="0" kern="0" dirty="0">
                        <a:solidFill>
                          <a:srgbClr val="FF0000"/>
                        </a:solidFill>
                        <a:latin typeface="Arial" panose="020B0604020202020204" charset="-122"/>
                      </a:endParaRPr>
                    </a:p>
                  </a:txBody>
                  <a:tcPr marL="12699" marR="12699" marT="12698" marB="4571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lnSpc>
                          <a:spcPct val="110000"/>
                        </a:lnSpc>
                        <a:buNone/>
                      </a:pPr>
                      <a:r>
                        <a:rPr lang="pt-BR" sz="1200" b="0" i="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-0,01%</a:t>
                      </a:r>
                      <a:endParaRPr lang="en-US" altLang="en-US" sz="1200" b="0" kern="0" dirty="0">
                        <a:solidFill>
                          <a:srgbClr val="FF0000"/>
                        </a:solidFill>
                        <a:latin typeface="Arial" panose="020B0604020202020204" charset="-122"/>
                      </a:endParaRPr>
                    </a:p>
                  </a:txBody>
                  <a:tcPr marL="12699" marR="12699" marT="12698" marB="4571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6823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baseline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Fevereiro</a:t>
                      </a:r>
                    </a:p>
                  </a:txBody>
                  <a:tcPr marL="9524" marR="9524" marT="95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lnSpc>
                          <a:spcPct val="110000"/>
                        </a:lnSpc>
                        <a:buNone/>
                      </a:pPr>
                      <a:r>
                        <a:rPr lang="pt-BR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419.352.534,91</a:t>
                      </a:r>
                      <a:endParaRPr lang="en-US" altLang="en-US" sz="1200" b="0" kern="0" dirty="0">
                        <a:solidFill>
                          <a:srgbClr val="424242"/>
                        </a:solidFill>
                        <a:latin typeface="Arial" panose="020B0604020202020204" charset="-122"/>
                      </a:endParaRPr>
                    </a:p>
                  </a:txBody>
                  <a:tcPr marL="12699" marR="12699" marT="12698" marB="4571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lnSpc>
                          <a:spcPct val="110000"/>
                        </a:lnSpc>
                        <a:buNone/>
                      </a:pPr>
                      <a:r>
                        <a:rPr lang="pt-BR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417.646.229,61</a:t>
                      </a:r>
                      <a:endParaRPr lang="en-US" altLang="en-US" sz="1200" b="0" kern="0" dirty="0">
                        <a:solidFill>
                          <a:srgbClr val="424242"/>
                        </a:solidFill>
                        <a:latin typeface="Arial" panose="020B0604020202020204" charset="-122"/>
                      </a:endParaRPr>
                    </a:p>
                  </a:txBody>
                  <a:tcPr marL="12699" marR="12699" marT="12698" marB="4571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lnSpc>
                          <a:spcPct val="110000"/>
                        </a:lnSpc>
                        <a:buNone/>
                      </a:pPr>
                      <a:r>
                        <a:rPr lang="pt-BR" sz="1200" b="0" i="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-68.084,07</a:t>
                      </a:r>
                      <a:endParaRPr lang="en-US" altLang="en-US" sz="1200" b="0" kern="0" dirty="0">
                        <a:solidFill>
                          <a:srgbClr val="FF0000"/>
                        </a:solidFill>
                        <a:latin typeface="Arial" panose="020B0604020202020204" charset="-122"/>
                      </a:endParaRPr>
                    </a:p>
                  </a:txBody>
                  <a:tcPr marL="12699" marR="12699" marT="12698" marB="4571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lnSpc>
                          <a:spcPct val="110000"/>
                        </a:lnSpc>
                        <a:buNone/>
                      </a:pPr>
                      <a:r>
                        <a:rPr lang="pt-BR" sz="1200" b="0" i="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-0,02%</a:t>
                      </a:r>
                      <a:endParaRPr lang="en-US" altLang="en-US" sz="1200" b="0" kern="0" dirty="0">
                        <a:solidFill>
                          <a:srgbClr val="FF0000"/>
                        </a:solidFill>
                        <a:latin typeface="Arial" panose="020B0604020202020204" charset="-122"/>
                      </a:endParaRPr>
                    </a:p>
                  </a:txBody>
                  <a:tcPr marL="12699" marR="12699" marT="12698" marB="4571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lnSpc>
                          <a:spcPct val="110000"/>
                        </a:lnSpc>
                        <a:buNone/>
                      </a:pPr>
                      <a:r>
                        <a:rPr lang="pt-BR" sz="1200" b="0" i="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-0,03%</a:t>
                      </a:r>
                      <a:endParaRPr lang="en-US" altLang="en-US" sz="1200" b="0" kern="0" dirty="0">
                        <a:solidFill>
                          <a:srgbClr val="FF0000"/>
                        </a:solidFill>
                        <a:latin typeface="Arial" panose="020B0604020202020204" charset="-122"/>
                      </a:endParaRPr>
                    </a:p>
                  </a:txBody>
                  <a:tcPr marL="12699" marR="12699" marT="12698" marB="4571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6982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baseline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Março</a:t>
                      </a:r>
                    </a:p>
                  </a:txBody>
                  <a:tcPr marL="9524" marR="9524" marT="95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lnSpc>
                          <a:spcPct val="110000"/>
                        </a:lnSpc>
                        <a:buNone/>
                      </a:pPr>
                      <a:r>
                        <a:rPr lang="pt-BR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417.646.229,61</a:t>
                      </a:r>
                      <a:endParaRPr lang="en-US" altLang="en-US" sz="1200" b="0" kern="0" dirty="0">
                        <a:solidFill>
                          <a:srgbClr val="424242"/>
                        </a:solidFill>
                        <a:latin typeface="Arial" panose="020B0604020202020204" charset="-122"/>
                      </a:endParaRPr>
                    </a:p>
                  </a:txBody>
                  <a:tcPr marL="12699" marR="12699" marT="12698" marB="4571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200" dirty="0">
                          <a:effectLst/>
                        </a:rPr>
                        <a:t>428.525.103,54</a:t>
                      </a:r>
                    </a:p>
                  </a:txBody>
                  <a:tcPr marL="76200" marR="76200" marT="76200" marB="7620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lnSpc>
                          <a:spcPct val="110000"/>
                        </a:lnSpc>
                        <a:buNone/>
                      </a:pPr>
                      <a:r>
                        <a:rPr lang="pt-BR" sz="1200" b="0" i="0" kern="1200" dirty="0">
                          <a:solidFill>
                            <a:srgbClr val="00B05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11.349.271,26</a:t>
                      </a:r>
                      <a:endParaRPr lang="en-US" altLang="en-US" sz="1200" b="0" kern="0" dirty="0">
                        <a:solidFill>
                          <a:srgbClr val="00B050"/>
                        </a:solidFill>
                        <a:latin typeface="Arial" panose="020B0604020202020204" charset="-122"/>
                      </a:endParaRPr>
                    </a:p>
                  </a:txBody>
                  <a:tcPr marL="12699" marR="12699" marT="12698" marB="4571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lnSpc>
                          <a:spcPct val="110000"/>
                        </a:lnSpc>
                        <a:buNone/>
                      </a:pPr>
                      <a:r>
                        <a:rPr lang="pt-BR" sz="1200" b="0" i="0" kern="1200" dirty="0">
                          <a:solidFill>
                            <a:srgbClr val="00B05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2,72%</a:t>
                      </a:r>
                      <a:endParaRPr lang="en-US" altLang="en-US" sz="1200" b="0" kern="0" dirty="0">
                        <a:solidFill>
                          <a:srgbClr val="00B050"/>
                        </a:solidFill>
                        <a:latin typeface="Arial" panose="020B0604020202020204" charset="-122"/>
                      </a:endParaRPr>
                    </a:p>
                  </a:txBody>
                  <a:tcPr marL="12699" marR="12699" marT="12698" marB="4571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lnSpc>
                          <a:spcPct val="110000"/>
                        </a:lnSpc>
                        <a:buNone/>
                      </a:pPr>
                      <a:r>
                        <a:rPr lang="pt-BR" sz="1200" b="0" i="0" kern="1200" dirty="0">
                          <a:solidFill>
                            <a:srgbClr val="3333FF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2,69%</a:t>
                      </a:r>
                      <a:endParaRPr lang="en-US" altLang="en-US" sz="1200" b="0" kern="0" dirty="0">
                        <a:solidFill>
                          <a:srgbClr val="3333FF"/>
                        </a:solidFill>
                        <a:latin typeface="Arial" panose="020B0604020202020204" charset="-122"/>
                      </a:endParaRPr>
                    </a:p>
                  </a:txBody>
                  <a:tcPr marL="12699" marR="12699" marT="12698" marB="4571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4759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baseline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Abril</a:t>
                      </a:r>
                    </a:p>
                  </a:txBody>
                  <a:tcPr marL="9524" marR="9524" marT="95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lnSpc>
                          <a:spcPct val="110000"/>
                        </a:lnSpc>
                        <a:buNone/>
                      </a:pPr>
                      <a:r>
                        <a:rPr lang="pt-BR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428.525.103,54</a:t>
                      </a:r>
                      <a:endParaRPr lang="en-US" altLang="en-US" sz="1200" b="0" kern="0" dirty="0">
                        <a:solidFill>
                          <a:srgbClr val="424242"/>
                        </a:solidFill>
                        <a:latin typeface="Arial" panose="020B0604020202020204" charset="-122"/>
                      </a:endParaRPr>
                    </a:p>
                  </a:txBody>
                  <a:tcPr marL="12699" marR="12699" marT="12698" marB="4571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200" dirty="0">
                          <a:effectLst/>
                        </a:rPr>
                        <a:t>422.755.810,53</a:t>
                      </a:r>
                    </a:p>
                  </a:txBody>
                  <a:tcPr marL="76200" marR="76200" marT="76200" marB="7620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200" dirty="0">
                          <a:solidFill>
                            <a:srgbClr val="FF0000"/>
                          </a:solidFill>
                          <a:effectLst/>
                        </a:rPr>
                        <a:t>-4.620.213,68</a:t>
                      </a:r>
                      <a:endParaRPr lang="pt-BR" sz="1200" dirty="0">
                        <a:effectLst/>
                      </a:endParaRPr>
                    </a:p>
                  </a:txBody>
                  <a:tcPr marL="76200" marR="76200" marT="76200" marB="7620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lnSpc>
                          <a:spcPct val="110000"/>
                        </a:lnSpc>
                        <a:buNone/>
                      </a:pPr>
                      <a:r>
                        <a:rPr lang="pt-BR" sz="1200" b="0" i="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-1,08%</a:t>
                      </a:r>
                      <a:endParaRPr lang="en-US" altLang="en-US" sz="1200" b="0" kern="0" dirty="0">
                        <a:solidFill>
                          <a:srgbClr val="FF0000"/>
                        </a:solidFill>
                        <a:latin typeface="Arial" panose="020B0604020202020204" charset="-122"/>
                      </a:endParaRPr>
                    </a:p>
                  </a:txBody>
                  <a:tcPr marL="12699" marR="12699" marT="12698" marB="4571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lnSpc>
                          <a:spcPct val="110000"/>
                        </a:lnSpc>
                        <a:buNone/>
                      </a:pPr>
                      <a:r>
                        <a:rPr lang="pt-BR" sz="1200" b="0" i="0" kern="1200" dirty="0">
                          <a:solidFill>
                            <a:srgbClr val="3333FF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1,58%</a:t>
                      </a:r>
                      <a:endParaRPr lang="en-US" altLang="en-US" sz="1200" b="0" kern="0" dirty="0">
                        <a:solidFill>
                          <a:srgbClr val="3333FF"/>
                        </a:solidFill>
                        <a:latin typeface="Arial" panose="020B0604020202020204" charset="-122"/>
                      </a:endParaRPr>
                    </a:p>
                  </a:txBody>
                  <a:tcPr marL="12699" marR="12699" marT="12698" marB="4571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2537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baseline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Maio</a:t>
                      </a:r>
                    </a:p>
                  </a:txBody>
                  <a:tcPr marL="9524" marR="9524" marT="95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lnSpc>
                          <a:spcPct val="110000"/>
                        </a:lnSpc>
                        <a:buNone/>
                      </a:pPr>
                      <a:r>
                        <a:rPr lang="pt-BR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422.755.810,53</a:t>
                      </a:r>
                      <a:endParaRPr lang="en-US" altLang="en-US" sz="1200" b="0" kern="0" dirty="0">
                        <a:solidFill>
                          <a:srgbClr val="424242"/>
                        </a:solidFill>
                        <a:latin typeface="Arial" panose="020B0604020202020204" charset="-122"/>
                      </a:endParaRPr>
                    </a:p>
                  </a:txBody>
                  <a:tcPr marL="12699" marR="12699" marT="12698" marB="4571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lnSpc>
                          <a:spcPct val="110000"/>
                        </a:lnSpc>
                        <a:buNone/>
                      </a:pPr>
                      <a:r>
                        <a:rPr lang="pt-BR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426.770.772,32</a:t>
                      </a:r>
                      <a:endParaRPr lang="en-US" altLang="en-US" sz="1200" b="0" kern="0" dirty="0">
                        <a:solidFill>
                          <a:srgbClr val="424242"/>
                        </a:solidFill>
                        <a:latin typeface="Arial" panose="020B0604020202020204" charset="-122"/>
                      </a:endParaRPr>
                    </a:p>
                  </a:txBody>
                  <a:tcPr marL="12699" marR="12699" marT="12698" marB="4571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200" dirty="0">
                          <a:solidFill>
                            <a:srgbClr val="00B050"/>
                          </a:solidFill>
                          <a:effectLst/>
                        </a:rPr>
                        <a:t>5.487.269,68</a:t>
                      </a:r>
                    </a:p>
                  </a:txBody>
                  <a:tcPr marL="76200" marR="76200" marT="76200" marB="7620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lnSpc>
                          <a:spcPct val="110000"/>
                        </a:lnSpc>
                        <a:buNone/>
                      </a:pPr>
                      <a:r>
                        <a:rPr lang="pt-BR" sz="1200" b="0" i="0" kern="1200" dirty="0">
                          <a:solidFill>
                            <a:srgbClr val="00B05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1,30%</a:t>
                      </a:r>
                      <a:endParaRPr lang="en-US" altLang="en-US" sz="1200" b="0" kern="0" dirty="0">
                        <a:solidFill>
                          <a:srgbClr val="00B050"/>
                        </a:solidFill>
                        <a:latin typeface="Arial" panose="020B0604020202020204" charset="-122"/>
                      </a:endParaRPr>
                    </a:p>
                  </a:txBody>
                  <a:tcPr marL="12699" marR="12699" marT="12698" marB="4571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lnSpc>
                          <a:spcPct val="110000"/>
                        </a:lnSpc>
                        <a:buNone/>
                      </a:pPr>
                      <a:r>
                        <a:rPr lang="pt-BR" sz="1200" b="0" i="0" kern="1200" dirty="0">
                          <a:solidFill>
                            <a:srgbClr val="3333FF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2,90%</a:t>
                      </a:r>
                      <a:endParaRPr lang="en-US" altLang="en-US" sz="1200" b="0" kern="0" dirty="0">
                        <a:solidFill>
                          <a:srgbClr val="3333FF"/>
                        </a:solidFill>
                        <a:latin typeface="Arial" panose="020B0604020202020204" charset="-122"/>
                      </a:endParaRPr>
                    </a:p>
                  </a:txBody>
                  <a:tcPr marL="12699" marR="12699" marT="12698" marB="4571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8093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pt-BR" altLang="en-US" sz="1200" b="1" i="0" u="none" strike="noStrike" baseline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Junho</a:t>
                      </a:r>
                    </a:p>
                  </a:txBody>
                  <a:tcPr marL="9524" marR="9524" marT="95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lnSpc>
                          <a:spcPct val="110000"/>
                        </a:lnSpc>
                        <a:buNone/>
                      </a:pPr>
                      <a:r>
                        <a:rPr lang="pt-BR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426.770.772,32</a:t>
                      </a:r>
                      <a:endParaRPr lang="en-US" altLang="en-US" sz="1200" b="0" kern="0" dirty="0">
                        <a:solidFill>
                          <a:srgbClr val="424242"/>
                        </a:solidFill>
                        <a:latin typeface="Arial" panose="020B0604020202020204" charset="-122"/>
                      </a:endParaRPr>
                    </a:p>
                  </a:txBody>
                  <a:tcPr marL="12699" marR="12699" marT="12698" marB="4571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lnSpc>
                          <a:spcPct val="110000"/>
                        </a:lnSpc>
                        <a:buNone/>
                      </a:pPr>
                      <a:r>
                        <a:rPr lang="pt-BR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413.155.444,53</a:t>
                      </a:r>
                      <a:endParaRPr lang="en-US" altLang="en-US" sz="1200" b="0" kern="0" dirty="0">
                        <a:solidFill>
                          <a:srgbClr val="424242"/>
                        </a:solidFill>
                        <a:latin typeface="Arial" panose="020B0604020202020204" charset="-122"/>
                      </a:endParaRPr>
                    </a:p>
                  </a:txBody>
                  <a:tcPr marL="12699" marR="12699" marT="12698" marB="4571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lnSpc>
                          <a:spcPct val="110000"/>
                        </a:lnSpc>
                        <a:buNone/>
                      </a:pPr>
                      <a:r>
                        <a:rPr lang="pt-BR" sz="1200" b="0" i="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-12.354.134,08</a:t>
                      </a:r>
                      <a:endParaRPr lang="en-US" altLang="en-US" sz="1200" b="0" kern="0" dirty="0">
                        <a:solidFill>
                          <a:srgbClr val="FF0000"/>
                        </a:solidFill>
                        <a:latin typeface="Arial" panose="020B0604020202020204" charset="-122"/>
                      </a:endParaRPr>
                    </a:p>
                  </a:txBody>
                  <a:tcPr marL="12699" marR="12699" marT="12698" marB="4571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lnSpc>
                          <a:spcPct val="110000"/>
                        </a:lnSpc>
                        <a:buNone/>
                      </a:pPr>
                      <a:r>
                        <a:rPr lang="pt-BR" sz="1200" b="0" i="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-2,89%</a:t>
                      </a:r>
                      <a:endParaRPr lang="en-US" altLang="en-US" sz="1200" b="0" kern="0" dirty="0">
                        <a:solidFill>
                          <a:srgbClr val="FF0000"/>
                        </a:solidFill>
                        <a:latin typeface="Arial" panose="020B0604020202020204" charset="-122"/>
                      </a:endParaRPr>
                    </a:p>
                  </a:txBody>
                  <a:tcPr marL="12699" marR="12699" marT="12698" marB="4571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lnSpc>
                          <a:spcPct val="110000"/>
                        </a:lnSpc>
                        <a:buNone/>
                      </a:pPr>
                      <a:r>
                        <a:rPr lang="pt-BR" sz="1200" b="0" i="0" kern="1200" dirty="0">
                          <a:solidFill>
                            <a:srgbClr val="F50B4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-0,08%</a:t>
                      </a:r>
                      <a:endParaRPr lang="en-US" altLang="en-US" sz="1200" b="0" kern="0" dirty="0">
                        <a:solidFill>
                          <a:srgbClr val="F50B43"/>
                        </a:solidFill>
                        <a:latin typeface="Arial" panose="020B0604020202020204" charset="-122"/>
                      </a:endParaRPr>
                    </a:p>
                  </a:txBody>
                  <a:tcPr marL="12699" marR="12699" marT="12698" marB="4571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3966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pt-BR" altLang="en-US" sz="1200" b="1" i="0" u="none" strike="noStrike" baseline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Julho</a:t>
                      </a:r>
                    </a:p>
                  </a:txBody>
                  <a:tcPr marL="9524" marR="9524" marT="95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lnSpc>
                          <a:spcPct val="110000"/>
                        </a:lnSpc>
                        <a:buNone/>
                      </a:pPr>
                      <a:r>
                        <a:rPr lang="pt-BR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413.155.444,53</a:t>
                      </a:r>
                      <a:endParaRPr lang="en-US" altLang="en-US" sz="1200" b="0" kern="0" dirty="0">
                        <a:solidFill>
                          <a:srgbClr val="424242"/>
                        </a:solidFill>
                        <a:latin typeface="Arial" panose="020B0604020202020204" charset="-122"/>
                      </a:endParaRPr>
                    </a:p>
                  </a:txBody>
                  <a:tcPr marL="12699" marR="12699" marT="12698" marB="4571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lnSpc>
                          <a:spcPct val="110000"/>
                        </a:lnSpc>
                        <a:buNone/>
                      </a:pPr>
                      <a:r>
                        <a:rPr lang="pt-BR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419.014.375,06</a:t>
                      </a:r>
                      <a:endParaRPr lang="en-US" altLang="en-US" sz="1200" b="0" kern="0" dirty="0">
                        <a:solidFill>
                          <a:srgbClr val="424242"/>
                        </a:solidFill>
                        <a:latin typeface="Arial" panose="020B0604020202020204" charset="-122"/>
                      </a:endParaRPr>
                    </a:p>
                  </a:txBody>
                  <a:tcPr marL="12699" marR="12699" marT="12698" marB="4571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lnSpc>
                          <a:spcPct val="110000"/>
                        </a:lnSpc>
                        <a:buNone/>
                      </a:pPr>
                      <a:r>
                        <a:rPr lang="pt-BR" sz="1200" b="0" i="0" kern="1200" dirty="0">
                          <a:solidFill>
                            <a:srgbClr val="00B05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7.168.595,38</a:t>
                      </a:r>
                      <a:endParaRPr lang="en-US" altLang="en-US" sz="1200" b="0" kern="0" dirty="0">
                        <a:solidFill>
                          <a:srgbClr val="00B050"/>
                        </a:solidFill>
                        <a:latin typeface="Arial" panose="020B0604020202020204" charset="-122"/>
                      </a:endParaRPr>
                    </a:p>
                  </a:txBody>
                  <a:tcPr marL="12699" marR="12699" marT="12698" marB="4571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lnSpc>
                          <a:spcPct val="110000"/>
                        </a:lnSpc>
                        <a:buNone/>
                      </a:pPr>
                      <a:r>
                        <a:rPr lang="pt-BR" sz="1200" b="0" i="0" kern="1200" dirty="0">
                          <a:solidFill>
                            <a:srgbClr val="00B05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1,74%</a:t>
                      </a:r>
                      <a:endParaRPr lang="en-US" altLang="en-US" sz="1200" b="0" kern="0" dirty="0">
                        <a:solidFill>
                          <a:srgbClr val="00B050"/>
                        </a:solidFill>
                        <a:latin typeface="Arial" panose="020B0604020202020204" charset="-122"/>
                      </a:endParaRPr>
                    </a:p>
                  </a:txBody>
                  <a:tcPr marL="12699" marR="12699" marT="12698" marB="4571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lnSpc>
                          <a:spcPct val="110000"/>
                        </a:lnSpc>
                        <a:buNone/>
                      </a:pPr>
                      <a:r>
                        <a:rPr lang="pt-BR" sz="1200" b="0" i="0" kern="1200" dirty="0">
                          <a:solidFill>
                            <a:srgbClr val="3333FF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1,66%</a:t>
                      </a:r>
                      <a:endParaRPr lang="en-US" altLang="en-US" sz="1200" b="0" kern="0" dirty="0">
                        <a:solidFill>
                          <a:srgbClr val="3333FF"/>
                        </a:solidFill>
                        <a:latin typeface="Arial" panose="020B0604020202020204" charset="-122"/>
                      </a:endParaRPr>
                    </a:p>
                  </a:txBody>
                  <a:tcPr marL="12699" marR="12699" marT="12698" marB="4571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85394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pt-BR" altLang="en-US" sz="1200" b="1" i="0" u="none" strike="noStrike" baseline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Agosto</a:t>
                      </a:r>
                    </a:p>
                  </a:txBody>
                  <a:tcPr marL="9524" marR="9524" marT="95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lnSpc>
                          <a:spcPct val="110000"/>
                        </a:lnSpc>
                        <a:buNone/>
                      </a:pPr>
                      <a:r>
                        <a:rPr lang="pt-BR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419.014.375,06</a:t>
                      </a:r>
                      <a:endParaRPr lang="en-US" altLang="en-US" sz="1200" b="0" kern="0" dirty="0">
                        <a:solidFill>
                          <a:srgbClr val="424242"/>
                        </a:solidFill>
                        <a:latin typeface="Arial" panose="020B0604020202020204" charset="-122"/>
                      </a:endParaRPr>
                    </a:p>
                  </a:txBody>
                  <a:tcPr marL="12699" marR="12699" marT="12698" marB="4571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lnSpc>
                          <a:spcPct val="110000"/>
                        </a:lnSpc>
                        <a:buNone/>
                      </a:pPr>
                      <a:r>
                        <a:rPr lang="pt-BR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422.442.592,47</a:t>
                      </a:r>
                      <a:endParaRPr lang="en-US" altLang="en-US" sz="1200" b="0" kern="0" dirty="0">
                        <a:solidFill>
                          <a:srgbClr val="424242"/>
                        </a:solidFill>
                        <a:latin typeface="Arial" panose="020B0604020202020204" charset="-122"/>
                      </a:endParaRPr>
                    </a:p>
                  </a:txBody>
                  <a:tcPr marL="12699" marR="12699" marT="12698" marB="4571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lnSpc>
                          <a:spcPct val="110000"/>
                        </a:lnSpc>
                        <a:buNone/>
                      </a:pPr>
                      <a:r>
                        <a:rPr lang="pt-BR" sz="1200" b="0" i="0" kern="1200" dirty="0">
                          <a:solidFill>
                            <a:srgbClr val="00B05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7.568.141,45</a:t>
                      </a:r>
                      <a:endParaRPr lang="en-US" altLang="en-US" sz="1200" b="0" kern="0" dirty="0">
                        <a:solidFill>
                          <a:srgbClr val="00B050"/>
                        </a:solidFill>
                        <a:latin typeface="Arial" panose="020B0604020202020204" charset="-122"/>
                      </a:endParaRPr>
                    </a:p>
                  </a:txBody>
                  <a:tcPr marL="12699" marR="12699" marT="12698" marB="4571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lnSpc>
                          <a:spcPct val="110000"/>
                        </a:lnSpc>
                        <a:buNone/>
                      </a:pPr>
                      <a:r>
                        <a:rPr lang="pt-BR" sz="1200" b="0" i="0" kern="1200" dirty="0">
                          <a:solidFill>
                            <a:srgbClr val="00B05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1,81%</a:t>
                      </a:r>
                      <a:endParaRPr lang="en-US" altLang="en-US" sz="1200" b="0" kern="0" dirty="0">
                        <a:solidFill>
                          <a:srgbClr val="00B050"/>
                        </a:solidFill>
                        <a:latin typeface="Arial" panose="020B0604020202020204" charset="-122"/>
                      </a:endParaRPr>
                    </a:p>
                  </a:txBody>
                  <a:tcPr marL="12699" marR="12699" marT="12698" marB="4571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lnSpc>
                          <a:spcPct val="110000"/>
                        </a:lnSpc>
                        <a:buNone/>
                      </a:pPr>
                      <a:r>
                        <a:rPr lang="pt-BR" sz="1200" b="0" i="0" kern="1200" dirty="0">
                          <a:solidFill>
                            <a:srgbClr val="3333FF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3,49%</a:t>
                      </a:r>
                      <a:endParaRPr lang="en-US" altLang="en-US" sz="1200" b="0" kern="0" dirty="0">
                        <a:solidFill>
                          <a:srgbClr val="3333FF"/>
                        </a:solidFill>
                        <a:latin typeface="Arial" panose="020B0604020202020204" charset="-122"/>
                      </a:endParaRPr>
                    </a:p>
                  </a:txBody>
                  <a:tcPr marL="12699" marR="12699" marT="12698" marB="4571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3966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pt-BR" altLang="en-US" sz="1200" b="1" i="0" u="none" strike="noStrike" baseline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Setembro</a:t>
                      </a:r>
                    </a:p>
                  </a:txBody>
                  <a:tcPr marL="9524" marR="9524" marT="95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lnSpc>
                          <a:spcPct val="110000"/>
                        </a:lnSpc>
                        <a:buNone/>
                      </a:pPr>
                      <a:r>
                        <a:rPr lang="pt-BR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422.442.592,47</a:t>
                      </a:r>
                      <a:endParaRPr lang="en-US" altLang="en-US" sz="1200" b="0" kern="0" dirty="0">
                        <a:solidFill>
                          <a:srgbClr val="424242"/>
                        </a:solidFill>
                        <a:latin typeface="Arial" panose="020B0604020202020204" charset="-122"/>
                      </a:endParaRPr>
                    </a:p>
                  </a:txBody>
                  <a:tcPr marL="12699" marR="12699" marT="12698" marB="4571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lnSpc>
                          <a:spcPct val="110000"/>
                        </a:lnSpc>
                        <a:buNone/>
                      </a:pPr>
                      <a:r>
                        <a:rPr lang="pt-BR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419.250.311,81</a:t>
                      </a:r>
                      <a:endParaRPr lang="en-US" altLang="en-US" sz="1200" b="0" kern="0" dirty="0">
                        <a:solidFill>
                          <a:srgbClr val="424242"/>
                        </a:solidFill>
                        <a:latin typeface="Arial" panose="020B0604020202020204" charset="-122"/>
                      </a:endParaRPr>
                    </a:p>
                  </a:txBody>
                  <a:tcPr marL="12699" marR="12699" marT="12698" marB="4571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lnSpc>
                          <a:spcPct val="110000"/>
                        </a:lnSpc>
                        <a:buNone/>
                      </a:pPr>
                      <a:r>
                        <a:rPr lang="pt-BR" sz="1200" b="0" i="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-1.918.689,30</a:t>
                      </a:r>
                      <a:endParaRPr lang="en-US" altLang="en-US" sz="1200" b="0" kern="0" dirty="0">
                        <a:solidFill>
                          <a:srgbClr val="FF0000"/>
                        </a:solidFill>
                        <a:latin typeface="Arial" panose="020B0604020202020204" charset="-122"/>
                      </a:endParaRPr>
                    </a:p>
                  </a:txBody>
                  <a:tcPr marL="12699" marR="12699" marT="12698" marB="4571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lnSpc>
                          <a:spcPct val="110000"/>
                        </a:lnSpc>
                        <a:buNone/>
                      </a:pPr>
                      <a:r>
                        <a:rPr lang="pt-BR" sz="1200" b="0" i="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-0,45%</a:t>
                      </a:r>
                      <a:endParaRPr lang="en-US" altLang="en-US" sz="1200" b="0" kern="0" dirty="0">
                        <a:solidFill>
                          <a:srgbClr val="FF0000"/>
                        </a:solidFill>
                        <a:latin typeface="Arial" panose="020B0604020202020204" charset="-122"/>
                      </a:endParaRPr>
                    </a:p>
                  </a:txBody>
                  <a:tcPr marL="12699" marR="12699" marT="12698" marB="4571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lnSpc>
                          <a:spcPct val="110000"/>
                        </a:lnSpc>
                        <a:buNone/>
                      </a:pPr>
                      <a:r>
                        <a:rPr lang="pt-BR" sz="1200" b="0" i="0" kern="1200" dirty="0">
                          <a:solidFill>
                            <a:srgbClr val="3333FF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3,02%</a:t>
                      </a:r>
                      <a:endParaRPr lang="en-US" altLang="en-US" sz="1200" b="0" kern="0" dirty="0">
                        <a:solidFill>
                          <a:srgbClr val="3333FF"/>
                        </a:solidFill>
                        <a:latin typeface="Arial" panose="020B0604020202020204" charset="-122"/>
                      </a:endParaRPr>
                    </a:p>
                  </a:txBody>
                  <a:tcPr marL="12699" marR="12699" marT="12698" marB="4571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3966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pt-BR" altLang="en-US" sz="1200" b="1" i="0" u="none" strike="noStrike" baseline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Outubro</a:t>
                      </a:r>
                    </a:p>
                  </a:txBody>
                  <a:tcPr marL="9524" marR="9524" marT="95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lnSpc>
                          <a:spcPct val="110000"/>
                        </a:lnSpc>
                        <a:buNone/>
                      </a:pPr>
                      <a:r>
                        <a:rPr lang="pt-BR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419.250.311,81</a:t>
                      </a:r>
                      <a:endParaRPr lang="en-US" altLang="en-US" sz="1200" b="0" kern="0" dirty="0">
                        <a:solidFill>
                          <a:srgbClr val="424242"/>
                        </a:solidFill>
                        <a:latin typeface="Arial" panose="020B0604020202020204" charset="-122"/>
                      </a:endParaRPr>
                    </a:p>
                  </a:txBody>
                  <a:tcPr marL="12699" marR="12699" marT="12698" marB="4571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lnSpc>
                          <a:spcPct val="110000"/>
                        </a:lnSpc>
                        <a:buNone/>
                      </a:pPr>
                      <a:r>
                        <a:rPr lang="pt-BR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429.575.635,27</a:t>
                      </a:r>
                      <a:endParaRPr lang="en-US" altLang="en-US" sz="1200" b="0" kern="0" dirty="0">
                        <a:solidFill>
                          <a:srgbClr val="424242"/>
                        </a:solidFill>
                        <a:latin typeface="Arial" panose="020B0604020202020204" charset="-122"/>
                      </a:endParaRPr>
                    </a:p>
                  </a:txBody>
                  <a:tcPr marL="12699" marR="12699" marT="12698" marB="4571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lnSpc>
                          <a:spcPct val="110000"/>
                        </a:lnSpc>
                        <a:buNone/>
                      </a:pPr>
                      <a:r>
                        <a:rPr lang="pt-BR" sz="1200" b="0" i="0" kern="1200" dirty="0">
                          <a:solidFill>
                            <a:srgbClr val="00B05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11.368.764,44</a:t>
                      </a:r>
                      <a:endParaRPr lang="en-US" altLang="en-US" sz="1200" b="0" kern="0" dirty="0">
                        <a:solidFill>
                          <a:srgbClr val="00B050"/>
                        </a:solidFill>
                        <a:latin typeface="Arial" panose="020B0604020202020204" charset="-122"/>
                      </a:endParaRPr>
                    </a:p>
                  </a:txBody>
                  <a:tcPr marL="12699" marR="12699" marT="12698" marB="4571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lnSpc>
                          <a:spcPct val="110000"/>
                        </a:lnSpc>
                        <a:buNone/>
                      </a:pPr>
                      <a:r>
                        <a:rPr lang="pt-BR" sz="1200" b="0" i="0" kern="1200" dirty="0">
                          <a:solidFill>
                            <a:srgbClr val="00B05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2,71%</a:t>
                      </a:r>
                      <a:endParaRPr lang="en-US" altLang="en-US" sz="1200" b="0" kern="0" dirty="0">
                        <a:solidFill>
                          <a:srgbClr val="00B050"/>
                        </a:solidFill>
                        <a:latin typeface="Arial" panose="020B0604020202020204" charset="-122"/>
                      </a:endParaRPr>
                    </a:p>
                  </a:txBody>
                  <a:tcPr marL="12699" marR="12699" marT="12698" marB="4571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lnSpc>
                          <a:spcPct val="110000"/>
                        </a:lnSpc>
                        <a:buNone/>
                      </a:pPr>
                      <a:r>
                        <a:rPr lang="pt-BR" sz="1200" b="0" i="0" kern="1200" dirty="0">
                          <a:solidFill>
                            <a:srgbClr val="3333FF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5,82%</a:t>
                      </a:r>
                      <a:endParaRPr lang="en-US" altLang="en-US" sz="1200" b="0" kern="0" dirty="0">
                        <a:solidFill>
                          <a:srgbClr val="3333FF"/>
                        </a:solidFill>
                        <a:latin typeface="Arial" panose="020B0604020202020204" charset="-122"/>
                      </a:endParaRPr>
                    </a:p>
                  </a:txBody>
                  <a:tcPr marL="12699" marR="12699" marT="12698" marB="4571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3966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pt-BR" altLang="en-US" sz="1200" b="1" i="0" u="none" strike="noStrike" baseline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Novembro</a:t>
                      </a:r>
                    </a:p>
                  </a:txBody>
                  <a:tcPr marL="9524" marR="9524" marT="95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lnSpc>
                          <a:spcPct val="110000"/>
                        </a:lnSpc>
                        <a:buNone/>
                      </a:pPr>
                      <a:r>
                        <a:rPr lang="en-US" altLang="en-US" sz="1200" b="0" kern="0" dirty="0">
                          <a:solidFill>
                            <a:srgbClr val="424242"/>
                          </a:solidFill>
                          <a:latin typeface="Arial" panose="020B0604020202020204" charset="-122"/>
                        </a:rPr>
                        <a:t>429.575.635,27</a:t>
                      </a:r>
                    </a:p>
                  </a:txBody>
                  <a:tcPr marL="12699" marR="12699" marT="12698" marB="4571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lnSpc>
                          <a:spcPct val="110000"/>
                        </a:lnSpc>
                        <a:buNone/>
                      </a:pPr>
                      <a:r>
                        <a:rPr lang="en-US" altLang="en-US" sz="1200" b="0" kern="0" dirty="0">
                          <a:solidFill>
                            <a:srgbClr val="424242"/>
                          </a:solidFill>
                          <a:latin typeface="Arial" panose="020B0604020202020204" charset="-122"/>
                        </a:rPr>
                        <a:t>425.708.321,36</a:t>
                      </a:r>
                    </a:p>
                  </a:txBody>
                  <a:tcPr marL="12699" marR="12699" marT="12698" marB="4571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fontAlgn="ctr" latinLnBrk="0" hangingPunct="1">
                        <a:lnSpc>
                          <a:spcPct val="110000"/>
                        </a:lnSpc>
                        <a:buNone/>
                      </a:pPr>
                      <a:r>
                        <a:rPr lang="en-US" altLang="en-US" sz="1200" b="0" i="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-2.644.377,10</a:t>
                      </a:r>
                    </a:p>
                  </a:txBody>
                  <a:tcPr marL="12699" marR="12699" marT="12698" marB="4571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lnSpc>
                          <a:spcPct val="110000"/>
                        </a:lnSpc>
                        <a:buNone/>
                      </a:pPr>
                      <a:r>
                        <a:rPr lang="en-US" altLang="en-US" sz="1200" b="0" i="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-0,62</a:t>
                      </a:r>
                    </a:p>
                  </a:txBody>
                  <a:tcPr marL="12699" marR="12699" marT="12698" marB="4571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lnSpc>
                          <a:spcPct val="110000"/>
                        </a:lnSpc>
                        <a:buNone/>
                      </a:pPr>
                      <a:r>
                        <a:rPr lang="en-US" altLang="en-US" sz="1200" b="0" kern="0" dirty="0">
                          <a:solidFill>
                            <a:srgbClr val="3333FF"/>
                          </a:solidFill>
                          <a:latin typeface="Arial" panose="020B0604020202020204" charset="-122"/>
                        </a:rPr>
                        <a:t>5,16%</a:t>
                      </a:r>
                    </a:p>
                  </a:txBody>
                  <a:tcPr marL="12699" marR="12699" marT="12698" marB="4571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61321285"/>
                  </a:ext>
                </a:extLst>
              </a:tr>
              <a:tr h="373966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pt-BR" altLang="en-US" sz="1200" b="1" i="0" u="none" strike="noStrike" baseline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Dezembro</a:t>
                      </a:r>
                    </a:p>
                  </a:txBody>
                  <a:tcPr marL="9524" marR="9524" marT="95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lnSpc>
                          <a:spcPct val="110000"/>
                        </a:lnSpc>
                        <a:buNone/>
                      </a:pPr>
                      <a:r>
                        <a:rPr lang="en-US" altLang="en-US" sz="1200" b="0" kern="0" dirty="0">
                          <a:solidFill>
                            <a:srgbClr val="424242"/>
                          </a:solidFill>
                          <a:latin typeface="Arial" panose="020B0604020202020204" charset="-122"/>
                        </a:rPr>
                        <a:t>425.708.321,36</a:t>
                      </a:r>
                    </a:p>
                  </a:txBody>
                  <a:tcPr marL="12699" marR="12699" marT="12698" marB="4571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lnSpc>
                          <a:spcPct val="110000"/>
                        </a:lnSpc>
                        <a:buNone/>
                      </a:pPr>
                      <a:r>
                        <a:rPr lang="en-US" altLang="en-US" sz="1200" b="0" kern="0" dirty="0">
                          <a:solidFill>
                            <a:srgbClr val="424242"/>
                          </a:solidFill>
                          <a:latin typeface="Arial" panose="020B0604020202020204" charset="-122"/>
                        </a:rPr>
                        <a:t>425.261.125,84</a:t>
                      </a:r>
                    </a:p>
                  </a:txBody>
                  <a:tcPr marL="12699" marR="12699" marT="12698" marB="4571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fontAlgn="ctr" latinLnBrk="0" hangingPunct="1">
                        <a:lnSpc>
                          <a:spcPct val="110000"/>
                        </a:lnSpc>
                        <a:buNone/>
                      </a:pPr>
                      <a:r>
                        <a:rPr lang="en-US" altLang="en-US" sz="1200" b="0" i="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-1.059.883,99</a:t>
                      </a:r>
                    </a:p>
                  </a:txBody>
                  <a:tcPr marL="12699" marR="12699" marT="12698" marB="4571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lnSpc>
                          <a:spcPct val="110000"/>
                        </a:lnSpc>
                        <a:buNone/>
                      </a:pPr>
                      <a:r>
                        <a:rPr lang="en-US" altLang="en-US" sz="1200" b="0" i="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-0,25</a:t>
                      </a:r>
                    </a:p>
                  </a:txBody>
                  <a:tcPr marL="12699" marR="12699" marT="12698" marB="4571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lnSpc>
                          <a:spcPct val="110000"/>
                        </a:lnSpc>
                        <a:buNone/>
                      </a:pPr>
                      <a:r>
                        <a:rPr lang="en-US" altLang="en-US" sz="1200" b="0" kern="0" dirty="0">
                          <a:solidFill>
                            <a:srgbClr val="3333FF"/>
                          </a:solidFill>
                          <a:latin typeface="Arial" panose="020B0604020202020204" charset="-122"/>
                        </a:rPr>
                        <a:t>4,90%</a:t>
                      </a:r>
                    </a:p>
                  </a:txBody>
                  <a:tcPr marL="12699" marR="12699" marT="12698" marB="4571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05623328"/>
                  </a:ext>
                </a:extLst>
              </a:tr>
              <a:tr h="575869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baseline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Sub Total</a:t>
                      </a:r>
                    </a:p>
                  </a:txBody>
                  <a:tcPr marL="9524" marR="9524" marT="95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 marL="9525" marR="9525" marT="95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 marL="9525" marR="9525" marT="95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20.229.532,93</a:t>
                      </a:r>
                      <a:endParaRPr lang="pt-BR" sz="1200" b="1" i="0" u="none" strike="noStrike" kern="1200" baseline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4" marR="9524" marT="95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200" b="0" i="0" u="none" strike="noStrike" kern="1200" baseline="0" dirty="0">
                        <a:solidFill>
                          <a:srgbClr val="3333FF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4" marR="9524" marT="95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pt-BR" altLang="en-US" sz="1200" b="0" i="0" u="none" strike="noStrike" kern="1200" baseline="0" dirty="0">
                        <a:solidFill>
                          <a:srgbClr val="3333FF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4" marR="9524" marT="95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E0B0AD3D-CEC0-266C-C0EE-B8BFBD31DD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pt-BR" altLang="zh-CN" smtClean="0">
                <a:latin typeface="Arial" panose="020B0604020202020204" pitchFamily="34" charset="0"/>
              </a:rPr>
              <a:t>27</a:t>
            </a:fld>
            <a:endParaRPr lang="pt-BR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27"/>
          <p:cNvSpPr>
            <a:spLocks noChangeArrowheads="1"/>
          </p:cNvSpPr>
          <p:nvPr/>
        </p:nvSpPr>
        <p:spPr bwMode="auto">
          <a:xfrm>
            <a:off x="539750" y="540544"/>
            <a:ext cx="8104188" cy="5842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pt-BR" sz="32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Garamond" pitchFamily="18" charset="0"/>
                <a:ea typeface="+mn-ea"/>
                <a:cs typeface="+mn-cs"/>
              </a:rPr>
              <a:t>RETORNO ACUMULADO 2023</a:t>
            </a:r>
          </a:p>
        </p:txBody>
      </p:sp>
      <p:graphicFrame>
        <p:nvGraphicFramePr>
          <p:cNvPr id="5" name="Tabe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0242983"/>
              </p:ext>
            </p:extLst>
          </p:nvPr>
        </p:nvGraphicFramePr>
        <p:xfrm>
          <a:off x="539750" y="2060848"/>
          <a:ext cx="7815262" cy="3328232"/>
        </p:xfrm>
        <a:graphic>
          <a:graphicData uri="http://schemas.openxmlformats.org/drawingml/2006/table">
            <a:tbl>
              <a:tblPr/>
              <a:tblGrid>
                <a:gridCol w="9867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36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182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991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953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7216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314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baseline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Mês</a:t>
                      </a:r>
                    </a:p>
                  </a:txBody>
                  <a:tcPr marL="9524" marR="9524" marT="95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baseline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Saldo Anterior (R$)</a:t>
                      </a:r>
                    </a:p>
                  </a:txBody>
                  <a:tcPr marL="9524" marR="9524" marT="95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baseline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Saldo Final (R$)</a:t>
                      </a:r>
                    </a:p>
                  </a:txBody>
                  <a:tcPr marL="9524" marR="9524" marT="95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baseline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Retorno (R$)</a:t>
                      </a:r>
                    </a:p>
                  </a:txBody>
                  <a:tcPr marL="9524" marR="9524" marT="95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baseline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Retorno (%)</a:t>
                      </a:r>
                    </a:p>
                  </a:txBody>
                  <a:tcPr marL="9524" marR="9524" marT="95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+mn-ea"/>
                        </a:rPr>
                        <a:t>Retorno Acumulado (%)</a:t>
                      </a:r>
                      <a:endParaRPr lang="pt-BR" altLang="en-US" sz="1200" b="1" i="0" u="none" strike="noStrike" baseline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  <a:sym typeface="+mn-ea"/>
                      </a:endParaRPr>
                    </a:p>
                  </a:txBody>
                  <a:tcPr marL="9524" marR="9524" marT="95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1744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baseline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Janeiro</a:t>
                      </a:r>
                    </a:p>
                  </a:txBody>
                  <a:tcPr marL="9524" marR="9524" marT="95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lnSpc>
                          <a:spcPct val="110000"/>
                        </a:lnSpc>
                        <a:buNone/>
                      </a:pPr>
                      <a:r>
                        <a:rPr lang="pt-BR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425.261.125,84</a:t>
                      </a:r>
                      <a:endParaRPr lang="en-US" altLang="en-US" sz="1200" b="0" kern="0" dirty="0">
                        <a:solidFill>
                          <a:srgbClr val="424242"/>
                        </a:solidFill>
                        <a:latin typeface="Arial" panose="020B0604020202020204" charset="-122"/>
                      </a:endParaRPr>
                    </a:p>
                  </a:txBody>
                  <a:tcPr marL="12699" marR="12699" marT="12698" marB="4571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lnSpc>
                          <a:spcPct val="110000"/>
                        </a:lnSpc>
                        <a:buNone/>
                      </a:pPr>
                      <a:r>
                        <a:rPr lang="pt-BR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431.031.040,68</a:t>
                      </a:r>
                      <a:endParaRPr lang="en-US" altLang="en-US" sz="1200" b="0" kern="0" dirty="0">
                        <a:solidFill>
                          <a:srgbClr val="424242"/>
                        </a:solidFill>
                        <a:latin typeface="Arial" panose="020B0604020202020204" charset="-122"/>
                      </a:endParaRPr>
                    </a:p>
                  </a:txBody>
                  <a:tcPr marL="12699" marR="12699" marT="12698" marB="4571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lnSpc>
                          <a:spcPct val="100000"/>
                        </a:lnSpc>
                        <a:buNone/>
                      </a:pPr>
                      <a:r>
                        <a:rPr lang="pt-BR" sz="1200" b="0" i="0" kern="1200" dirty="0">
                          <a:solidFill>
                            <a:srgbClr val="00B05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7.305.978,76</a:t>
                      </a:r>
                      <a:endParaRPr lang="en-US" altLang="en-US" sz="1200" b="0" i="0" kern="1200" dirty="0">
                        <a:solidFill>
                          <a:srgbClr val="00B05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699" marR="12699" marT="12698" marB="4571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lnSpc>
                          <a:spcPct val="110000"/>
                        </a:lnSpc>
                        <a:buNone/>
                      </a:pPr>
                      <a:r>
                        <a:rPr lang="pt-BR" sz="1200" b="0" i="0" kern="1200" dirty="0">
                          <a:solidFill>
                            <a:srgbClr val="00B05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1,72%</a:t>
                      </a:r>
                      <a:endParaRPr lang="en-US" altLang="en-US" sz="1200" b="0" i="0" kern="1200" dirty="0">
                        <a:solidFill>
                          <a:srgbClr val="00B05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699" marR="12699" marT="12698" marB="4571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fontAlgn="ctr" latinLnBrk="0" hangingPunct="1">
                        <a:lnSpc>
                          <a:spcPct val="110000"/>
                        </a:lnSpc>
                        <a:buNone/>
                      </a:pPr>
                      <a:r>
                        <a:rPr lang="pt-BR" sz="1200" b="0" i="0" kern="1200" dirty="0">
                          <a:solidFill>
                            <a:srgbClr val="3333FF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1,72%</a:t>
                      </a:r>
                      <a:endParaRPr lang="en-US" altLang="en-US" sz="1200" b="0" i="0" kern="1200" dirty="0">
                        <a:solidFill>
                          <a:srgbClr val="3333FF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699" marR="12699" marT="12698" marB="4571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6823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baseline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Fevereiro</a:t>
                      </a:r>
                    </a:p>
                  </a:txBody>
                  <a:tcPr marL="9524" marR="9524" marT="95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lnSpc>
                          <a:spcPct val="110000"/>
                        </a:lnSpc>
                        <a:buNone/>
                      </a:pPr>
                      <a:r>
                        <a:rPr lang="pt-BR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431.031.040,68</a:t>
                      </a:r>
                      <a:endParaRPr lang="en-US" altLang="en-US" sz="1200" b="0" kern="0" dirty="0">
                        <a:solidFill>
                          <a:srgbClr val="424242"/>
                        </a:solidFill>
                        <a:latin typeface="Arial" panose="020B0604020202020204" charset="-122"/>
                      </a:endParaRPr>
                    </a:p>
                  </a:txBody>
                  <a:tcPr marL="12699" marR="12699" marT="12698" marB="4571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lnSpc>
                          <a:spcPct val="110000"/>
                        </a:lnSpc>
                        <a:buNone/>
                      </a:pPr>
                      <a:r>
                        <a:rPr lang="en-US" altLang="en-US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425.655.313,31</a:t>
                      </a:r>
                    </a:p>
                  </a:txBody>
                  <a:tcPr marL="12699" marR="12699" marT="12698" marB="4571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fontAlgn="t" latinLnBrk="0" hangingPunct="1">
                        <a:lnSpc>
                          <a:spcPct val="110000"/>
                        </a:lnSpc>
                        <a:buNone/>
                      </a:pPr>
                      <a:r>
                        <a:rPr lang="en-US" altLang="en-US" sz="12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-3.565.634,02</a:t>
                      </a:r>
                    </a:p>
                  </a:txBody>
                  <a:tcPr marL="12699" marR="12699" marT="12698" marB="4571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lnSpc>
                          <a:spcPct val="110000"/>
                        </a:lnSpc>
                        <a:buNone/>
                      </a:pPr>
                      <a:r>
                        <a:rPr lang="pt-BR" sz="1200" b="0" i="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-0,83%</a:t>
                      </a:r>
                      <a:endParaRPr lang="en-US" altLang="en-US" sz="1200" b="0" kern="0" dirty="0">
                        <a:solidFill>
                          <a:srgbClr val="FF0000"/>
                        </a:solidFill>
                        <a:latin typeface="Arial" panose="020B0604020202020204" charset="-122"/>
                      </a:endParaRPr>
                    </a:p>
                  </a:txBody>
                  <a:tcPr marL="12699" marR="12699" marT="12698" marB="4571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lnSpc>
                          <a:spcPct val="110000"/>
                        </a:lnSpc>
                        <a:buNone/>
                      </a:pPr>
                      <a:r>
                        <a:rPr lang="pt-BR" sz="1200" b="0" i="0" kern="1200" dirty="0">
                          <a:solidFill>
                            <a:srgbClr val="3333FF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0,88%</a:t>
                      </a:r>
                      <a:endParaRPr lang="en-US" altLang="en-US" sz="1200" b="0" i="0" kern="1200" dirty="0">
                        <a:solidFill>
                          <a:srgbClr val="3333FF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699" marR="12699" marT="12698" marB="4571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6982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baseline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Março</a:t>
                      </a:r>
                    </a:p>
                  </a:txBody>
                  <a:tcPr marL="9524" marR="9524" marT="95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lnSpc>
                          <a:spcPct val="110000"/>
                        </a:lnSpc>
                        <a:buNone/>
                      </a:pPr>
                      <a:r>
                        <a:rPr lang="pt-BR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425.655.313,31</a:t>
                      </a:r>
                      <a:endParaRPr lang="en-US" altLang="en-US" sz="1200" b="0" kern="0" dirty="0">
                        <a:solidFill>
                          <a:srgbClr val="424242"/>
                        </a:solidFill>
                        <a:latin typeface="Arial" panose="020B0604020202020204" charset="-122"/>
                      </a:endParaRPr>
                    </a:p>
                  </a:txBody>
                  <a:tcPr marL="12699" marR="12699" marT="12698" marB="4571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200" dirty="0">
                          <a:effectLst/>
                        </a:rPr>
                        <a:t>426.287.192,85</a:t>
                      </a:r>
                    </a:p>
                  </a:txBody>
                  <a:tcPr marL="76200" marR="76200" marT="76200" marB="7620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lnSpc>
                          <a:spcPct val="110000"/>
                        </a:lnSpc>
                        <a:buNone/>
                      </a:pPr>
                      <a:r>
                        <a:rPr lang="pt-BR" sz="1200" b="0" i="0" kern="1200" dirty="0">
                          <a:solidFill>
                            <a:srgbClr val="00B05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1.645.983,47</a:t>
                      </a:r>
                      <a:endParaRPr lang="en-US" altLang="en-US" sz="1200" b="0" kern="0" dirty="0">
                        <a:solidFill>
                          <a:srgbClr val="00B050"/>
                        </a:solidFill>
                        <a:latin typeface="Arial" panose="020B0604020202020204" charset="-122"/>
                      </a:endParaRPr>
                    </a:p>
                  </a:txBody>
                  <a:tcPr marL="12699" marR="12699" marT="12698" marB="4571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lnSpc>
                          <a:spcPct val="110000"/>
                        </a:lnSpc>
                        <a:buNone/>
                      </a:pPr>
                      <a:r>
                        <a:rPr lang="pt-BR" sz="1200" b="0" i="0" kern="1200" dirty="0">
                          <a:solidFill>
                            <a:srgbClr val="00B05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0,39%</a:t>
                      </a:r>
                      <a:endParaRPr lang="en-US" altLang="en-US" sz="1200" b="0" kern="0" dirty="0">
                        <a:solidFill>
                          <a:srgbClr val="00B050"/>
                        </a:solidFill>
                        <a:latin typeface="Arial" panose="020B0604020202020204" charset="-122"/>
                      </a:endParaRPr>
                    </a:p>
                  </a:txBody>
                  <a:tcPr marL="12699" marR="12699" marT="12698" marB="4571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lnSpc>
                          <a:spcPct val="110000"/>
                        </a:lnSpc>
                        <a:buNone/>
                      </a:pPr>
                      <a:r>
                        <a:rPr lang="pt-BR" sz="1200" b="0" i="0" kern="1200" dirty="0">
                          <a:solidFill>
                            <a:srgbClr val="3333FF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1,27%</a:t>
                      </a:r>
                      <a:endParaRPr lang="en-US" altLang="en-US" sz="1200" b="0" kern="0" dirty="0">
                        <a:solidFill>
                          <a:srgbClr val="3333FF"/>
                        </a:solidFill>
                        <a:latin typeface="Arial" panose="020B0604020202020204" charset="-122"/>
                      </a:endParaRPr>
                    </a:p>
                  </a:txBody>
                  <a:tcPr marL="12699" marR="12699" marT="12698" marB="4571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4759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baseline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Abril</a:t>
                      </a:r>
                    </a:p>
                  </a:txBody>
                  <a:tcPr marL="9524" marR="9524" marT="95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lnSpc>
                          <a:spcPct val="110000"/>
                        </a:lnSpc>
                        <a:buNone/>
                      </a:pPr>
                      <a:r>
                        <a:rPr lang="pt-BR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426.287.192,85</a:t>
                      </a:r>
                      <a:endParaRPr lang="en-US" altLang="en-US" sz="1200" b="0" kern="0" dirty="0">
                        <a:solidFill>
                          <a:srgbClr val="424242"/>
                        </a:solidFill>
                        <a:latin typeface="Arial" panose="020B0604020202020204" charset="-122"/>
                      </a:endParaRPr>
                    </a:p>
                  </a:txBody>
                  <a:tcPr marL="12699" marR="12699" marT="12698" marB="4571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200" dirty="0">
                          <a:effectLst/>
                        </a:rPr>
                        <a:t>428.521.462,07</a:t>
                      </a:r>
                    </a:p>
                  </a:txBody>
                  <a:tcPr marL="76200" marR="76200" marT="76200" marB="7620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200" b="0" i="0" kern="1200" dirty="0">
                          <a:solidFill>
                            <a:srgbClr val="00B05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3.331.754,57</a:t>
                      </a:r>
                    </a:p>
                  </a:txBody>
                  <a:tcPr marL="76200" marR="76200" marT="76200" marB="7620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fontAlgn="ctr" latinLnBrk="0" hangingPunct="1">
                        <a:lnSpc>
                          <a:spcPct val="110000"/>
                        </a:lnSpc>
                        <a:buNone/>
                      </a:pPr>
                      <a:r>
                        <a:rPr lang="pt-BR" sz="1200" b="0" i="0" kern="1200" dirty="0">
                          <a:solidFill>
                            <a:srgbClr val="00B05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0,78%</a:t>
                      </a:r>
                      <a:endParaRPr lang="en-US" altLang="en-US" sz="1200" b="0" i="0" kern="1200" dirty="0">
                        <a:solidFill>
                          <a:srgbClr val="00B05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699" marR="12699" marT="12698" marB="4571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lnSpc>
                          <a:spcPct val="110000"/>
                        </a:lnSpc>
                        <a:buNone/>
                      </a:pPr>
                      <a:r>
                        <a:rPr lang="pt-BR" sz="1200" b="0" i="0" kern="1200" dirty="0">
                          <a:solidFill>
                            <a:srgbClr val="3333FF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2,06%</a:t>
                      </a:r>
                      <a:endParaRPr lang="en-US" altLang="en-US" sz="1200" b="0" kern="0" dirty="0">
                        <a:solidFill>
                          <a:srgbClr val="3333FF"/>
                        </a:solidFill>
                        <a:latin typeface="Arial" panose="020B0604020202020204" charset="-122"/>
                      </a:endParaRPr>
                    </a:p>
                  </a:txBody>
                  <a:tcPr marL="12699" marR="12699" marT="12698" marB="4571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2537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baseline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Maio</a:t>
                      </a:r>
                    </a:p>
                  </a:txBody>
                  <a:tcPr marL="9524" marR="9524" marT="95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lnSpc>
                          <a:spcPct val="110000"/>
                        </a:lnSpc>
                        <a:buNone/>
                      </a:pPr>
                      <a:r>
                        <a:rPr lang="pt-BR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428.521.462,07</a:t>
                      </a:r>
                      <a:endParaRPr lang="en-US" altLang="en-US" sz="1200" b="0" kern="0" dirty="0">
                        <a:solidFill>
                          <a:srgbClr val="424242"/>
                        </a:solidFill>
                        <a:latin typeface="Arial" panose="020B0604020202020204" charset="-122"/>
                      </a:endParaRPr>
                    </a:p>
                  </a:txBody>
                  <a:tcPr marL="12699" marR="12699" marT="12698" marB="4571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lnSpc>
                          <a:spcPct val="110000"/>
                        </a:lnSpc>
                        <a:buNone/>
                      </a:pPr>
                      <a:r>
                        <a:rPr lang="en-US" altLang="en-US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434.568.526,24</a:t>
                      </a:r>
                    </a:p>
                  </a:txBody>
                  <a:tcPr marL="12699" marR="12699" marT="12698" marB="4571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200" dirty="0">
                          <a:solidFill>
                            <a:srgbClr val="00B050"/>
                          </a:solidFill>
                          <a:effectLst/>
                        </a:rPr>
                        <a:t>7.106.094,33</a:t>
                      </a:r>
                    </a:p>
                  </a:txBody>
                  <a:tcPr marL="76200" marR="76200" marT="76200" marB="7620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lnSpc>
                          <a:spcPct val="110000"/>
                        </a:lnSpc>
                        <a:buNone/>
                      </a:pPr>
                      <a:r>
                        <a:rPr lang="pt-BR" sz="1200" b="0" i="0" kern="1200" dirty="0">
                          <a:solidFill>
                            <a:srgbClr val="00B05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1,66%</a:t>
                      </a:r>
                      <a:endParaRPr lang="en-US" altLang="en-US" sz="1200" b="0" kern="0" dirty="0">
                        <a:solidFill>
                          <a:srgbClr val="00B050"/>
                        </a:solidFill>
                        <a:latin typeface="Arial" panose="020B0604020202020204" charset="-122"/>
                      </a:endParaRPr>
                    </a:p>
                  </a:txBody>
                  <a:tcPr marL="12699" marR="12699" marT="12698" marB="4571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lnSpc>
                          <a:spcPct val="110000"/>
                        </a:lnSpc>
                        <a:buNone/>
                      </a:pPr>
                      <a:r>
                        <a:rPr lang="pt-BR" sz="1200" b="0" i="0" kern="1200" dirty="0">
                          <a:solidFill>
                            <a:srgbClr val="3333FF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3,75%</a:t>
                      </a:r>
                      <a:endParaRPr lang="en-US" altLang="en-US" sz="1200" b="0" kern="0" dirty="0">
                        <a:solidFill>
                          <a:srgbClr val="3333FF"/>
                        </a:solidFill>
                        <a:latin typeface="Arial" panose="020B0604020202020204" charset="-122"/>
                      </a:endParaRPr>
                    </a:p>
                  </a:txBody>
                  <a:tcPr marL="12699" marR="12699" marT="12698" marB="4571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8093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pt-BR" altLang="en-US" sz="1200" b="1" i="0" u="none" strike="noStrike" baseline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Junho</a:t>
                      </a:r>
                    </a:p>
                  </a:txBody>
                  <a:tcPr marL="9524" marR="9524" marT="95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lnSpc>
                          <a:spcPct val="110000"/>
                        </a:lnSpc>
                        <a:buNone/>
                      </a:pPr>
                      <a:r>
                        <a:rPr lang="pt-BR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434.568.526,24</a:t>
                      </a:r>
                      <a:endParaRPr lang="en-US" altLang="en-US" sz="1200" b="0" kern="0" dirty="0">
                        <a:solidFill>
                          <a:srgbClr val="424242"/>
                        </a:solidFill>
                        <a:latin typeface="Arial" panose="020B0604020202020204" charset="-122"/>
                      </a:endParaRPr>
                    </a:p>
                  </a:txBody>
                  <a:tcPr marL="12699" marR="12699" marT="12698" marB="4571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lnSpc>
                          <a:spcPct val="110000"/>
                        </a:lnSpc>
                        <a:buNone/>
                      </a:pPr>
                      <a:r>
                        <a:rPr lang="pt-BR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445.764.902,95</a:t>
                      </a:r>
                      <a:endParaRPr lang="en-US" altLang="en-US" sz="1200" b="0" kern="0" dirty="0">
                        <a:solidFill>
                          <a:srgbClr val="424242"/>
                        </a:solidFill>
                        <a:latin typeface="Arial" panose="020B0604020202020204" charset="-122"/>
                      </a:endParaRPr>
                    </a:p>
                  </a:txBody>
                  <a:tcPr marL="12699" marR="12699" marT="12698" marB="4571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lnSpc>
                          <a:spcPct val="110000"/>
                        </a:lnSpc>
                        <a:buNone/>
                      </a:pPr>
                      <a:r>
                        <a:rPr lang="en-US" altLang="en-US" sz="1200" kern="1200" dirty="0">
                          <a:solidFill>
                            <a:srgbClr val="00B05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12.689.583,37</a:t>
                      </a:r>
                    </a:p>
                  </a:txBody>
                  <a:tcPr marL="12699" marR="12699" marT="12698" marB="4571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lnSpc>
                          <a:spcPct val="110000"/>
                        </a:lnSpc>
                        <a:buNone/>
                      </a:pPr>
                      <a:r>
                        <a:rPr lang="pt-BR" sz="1200" b="0" i="0" kern="1200" dirty="0">
                          <a:solidFill>
                            <a:srgbClr val="00B05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2,92%</a:t>
                      </a:r>
                      <a:endParaRPr lang="en-US" altLang="en-US" sz="1200" b="0" i="0" kern="1200" dirty="0">
                        <a:solidFill>
                          <a:srgbClr val="00B05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699" marR="12699" marT="12698" marB="4571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lnSpc>
                          <a:spcPct val="110000"/>
                        </a:lnSpc>
                        <a:buNone/>
                      </a:pPr>
                      <a:r>
                        <a:rPr lang="pt-BR" sz="1200" b="0" i="0" kern="1200" dirty="0">
                          <a:solidFill>
                            <a:srgbClr val="3333FF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6,78%</a:t>
                      </a:r>
                      <a:endParaRPr lang="en-US" altLang="en-US" sz="1200" b="0" i="0" kern="1200" dirty="0">
                        <a:solidFill>
                          <a:srgbClr val="3333FF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699" marR="12699" marT="12698" marB="4571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75869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baseline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Sub Total</a:t>
                      </a:r>
                    </a:p>
                  </a:txBody>
                  <a:tcPr marL="9524" marR="9524" marT="95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 marL="9525" marR="9525" marT="95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 marL="9525" marR="9525" marT="95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28.513.760,48</a:t>
                      </a:r>
                      <a:endParaRPr lang="pt-BR" sz="1200" b="1" i="0" u="none" strike="noStrike" kern="1200" baseline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4" marR="9524" marT="95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200" b="0" i="0" u="none" strike="noStrike" kern="1200" baseline="0" dirty="0">
                        <a:solidFill>
                          <a:srgbClr val="3333FF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4" marR="9524" marT="95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pt-BR" altLang="en-US" sz="1200" b="0" i="0" u="none" strike="noStrike" kern="1200" baseline="0" dirty="0">
                        <a:solidFill>
                          <a:srgbClr val="3333FF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4" marR="9524" marT="95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C959ED62-F8C5-1A85-65D1-6CA11F989E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pt-BR" altLang="zh-CN" smtClean="0">
                <a:latin typeface="Arial" panose="020B0604020202020204" pitchFamily="34" charset="0"/>
              </a:rPr>
              <a:t>28</a:t>
            </a:fld>
            <a:endParaRPr lang="pt-BR" altLang="zh-CN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536248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27"/>
          <p:cNvSpPr>
            <a:spLocks noChangeArrowheads="1"/>
          </p:cNvSpPr>
          <p:nvPr/>
        </p:nvSpPr>
        <p:spPr bwMode="auto">
          <a:xfrm>
            <a:off x="-757237" y="188913"/>
            <a:ext cx="10694988" cy="70788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Garamond" pitchFamily="18" charset="0"/>
                <a:ea typeface="+mn-ea"/>
                <a:cs typeface="+mn-cs"/>
              </a:rPr>
              <a:t>RETORNO E META ATUARIAL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Garamond" pitchFamily="18" charset="0"/>
                <a:ea typeface="+mn-ea"/>
                <a:cs typeface="+mn-cs"/>
              </a:rPr>
              <a:t> ACUMULADO  ÚLTIMOS 8 ANOS</a:t>
            </a:r>
          </a:p>
        </p:txBody>
      </p:sp>
      <p:graphicFrame>
        <p:nvGraphicFramePr>
          <p:cNvPr id="6" name="Tabe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2405433"/>
              </p:ext>
            </p:extLst>
          </p:nvPr>
        </p:nvGraphicFramePr>
        <p:xfrm>
          <a:off x="1763688" y="3140968"/>
          <a:ext cx="6200775" cy="3350421"/>
        </p:xfrm>
        <a:graphic>
          <a:graphicData uri="http://schemas.openxmlformats.org/drawingml/2006/table">
            <a:tbl>
              <a:tblPr/>
              <a:tblGrid>
                <a:gridCol w="13538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078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390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2269"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Ano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Retorno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Meta Atuarial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2269"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12,16%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12,64%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2269"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12,71%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9,04%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2269"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6,33%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9,92%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2269"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12,00%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10,59%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2269"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2,57%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10,61%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2269"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-0,42%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16,47%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2269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pt-BR" altLang="en-US" sz="1600" b="0" i="0" u="none" strike="noStrik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pt-BR" altLang="en-US" sz="1600" b="0" i="0" u="none" strike="noStrik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4,90%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pt-BR" altLang="en-US" sz="1600" b="0" i="0" u="none" strike="noStrik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11,09%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2269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pt-BR" altLang="en-US" sz="1600" b="0" i="0" u="none" strike="noStrik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pt-BR" altLang="en-US" sz="1600" b="0" i="0" u="none" strike="noStrik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6,78%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pt-BR" altLang="en-US" sz="1600" b="0" i="0" u="none" strike="noStrik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5,32%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29150306"/>
                  </a:ext>
                </a:extLst>
              </a:tr>
            </a:tbl>
          </a:graphicData>
        </a:graphic>
      </p:graphicFrame>
      <p:graphicFrame>
        <p:nvGraphicFramePr>
          <p:cNvPr id="3" name="Gráfico 2">
            <a:extLst>
              <a:ext uri="{FF2B5EF4-FFF2-40B4-BE49-F238E27FC236}">
                <a16:creationId xmlns:a16="http://schemas.microsoft.com/office/drawing/2014/main" id="{00000000-0008-0000-0700-000006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25770944"/>
              </p:ext>
            </p:extLst>
          </p:nvPr>
        </p:nvGraphicFramePr>
        <p:xfrm>
          <a:off x="1328378" y="764704"/>
          <a:ext cx="6487243" cy="21637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9BF75369-ADBD-D8D6-6D31-31964D783C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pt-BR" altLang="zh-CN" smtClean="0">
                <a:latin typeface="Arial" panose="020B0604020202020204" pitchFamily="34" charset="0"/>
              </a:rPr>
              <a:t>29</a:t>
            </a:fld>
            <a:endParaRPr lang="pt-BR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27"/>
          <p:cNvSpPr>
            <a:spLocks noChangeArrowheads="1"/>
          </p:cNvSpPr>
          <p:nvPr/>
        </p:nvSpPr>
        <p:spPr bwMode="auto">
          <a:xfrm>
            <a:off x="250825" y="404813"/>
            <a:ext cx="8721725" cy="5842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pt-BR" sz="32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Garamond" pitchFamily="18" charset="0"/>
                <a:ea typeface="+mn-ea"/>
                <a:cs typeface="+mn-cs"/>
              </a:rPr>
              <a:t>RETORNO ACUMULADO ÚLTIMOS 8 ANOS</a:t>
            </a:r>
          </a:p>
        </p:txBody>
      </p:sp>
      <p:graphicFrame>
        <p:nvGraphicFramePr>
          <p:cNvPr id="3" name="Gráfico 2">
            <a:extLst>
              <a:ext uri="{FF2B5EF4-FFF2-40B4-BE49-F238E27FC236}">
                <a16:creationId xmlns:a16="http://schemas.microsoft.com/office/drawing/2014/main" id="{00000000-0008-0000-0800-000009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41021734"/>
              </p:ext>
            </p:extLst>
          </p:nvPr>
        </p:nvGraphicFramePr>
        <p:xfrm>
          <a:off x="250825" y="1181099"/>
          <a:ext cx="8721725" cy="55602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D6F6F7B3-4AE7-A7C7-CF8E-88A85F0362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pt-BR" altLang="zh-CN" smtClean="0">
                <a:latin typeface="Arial" panose="020B0604020202020204" pitchFamily="34" charset="0"/>
              </a:rPr>
              <a:t>30</a:t>
            </a:fld>
            <a:endParaRPr lang="pt-BR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78" name="Rectangle 86"/>
          <p:cNvSpPr>
            <a:spLocks noChangeArrowheads="1"/>
          </p:cNvSpPr>
          <p:nvPr/>
        </p:nvSpPr>
        <p:spPr bwMode="auto">
          <a:xfrm>
            <a:off x="1609725" y="260350"/>
            <a:ext cx="5554663" cy="13509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anchor="ctr" anchorCtr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pt-BR" sz="3200" b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aramond" pitchFamily="18" charset="0"/>
              </a:rPr>
              <a:t>LIMITES PERMITIDO PARA APLICAÇÕES</a:t>
            </a:r>
            <a:r>
              <a:rPr kumimoji="0" lang="pt-BR" sz="32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Garamond" pitchFamily="18" charset="0"/>
                <a:ea typeface="+mn-ea"/>
                <a:cs typeface="+mn-cs"/>
              </a:rPr>
              <a:t> FINANCEIRAS</a:t>
            </a:r>
          </a:p>
        </p:txBody>
      </p:sp>
      <p:graphicFrame>
        <p:nvGraphicFramePr>
          <p:cNvPr id="14413" name="Group 77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071024245"/>
              </p:ext>
            </p:extLst>
          </p:nvPr>
        </p:nvGraphicFramePr>
        <p:xfrm>
          <a:off x="827088" y="2636838"/>
          <a:ext cx="7467600" cy="2095499"/>
        </p:xfrm>
        <a:graphic>
          <a:graphicData uri="http://schemas.openxmlformats.org/drawingml/2006/table">
            <a:tbl>
              <a:tblPr/>
              <a:tblGrid>
                <a:gridCol w="53536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139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2333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pt-BR" sz="2400" b="1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</a:rPr>
                        <a:t>Resolução nº 4963/2021 Ministério da Economia/Banco Central do Brasil</a:t>
                      </a:r>
                    </a:p>
                  </a:txBody>
                  <a:tcPr marL="91444" marR="91444" marT="45741" marB="45741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pt-BR" sz="2400" b="1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</a:rPr>
                        <a:t>Limite</a:t>
                      </a:r>
                    </a:p>
                  </a:txBody>
                  <a:tcPr marL="91444" marR="91444" marT="45741" marB="4574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40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pt-BR" sz="17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Renda Fixa</a:t>
                      </a:r>
                    </a:p>
                  </a:txBody>
                  <a:tcPr marL="91444" marR="91444" marT="45741" marB="45741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pt-BR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100%</a:t>
                      </a:r>
                    </a:p>
                  </a:txBody>
                  <a:tcPr marL="91444" marR="91444" marT="45741" marB="4574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40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pt-BR" sz="17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Renda Variável</a:t>
                      </a:r>
                    </a:p>
                  </a:txBody>
                  <a:tcPr marL="91444" marR="91444" marT="45741" marB="45741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pt-BR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30%</a:t>
                      </a:r>
                    </a:p>
                  </a:txBody>
                  <a:tcPr marL="91444" marR="91444" marT="45741" marB="4574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40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pt-BR" sz="17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Investimentos no Exterior</a:t>
                      </a:r>
                    </a:p>
                  </a:txBody>
                  <a:tcPr marL="91444" marR="91444" marT="45741" marB="45741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pt-BR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10%</a:t>
                      </a:r>
                    </a:p>
                  </a:txBody>
                  <a:tcPr marL="91444" marR="91444" marT="45741" marB="4574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E13FF1B2-35B0-98EE-9446-B3B59F3D1E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pt-BR" altLang="zh-CN" smtClean="0">
                <a:latin typeface="Arial" panose="020B0604020202020204" pitchFamily="34" charset="0"/>
              </a:rPr>
              <a:t>31</a:t>
            </a:fld>
            <a:endParaRPr lang="pt-BR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78" name="Rectangle 86"/>
          <p:cNvSpPr>
            <a:spLocks noChangeArrowheads="1"/>
          </p:cNvSpPr>
          <p:nvPr/>
        </p:nvSpPr>
        <p:spPr bwMode="auto">
          <a:xfrm>
            <a:off x="1897063" y="115888"/>
            <a:ext cx="5554663" cy="13509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anchor="ctr" anchorCtr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pt-BR" sz="32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Garamond" pitchFamily="18" charset="0"/>
                <a:ea typeface="+mn-ea"/>
                <a:cs typeface="+mn-cs"/>
              </a:rPr>
              <a:t>APLICAÇÕES FINANCEIRAS</a:t>
            </a:r>
          </a:p>
        </p:txBody>
      </p:sp>
      <p:sp>
        <p:nvSpPr>
          <p:cNvPr id="40963" name="Retângulo 5"/>
          <p:cNvSpPr/>
          <p:nvPr/>
        </p:nvSpPr>
        <p:spPr>
          <a:xfrm>
            <a:off x="971550" y="2492375"/>
            <a:ext cx="7056438" cy="32670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342900" lvl="0" indent="-342900" algn="just" eaLnBrk="1" hangingPunct="1">
              <a:lnSpc>
                <a:spcPct val="150000"/>
              </a:lnSpc>
              <a:spcBef>
                <a:spcPct val="0"/>
              </a:spcBef>
              <a:buFontTx/>
              <a:buChar char="•"/>
            </a:pPr>
            <a:r>
              <a:rPr lang="pt-BR" altLang="zh-CN" sz="2000" dirty="0">
                <a:latin typeface="Arial" panose="020B0604020202020204" pitchFamily="34" charset="0"/>
                <a:ea typeface="SimSun" panose="02010600030101010101" pitchFamily="2" charset="-122"/>
              </a:rPr>
              <a:t>Auditoria e diagnóstico de gestão do RPPS, avaliação de processos, recursos e materiais disponíveis para obtenção da Certificação;</a:t>
            </a:r>
          </a:p>
          <a:p>
            <a:pPr marL="342900" lvl="0" indent="-342900" algn="just" eaLnBrk="1" hangingPunct="1">
              <a:lnSpc>
                <a:spcPct val="150000"/>
              </a:lnSpc>
              <a:spcBef>
                <a:spcPct val="0"/>
              </a:spcBef>
              <a:buFontTx/>
              <a:buChar char="•"/>
            </a:pPr>
            <a:r>
              <a:rPr lang="pt-BR" altLang="zh-CN" sz="2000" dirty="0">
                <a:latin typeface="Arial" panose="020B0604020202020204" pitchFamily="34" charset="0"/>
                <a:ea typeface="SimSun" panose="02010600030101010101" pitchFamily="2" charset="-122"/>
              </a:rPr>
              <a:t>Investidor Qualificado;</a:t>
            </a:r>
          </a:p>
          <a:p>
            <a:pPr marL="342900" lvl="0" indent="-342900" algn="just" eaLnBrk="1" hangingPunct="1">
              <a:lnSpc>
                <a:spcPct val="150000"/>
              </a:lnSpc>
              <a:spcBef>
                <a:spcPct val="0"/>
              </a:spcBef>
              <a:buFontTx/>
              <a:buChar char="•"/>
            </a:pPr>
            <a:r>
              <a:rPr lang="pt-BR" altLang="zh-CN" sz="2000" dirty="0">
                <a:latin typeface="Arial" panose="020B0604020202020204" pitchFamily="34" charset="0"/>
                <a:ea typeface="SimSun" panose="02010600030101010101" pitchFamily="2" charset="-122"/>
              </a:rPr>
              <a:t>Melhora nas boas práticas de gestão;</a:t>
            </a:r>
          </a:p>
          <a:p>
            <a:pPr marL="342900" lvl="0" indent="-342900" algn="just" eaLnBrk="1" hangingPunct="1">
              <a:lnSpc>
                <a:spcPct val="150000"/>
              </a:lnSpc>
              <a:spcBef>
                <a:spcPct val="0"/>
              </a:spcBef>
              <a:buFontTx/>
              <a:buChar char="•"/>
            </a:pPr>
            <a:r>
              <a:rPr lang="pt-BR" altLang="zh-CN" sz="2000" dirty="0">
                <a:latin typeface="Arial" panose="020B0604020202020204" pitchFamily="34" charset="0"/>
                <a:ea typeface="SimSun" panose="02010600030101010101" pitchFamily="2" charset="-122"/>
              </a:rPr>
              <a:t>Aumento de 5% nos limites para aplicação em renda variável;  </a:t>
            </a:r>
          </a:p>
        </p:txBody>
      </p:sp>
      <p:sp>
        <p:nvSpPr>
          <p:cNvPr id="40964" name="Rectangle 27"/>
          <p:cNvSpPr/>
          <p:nvPr/>
        </p:nvSpPr>
        <p:spPr>
          <a:xfrm>
            <a:off x="2195513" y="1527175"/>
            <a:ext cx="4932362" cy="46196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FontTx/>
              <a:buNone/>
            </a:pPr>
            <a:r>
              <a:rPr lang="pt-BR" altLang="zh-CN" sz="2400" dirty="0">
                <a:solidFill>
                  <a:schemeClr val="tx2"/>
                </a:solidFill>
                <a:latin typeface="Verdana" panose="020B0604030504040204" pitchFamily="34" charset="0"/>
                <a:ea typeface="SimSun" panose="02010600030101010101" pitchFamily="2" charset="-122"/>
              </a:rPr>
              <a:t>Certificação Pró-Gestão Nível I</a:t>
            </a:r>
          </a:p>
        </p:txBody>
      </p:sp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A9EC8696-890C-E867-7FF0-B534755A7D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pt-BR" altLang="zh-CN" smtClean="0">
                <a:latin typeface="Arial" panose="020B0604020202020204" pitchFamily="34" charset="0"/>
              </a:rPr>
              <a:t>32</a:t>
            </a:fld>
            <a:endParaRPr lang="pt-BR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78" name="Rectangle 86"/>
          <p:cNvSpPr>
            <a:spLocks noChangeArrowheads="1"/>
          </p:cNvSpPr>
          <p:nvPr/>
        </p:nvSpPr>
        <p:spPr bwMode="auto">
          <a:xfrm>
            <a:off x="1754188" y="206375"/>
            <a:ext cx="5554663" cy="13509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anchor="ctr" anchorCtr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pt-BR" sz="32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Garamond" pitchFamily="18" charset="0"/>
                <a:ea typeface="+mn-ea"/>
                <a:cs typeface="+mn-cs"/>
              </a:rPr>
              <a:t>APLICAÇÕES FINANCEIRAS</a:t>
            </a:r>
          </a:p>
        </p:txBody>
      </p:sp>
      <p:graphicFrame>
        <p:nvGraphicFramePr>
          <p:cNvPr id="14413" name="Group 77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332956527"/>
              </p:ext>
            </p:extLst>
          </p:nvPr>
        </p:nvGraphicFramePr>
        <p:xfrm>
          <a:off x="489744" y="2174558"/>
          <a:ext cx="8083550" cy="2942562"/>
        </p:xfrm>
        <a:graphic>
          <a:graphicData uri="http://schemas.openxmlformats.org/drawingml/2006/table">
            <a:tbl>
              <a:tblPr/>
              <a:tblGrid>
                <a:gridCol w="48063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055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717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4704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pt-BR" sz="2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aramond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2400" b="1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</a:rPr>
                        <a:t>Resolução nº 4963/2021 Ministério da Economia/Banco Central do Brasil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pt-BR" sz="2400" b="1" i="0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aramond" pitchFamily="18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pt-BR" sz="2400" b="1" i="0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</a:rPr>
                        <a:t>Limite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pt-BR" sz="2400" b="1" i="0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</a:rPr>
                        <a:t>Pró-Gestão Nível I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7601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pt-BR" sz="17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Renda Variável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pt-BR" sz="17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30%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pt-BR" sz="17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35%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42002" name="CaixaDeTexto 4"/>
          <p:cNvSpPr txBox="1"/>
          <p:nvPr/>
        </p:nvSpPr>
        <p:spPr>
          <a:xfrm>
            <a:off x="755650" y="5373688"/>
            <a:ext cx="7704138" cy="646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spcBef>
                <a:spcPct val="0"/>
              </a:spcBef>
              <a:buFontTx/>
              <a:buNone/>
            </a:pPr>
            <a:r>
              <a:rPr lang="pt-BR" altLang="zh-CN" sz="1800" dirty="0">
                <a:solidFill>
                  <a:srgbClr val="FF0000"/>
                </a:solidFill>
                <a:latin typeface="Arial" panose="020B0604020202020204" pitchFamily="34" charset="0"/>
                <a:ea typeface="SimSun" panose="02010600030101010101" pitchFamily="2" charset="-122"/>
              </a:rPr>
              <a:t>A maioria dos fundos de investimentos no exterior são destinados a investidores qualificados</a:t>
            </a:r>
          </a:p>
        </p:txBody>
      </p:sp>
      <p:sp>
        <p:nvSpPr>
          <p:cNvPr id="42003" name="Rectangle 27"/>
          <p:cNvSpPr/>
          <p:nvPr/>
        </p:nvSpPr>
        <p:spPr>
          <a:xfrm>
            <a:off x="2195513" y="1628775"/>
            <a:ext cx="4932362" cy="46196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FontTx/>
              <a:buNone/>
            </a:pPr>
            <a:r>
              <a:rPr lang="pt-BR" altLang="zh-CN" sz="2400" dirty="0">
                <a:solidFill>
                  <a:schemeClr val="tx2"/>
                </a:solidFill>
                <a:latin typeface="Verdana" panose="020B0604030504040204" pitchFamily="34" charset="0"/>
                <a:ea typeface="SimSun" panose="02010600030101010101" pitchFamily="2" charset="-122"/>
              </a:rPr>
              <a:t>Certificação Pró-Gestão Nível I</a:t>
            </a:r>
          </a:p>
        </p:txBody>
      </p:sp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F6AAD98C-4E1D-3DF2-7881-11350F015E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pt-BR" altLang="zh-CN" smtClean="0">
                <a:latin typeface="Arial" panose="020B0604020202020204" pitchFamily="34" charset="0"/>
              </a:rPr>
              <a:t>33</a:t>
            </a:fld>
            <a:endParaRPr lang="pt-BR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78" name="Rectangle 86"/>
          <p:cNvSpPr>
            <a:spLocks noChangeArrowheads="1"/>
          </p:cNvSpPr>
          <p:nvPr/>
        </p:nvSpPr>
        <p:spPr bwMode="auto">
          <a:xfrm>
            <a:off x="1259632" y="0"/>
            <a:ext cx="6274197" cy="13509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anchor="ctr" anchorCtr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pt-BR" sz="32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Garamond" pitchFamily="18" charset="0"/>
                <a:ea typeface="+mn-ea"/>
                <a:cs typeface="+mn-cs"/>
              </a:rPr>
              <a:t>APLICAÇÕES FINANCEIRAS</a:t>
            </a:r>
          </a:p>
        </p:txBody>
      </p:sp>
      <p:graphicFrame>
        <p:nvGraphicFramePr>
          <p:cNvPr id="8" name="Tabe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5342601"/>
              </p:ext>
            </p:extLst>
          </p:nvPr>
        </p:nvGraphicFramePr>
        <p:xfrm>
          <a:off x="755650" y="1052736"/>
          <a:ext cx="7560766" cy="5300702"/>
        </p:xfrm>
        <a:graphic>
          <a:graphicData uri="http://schemas.openxmlformats.org/drawingml/2006/table">
            <a:tbl>
              <a:tblPr/>
              <a:tblGrid>
                <a:gridCol w="35617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660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3301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4284"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dirty="0"/>
                        <a:t>Renda Fixa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/>
                        <a:t>Valor (R$)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/>
                        <a:t>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1712"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Fundos Gestão </a:t>
                      </a:r>
                      <a:r>
                        <a:rPr lang="pt-BR" sz="1600" b="0" i="0" u="none" strike="noStrike" dirty="0" err="1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Duration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latin typeface="Calibri" panose="020F0502020204030204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t-BR" sz="1600" b="0" i="0" u="none" strike="noStrike" kern="1200" dirty="0">
                          <a:solidFill>
                            <a:srgbClr val="000000"/>
                          </a:solidFill>
                          <a:latin typeface="Calibri" panose="020F0502020204030204"/>
                          <a:ea typeface="+mn-ea"/>
                          <a:cs typeface="+mn-cs"/>
                        </a:rPr>
                        <a:t>30.346.899,56</a:t>
                      </a:r>
                    </a:p>
                  </a:txBody>
                  <a:tcPr marL="76200" marR="76200" marT="76190" marB="7619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6,81%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869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Títulos</a:t>
                      </a:r>
                      <a:r>
                        <a:rPr lang="pt-BR" sz="1600" b="0" i="0" u="none" strike="noStrike" baseline="0" dirty="0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 Públicos Federais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latin typeface="Calibri" panose="020F0502020204030204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                            80.443.626,70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18,05%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805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Fundos FIDC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                              6.039.762,92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1,35%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742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Fundos IMA-B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                            21.442.543,74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4,81%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869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Fundos IMAB-5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                          23.242.647,82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5,21%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805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Fundos IDKA2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                         47.292.311,40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10,61%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02882207"/>
                  </a:ext>
                </a:extLst>
              </a:tr>
              <a:tr h="27805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Fundos IRFM</a:t>
                      </a:r>
                      <a:r>
                        <a:rPr lang="pt-BR" sz="1600" b="0" i="0" u="none" strike="noStrike" baseline="0" dirty="0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 e IRFM1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latin typeface="Calibri" panose="020F0502020204030204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                               730.265,01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0,17%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869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Fundos CDI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                            99.149.915,74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22,24%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4089"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Total Renda Fixa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 dirty="0">
                          <a:solidFill>
                            <a:schemeClr val="tx1"/>
                          </a:solidFill>
                          <a:latin typeface="Calibri" panose="020F0502020204030204"/>
                        </a:rPr>
                        <a:t>       </a:t>
                      </a:r>
                      <a:r>
                        <a:rPr lang="pt-BR" sz="1600" b="1" i="0" u="none" strike="noStrike" dirty="0">
                          <a:solidFill>
                            <a:schemeClr val="tx1"/>
                          </a:solidFill>
                          <a:latin typeface="Calibri" panose="020F0502020204030204"/>
                        </a:rPr>
                        <a:t>R$ 308.687.972,89 </a:t>
                      </a:r>
                      <a:r>
                        <a:rPr lang="pt-BR" sz="1100" b="1" i="0" u="none" strike="noStrike" dirty="0">
                          <a:solidFill>
                            <a:schemeClr val="tx1"/>
                          </a:solidFill>
                          <a:latin typeface="Calibri" panose="020F0502020204030204"/>
                        </a:rPr>
                        <a:t>                       </a:t>
                      </a:r>
                      <a:r>
                        <a:rPr lang="pt-BR" sz="1600" b="1" i="0" u="none" strike="noStrike" kern="1200" dirty="0">
                          <a:solidFill>
                            <a:schemeClr val="tx1"/>
                          </a:solidFill>
                          <a:latin typeface="Calibri" panose="020F0502020204030204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69,25%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4724"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Renda Variável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Valor (R$)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7805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Fundos de Ações (FIA)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                          82.255.188,36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18,46%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5485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Fundos Multimercado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                          17.705.109,58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3,97%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7805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Fundo Imobiliário (FII)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                          11.021.553,84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2,47%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7805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Fundo em Participações (FIP)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                          11.976.826,88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2,69%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64089"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Total Renda Variável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      </a:t>
                      </a:r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 R$ 122.958.678,66                      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27,58%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7869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Fundo de Investimentos no Exterior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     R$ 14.118.251,40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3,17%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 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7805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Total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              R$ 445.764.902,95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100%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231E23A5-69CC-BD4E-AA13-736B66822E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pt-BR" altLang="zh-CN" smtClean="0">
                <a:latin typeface="Arial" panose="020B0604020202020204" pitchFamily="34" charset="0"/>
              </a:rPr>
              <a:t>34</a:t>
            </a:fld>
            <a:endParaRPr lang="pt-BR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78" name="Rectangle 86"/>
          <p:cNvSpPr>
            <a:spLocks noChangeArrowheads="1"/>
          </p:cNvSpPr>
          <p:nvPr/>
        </p:nvSpPr>
        <p:spPr bwMode="auto">
          <a:xfrm>
            <a:off x="1763713" y="260350"/>
            <a:ext cx="5554663" cy="13509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anchor="ctr" anchorCtr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pt-BR" sz="32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Garamond" pitchFamily="18" charset="0"/>
                <a:ea typeface="+mn-ea"/>
                <a:cs typeface="+mn-cs"/>
              </a:rPr>
              <a:t>APLICAÇÕES FINANCEIRAS</a:t>
            </a:r>
          </a:p>
        </p:txBody>
      </p:sp>
      <p:graphicFrame>
        <p:nvGraphicFramePr>
          <p:cNvPr id="2" name="Gráfico 1">
            <a:extLst>
              <a:ext uri="{FF2B5EF4-FFF2-40B4-BE49-F238E27FC236}">
                <a16:creationId xmlns:a16="http://schemas.microsoft.com/office/drawing/2014/main" id="{00000000-0008-0000-0A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70539933"/>
              </p:ext>
            </p:extLst>
          </p:nvPr>
        </p:nvGraphicFramePr>
        <p:xfrm>
          <a:off x="251520" y="1340768"/>
          <a:ext cx="8640960" cy="52568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36056D34-053A-7B2C-729A-D488AB0920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pt-BR" altLang="zh-CN" smtClean="0">
                <a:latin typeface="Arial" panose="020B0604020202020204" pitchFamily="34" charset="0"/>
              </a:rPr>
              <a:t>35</a:t>
            </a:fld>
            <a:endParaRPr lang="pt-BR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 hasCustomPrompt="1"/>
          </p:nvPr>
        </p:nvSpPr>
        <p:spPr>
          <a:xfrm>
            <a:off x="457200" y="1733550"/>
            <a:ext cx="8229600" cy="3933825"/>
          </a:xfrm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ctr" defTabSz="914400" rtl="0" eaLnBrk="1" fontAlgn="auto" latinLnBrk="0" hangingPunct="1">
              <a:lnSpc>
                <a:spcPct val="17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sz="1800" b="1" i="1" u="sng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+mn-ea"/>
              </a:rPr>
              <a:t>M</a:t>
            </a:r>
            <a:r>
              <a:rPr kumimoji="0" lang="pt-BR" sz="1800" b="1" i="1" u="sng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+mn-ea"/>
              </a:rPr>
              <a:t>ISSÃO</a:t>
            </a:r>
          </a:p>
          <a:p>
            <a:pPr marL="0" marR="0" lvl="0" indent="0" algn="just" defTabSz="914400" rtl="0" eaLnBrk="1" fontAlgn="auto" latinLnBrk="0" hangingPunct="1">
              <a:lnSpc>
                <a:spcPct val="17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pt-BR" sz="1800" b="0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+mn-ea"/>
              </a:rPr>
              <a:t>EXECUTAR A  POLÍTICA PREVIDENCIÁRIA, EM OBSERVÂNCIA AOS PRINCÍPIOS DA SEGURIDADE SOCIAL, PARA A CONCESSÃO DE APOSENTADORIA E PENSÃO COM QUALIDADE, PROMOVENDO A VALORIZAÇÃO HUMANA DOS SERVIDORES EFETIVOS DO MUNICÍPIO DE COLOMBO POR MEIO DE UMA GESTÃO ÉTICA, TRANSPARENTE, EFICIENTE E EFICAZ.</a:t>
            </a: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pt-BR" altLang="en-US" sz="1800" b="0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      </a:t>
            </a:r>
          </a:p>
        </p:txBody>
      </p:sp>
      <p:sp>
        <p:nvSpPr>
          <p:cNvPr id="2" name="Caixa de Texto 1"/>
          <p:cNvSpPr txBox="1"/>
          <p:nvPr/>
        </p:nvSpPr>
        <p:spPr>
          <a:xfrm>
            <a:off x="457200" y="212725"/>
            <a:ext cx="7696200" cy="1384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R="0" algn="ctr" defTabSz="914400" eaLnBrk="1" hangingPunct="1">
              <a:buClrTx/>
              <a:buSzTx/>
              <a:buFontTx/>
              <a:defRPr/>
            </a:pPr>
            <a:r>
              <a:rPr kumimoji="0" lang="pt-BR" sz="2800" b="1" kern="1200" cap="none" spc="0" normalizeH="0" baseline="0" noProof="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aramond" pitchFamily="18" charset="0"/>
                <a:ea typeface="+mn-ea"/>
                <a:cs typeface="+mn-cs"/>
              </a:rPr>
              <a:t>COLOMBO PREVIDÊNCIA </a:t>
            </a:r>
          </a:p>
          <a:p>
            <a:pPr marR="0" algn="ctr" defTabSz="914400" eaLnBrk="1" hangingPunct="1">
              <a:buClrTx/>
              <a:buSzTx/>
              <a:buFontTx/>
              <a:defRPr/>
            </a:pPr>
            <a:r>
              <a:rPr kumimoji="0" lang="pt-BR" sz="2800" b="1" kern="1200" cap="none" spc="0" normalizeH="0" baseline="0" noProof="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aramond" pitchFamily="18" charset="0"/>
                <a:ea typeface="+mn-ea"/>
                <a:cs typeface="+mn-cs"/>
              </a:rPr>
              <a:t>PREVIDÊNCIA DOS SERVIDORES PÚBLICOS MUNICIPAIS DE COLOMBO </a:t>
            </a: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25D2BA9D-BED6-A783-EA7B-7769C788AA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pt-BR" altLang="zh-CN" smtClean="0">
                <a:latin typeface="Arial" panose="020B0604020202020204" pitchFamily="34" charset="0"/>
              </a:rPr>
              <a:t>36</a:t>
            </a:fld>
            <a:endParaRPr lang="pt-BR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5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332652"/>
            <a:ext cx="2880320" cy="1751346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  <a:headEnd/>
            <a:tailEnd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41986" name="Título 1"/>
          <p:cNvSpPr>
            <a:spLocks noGrp="1" noChangeArrowheads="1"/>
          </p:cNvSpPr>
          <p:nvPr>
            <p:ph type="title"/>
          </p:nvPr>
        </p:nvSpPr>
        <p:spPr>
          <a:xfrm>
            <a:off x="468313" y="2573338"/>
            <a:ext cx="8229600" cy="1143000"/>
          </a:xfrm>
        </p:spPr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pt-BR" altLang="en-US" sz="5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Garamond" pitchFamily="18" charset="0"/>
                <a:ea typeface="+mn-ea"/>
                <a:cs typeface="+mn-cs"/>
              </a:rPr>
              <a:t>OBRIGADO A TODOS! 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 hasCustomPrompt="1"/>
          </p:nvPr>
        </p:nvSpPr>
        <p:spPr>
          <a:xfrm>
            <a:off x="457200" y="4292600"/>
            <a:ext cx="8229600" cy="1833563"/>
          </a:xfrm>
        </p:spPr>
        <p:txBody>
          <a:bodyPr vert="horz" wrap="square" lIns="91440" tIns="45720" rIns="91440" bIns="45720" numCol="1" anchor="t" anchorCtr="0" compatLnSpc="1"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pt-BR" altLang="en-US" sz="1800" b="0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Telefone/Whatsapp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pt-BR" altLang="en-US" sz="1800" b="0" i="0" u="none" strike="noStrike" kern="1200" cap="none" spc="0" normalizeH="0" baseline="0" noProof="1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(41) 3656-2779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pt-BR" altLang="en-US" sz="1800" b="0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e-mail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pt-BR" altLang="en-US" sz="1800" b="0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hlinkClick r:id="rId4"/>
              </a:rPr>
              <a:t>social@colomboprevidencia.com.br</a:t>
            </a:r>
            <a:endParaRPr kumimoji="0" lang="pt-BR" altLang="en-US" sz="18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pt-BR" altLang="en-US" sz="1800" b="0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Site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pt-BR" altLang="en-US" sz="1800" b="0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hlinkClick r:id="rId5"/>
              </a:rPr>
              <a:t>www.colomboprevidencia.com.br</a:t>
            </a:r>
            <a:endParaRPr kumimoji="0" lang="pt-BR" altLang="en-US" sz="18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pt-BR" altLang="en-US" sz="1800" b="0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      </a:t>
            </a:r>
          </a:p>
        </p:txBody>
      </p:sp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B3DAEA26-C92F-F201-2971-10CBFF9D3A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pt-BR" altLang="zh-CN" smtClean="0">
                <a:latin typeface="Arial" panose="020B0604020202020204" pitchFamily="34" charset="0"/>
              </a:rPr>
              <a:t>37</a:t>
            </a:fld>
            <a:endParaRPr lang="pt-BR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Escritório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Escritório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630</TotalTime>
  <Words>1973</Words>
  <Application>Microsoft Office PowerPoint</Application>
  <PresentationFormat>Apresentação na tela (4:3)</PresentationFormat>
  <Paragraphs>684</Paragraphs>
  <Slides>37</Slides>
  <Notes>8</Notes>
  <HiddenSlides>0</HiddenSlides>
  <MMClips>0</MMClips>
  <ScaleCrop>false</ScaleCrop>
  <HeadingPairs>
    <vt:vector size="6" baseType="variant">
      <vt:variant>
        <vt:lpstr>Fontes usadas</vt:lpstr>
      </vt:variant>
      <vt:variant>
        <vt:i4>8</vt:i4>
      </vt:variant>
      <vt:variant>
        <vt:lpstr>Tema</vt:lpstr>
      </vt:variant>
      <vt:variant>
        <vt:i4>5</vt:i4>
      </vt:variant>
      <vt:variant>
        <vt:lpstr>Títulos de slides</vt:lpstr>
      </vt:variant>
      <vt:variant>
        <vt:i4>37</vt:i4>
      </vt:variant>
    </vt:vector>
  </HeadingPairs>
  <TitlesOfParts>
    <vt:vector size="50" baseType="lpstr">
      <vt:lpstr>Arial</vt:lpstr>
      <vt:lpstr>Calibri</vt:lpstr>
      <vt:lpstr>Garamond</vt:lpstr>
      <vt:lpstr>Impact</vt:lpstr>
      <vt:lpstr>Lucida Sans Unicode</vt:lpstr>
      <vt:lpstr>Times New Roman</vt:lpstr>
      <vt:lpstr>Verdana</vt:lpstr>
      <vt:lpstr>Wingdings</vt:lpstr>
      <vt:lpstr>Tema do Office</vt:lpstr>
      <vt:lpstr>1_Tema do Office</vt:lpstr>
      <vt:lpstr>2_Tema do Office</vt:lpstr>
      <vt:lpstr>3_Tema do Office</vt:lpstr>
      <vt:lpstr>4_Tema do Office</vt:lpstr>
      <vt:lpstr>Apresentação do PowerPoint</vt:lpstr>
      <vt:lpstr>REGIME PRÓPRIO PREVIDÊNCIA SOCIAL - RPPS</vt:lpstr>
      <vt:lpstr>REGIME PRÓPRIO PREVIDÊNCIA SOCIAL - RPPS</vt:lpstr>
      <vt:lpstr>REGIME PRÓPRIO PREVIDÊNCIA SOCIAL - RPPS </vt:lpstr>
      <vt:lpstr>REGIME PRÓPRIO PREVIDÊNCIA SOCIAL - RPPS </vt:lpstr>
      <vt:lpstr>    Estrutura Organizacional</vt:lpstr>
      <vt:lpstr>Apresentação do PowerPoint</vt:lpstr>
      <vt:lpstr>INVESTIMENTOS</vt:lpstr>
      <vt:lpstr>PROCESSO PRESTAÇÃO CONTAS 2022</vt:lpstr>
      <vt:lpstr>Despesas Administrativas</vt:lpstr>
      <vt:lpstr>Despesas Administrativas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OBRIGADO A TODOS! </vt:lpstr>
    </vt:vector>
  </TitlesOfParts>
  <Company>Colombo Previdência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Administrador</dc:creator>
  <cp:lastModifiedBy>colombo.previdencia@outlook.com.br</cp:lastModifiedBy>
  <cp:revision>747</cp:revision>
  <cp:lastPrinted>2023-07-20T14:54:07Z</cp:lastPrinted>
  <dcterms:created xsi:type="dcterms:W3CDTF">2009-11-26T13:38:00Z</dcterms:created>
  <dcterms:modified xsi:type="dcterms:W3CDTF">2023-07-20T14:58:09Z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1046-11.2.0.9232</vt:lpwstr>
  </property>
</Properties>
</file>